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89" r:id="rId2"/>
    <p:sldId id="257" r:id="rId3"/>
    <p:sldId id="4804" r:id="rId4"/>
    <p:sldId id="4805" r:id="rId5"/>
    <p:sldId id="4806" r:id="rId6"/>
    <p:sldId id="4807" r:id="rId7"/>
    <p:sldId id="4808" r:id="rId8"/>
    <p:sldId id="4809" r:id="rId9"/>
    <p:sldId id="4810" r:id="rId10"/>
    <p:sldId id="4811" r:id="rId11"/>
    <p:sldId id="4812" r:id="rId12"/>
    <p:sldId id="4813" r:id="rId13"/>
    <p:sldId id="4814" r:id="rId14"/>
    <p:sldId id="4815" r:id="rId15"/>
    <p:sldId id="4816" r:id="rId16"/>
    <p:sldId id="4817" r:id="rId17"/>
    <p:sldId id="4818" r:id="rId18"/>
    <p:sldId id="4819" r:id="rId19"/>
    <p:sldId id="4820" r:id="rId20"/>
    <p:sldId id="4821" r:id="rId21"/>
    <p:sldId id="4822" r:id="rId22"/>
    <p:sldId id="4746" r:id="rId23"/>
    <p:sldId id="4758" r:id="rId24"/>
    <p:sldId id="4824" r:id="rId25"/>
    <p:sldId id="4843" r:id="rId26"/>
    <p:sldId id="4844" r:id="rId27"/>
    <p:sldId id="4845" r:id="rId28"/>
    <p:sldId id="4748" r:id="rId29"/>
    <p:sldId id="4850" r:id="rId30"/>
    <p:sldId id="4851" r:id="rId31"/>
    <p:sldId id="4849" r:id="rId32"/>
    <p:sldId id="4852" r:id="rId33"/>
    <p:sldId id="4853" r:id="rId34"/>
    <p:sldId id="4854" r:id="rId35"/>
    <p:sldId id="4855" r:id="rId36"/>
    <p:sldId id="4869" r:id="rId37"/>
    <p:sldId id="4791" r:id="rId38"/>
    <p:sldId id="4792" r:id="rId39"/>
    <p:sldId id="4794" r:id="rId40"/>
    <p:sldId id="4793" r:id="rId41"/>
    <p:sldId id="4795" r:id="rId42"/>
    <p:sldId id="4796" r:id="rId43"/>
    <p:sldId id="4797" r:id="rId44"/>
    <p:sldId id="4799" r:id="rId45"/>
    <p:sldId id="4801" r:id="rId46"/>
    <p:sldId id="4798" r:id="rId47"/>
    <p:sldId id="4856" r:id="rId48"/>
    <p:sldId id="4857" r:id="rId49"/>
    <p:sldId id="4858" r:id="rId50"/>
    <p:sldId id="4859" r:id="rId51"/>
    <p:sldId id="4860" r:id="rId52"/>
    <p:sldId id="4861" r:id="rId53"/>
    <p:sldId id="4862" r:id="rId54"/>
    <p:sldId id="4863" r:id="rId55"/>
    <p:sldId id="4864" r:id="rId56"/>
    <p:sldId id="4865" r:id="rId57"/>
    <p:sldId id="4866" r:id="rId58"/>
    <p:sldId id="4867" r:id="rId59"/>
    <p:sldId id="290" r:id="rId60"/>
    <p:sldId id="4774" r:id="rId61"/>
    <p:sldId id="4775" r:id="rId62"/>
    <p:sldId id="4776" r:id="rId63"/>
    <p:sldId id="4823" r:id="rId64"/>
    <p:sldId id="4778" r:id="rId65"/>
    <p:sldId id="4752" r:id="rId66"/>
    <p:sldId id="4785" r:id="rId67"/>
    <p:sldId id="4779" r:id="rId68"/>
    <p:sldId id="4784" r:id="rId69"/>
    <p:sldId id="4782" r:id="rId70"/>
    <p:sldId id="4783" r:id="rId71"/>
    <p:sldId id="4771" r:id="rId72"/>
    <p:sldId id="4772" r:id="rId73"/>
    <p:sldId id="4773" r:id="rId74"/>
    <p:sldId id="4780" r:id="rId75"/>
    <p:sldId id="4781" r:id="rId76"/>
    <p:sldId id="4786" r:id="rId77"/>
    <p:sldId id="4802" r:id="rId78"/>
    <p:sldId id="4803" r:id="rId79"/>
    <p:sldId id="4787" r:id="rId80"/>
    <p:sldId id="4770" r:id="rId8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C41DDC-0F9D-4571-8B9D-F809D2F3D3EC}" type="datetimeFigureOut">
              <a:rPr lang="zh-CN" altLang="en-US" smtClean="0"/>
              <a:t>2021/12/23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269F3A-1E29-4061-9A83-9A6FAC76EF99}" type="slidenum">
              <a:rPr lang="zh-CN" altLang="en-US" smtClean="0"/>
              <a:t>‹#›</a:t>
            </a:fld>
            <a:endParaRPr lang="zh-CN" altLang="en-US"/>
          </a:p>
        </p:txBody>
      </p:sp>
    </p:spTree>
    <p:extLst>
      <p:ext uri="{BB962C8B-B14F-4D97-AF65-F5344CB8AC3E}">
        <p14:creationId xmlns:p14="http://schemas.microsoft.com/office/powerpoint/2010/main" val="1110291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1</a:t>
            </a:fld>
            <a:endParaRPr lang="zh-CN" altLang="en-US"/>
          </a:p>
        </p:txBody>
      </p:sp>
    </p:spTree>
    <p:extLst>
      <p:ext uri="{BB962C8B-B14F-4D97-AF65-F5344CB8AC3E}">
        <p14:creationId xmlns:p14="http://schemas.microsoft.com/office/powerpoint/2010/main" val="3110373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10</a:t>
            </a:fld>
            <a:endParaRPr lang="zh-CN" altLang="en-US"/>
          </a:p>
        </p:txBody>
      </p:sp>
    </p:spTree>
    <p:extLst>
      <p:ext uri="{BB962C8B-B14F-4D97-AF65-F5344CB8AC3E}">
        <p14:creationId xmlns:p14="http://schemas.microsoft.com/office/powerpoint/2010/main" val="57773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11</a:t>
            </a:fld>
            <a:endParaRPr lang="zh-CN" altLang="en-US"/>
          </a:p>
        </p:txBody>
      </p:sp>
    </p:spTree>
    <p:extLst>
      <p:ext uri="{BB962C8B-B14F-4D97-AF65-F5344CB8AC3E}">
        <p14:creationId xmlns:p14="http://schemas.microsoft.com/office/powerpoint/2010/main" val="69920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12</a:t>
            </a:fld>
            <a:endParaRPr lang="zh-CN" altLang="en-US"/>
          </a:p>
        </p:txBody>
      </p:sp>
    </p:spTree>
    <p:extLst>
      <p:ext uri="{BB962C8B-B14F-4D97-AF65-F5344CB8AC3E}">
        <p14:creationId xmlns:p14="http://schemas.microsoft.com/office/powerpoint/2010/main" val="1914359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13</a:t>
            </a:fld>
            <a:endParaRPr lang="zh-CN" altLang="en-US"/>
          </a:p>
        </p:txBody>
      </p:sp>
    </p:spTree>
    <p:extLst>
      <p:ext uri="{BB962C8B-B14F-4D97-AF65-F5344CB8AC3E}">
        <p14:creationId xmlns:p14="http://schemas.microsoft.com/office/powerpoint/2010/main" val="3513694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14</a:t>
            </a:fld>
            <a:endParaRPr lang="zh-CN" altLang="en-US"/>
          </a:p>
        </p:txBody>
      </p:sp>
    </p:spTree>
    <p:extLst>
      <p:ext uri="{BB962C8B-B14F-4D97-AF65-F5344CB8AC3E}">
        <p14:creationId xmlns:p14="http://schemas.microsoft.com/office/powerpoint/2010/main" val="1925943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15</a:t>
            </a:fld>
            <a:endParaRPr lang="zh-CN" altLang="en-US"/>
          </a:p>
        </p:txBody>
      </p:sp>
    </p:spTree>
    <p:extLst>
      <p:ext uri="{BB962C8B-B14F-4D97-AF65-F5344CB8AC3E}">
        <p14:creationId xmlns:p14="http://schemas.microsoft.com/office/powerpoint/2010/main" val="3047379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16</a:t>
            </a:fld>
            <a:endParaRPr lang="zh-CN" altLang="en-US"/>
          </a:p>
        </p:txBody>
      </p:sp>
    </p:spTree>
    <p:extLst>
      <p:ext uri="{BB962C8B-B14F-4D97-AF65-F5344CB8AC3E}">
        <p14:creationId xmlns:p14="http://schemas.microsoft.com/office/powerpoint/2010/main" val="2700420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17</a:t>
            </a:fld>
            <a:endParaRPr lang="zh-CN" altLang="en-US"/>
          </a:p>
        </p:txBody>
      </p:sp>
    </p:spTree>
    <p:extLst>
      <p:ext uri="{BB962C8B-B14F-4D97-AF65-F5344CB8AC3E}">
        <p14:creationId xmlns:p14="http://schemas.microsoft.com/office/powerpoint/2010/main" val="895906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18</a:t>
            </a:fld>
            <a:endParaRPr lang="zh-CN" altLang="en-US"/>
          </a:p>
        </p:txBody>
      </p:sp>
    </p:spTree>
    <p:extLst>
      <p:ext uri="{BB962C8B-B14F-4D97-AF65-F5344CB8AC3E}">
        <p14:creationId xmlns:p14="http://schemas.microsoft.com/office/powerpoint/2010/main" val="3408209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19</a:t>
            </a:fld>
            <a:endParaRPr lang="zh-CN" altLang="en-US"/>
          </a:p>
        </p:txBody>
      </p:sp>
    </p:spTree>
    <p:extLst>
      <p:ext uri="{BB962C8B-B14F-4D97-AF65-F5344CB8AC3E}">
        <p14:creationId xmlns:p14="http://schemas.microsoft.com/office/powerpoint/2010/main" val="421879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AD8B01-7A3C-40BC-ACCB-ED9631AA4F22}" type="slidenum">
              <a:rPr lang="zh-CN" altLang="en-US" smtClean="0"/>
              <a:t>2</a:t>
            </a:fld>
            <a:endParaRPr lang="zh-CN" altLang="en-US"/>
          </a:p>
        </p:txBody>
      </p:sp>
    </p:spTree>
    <p:extLst>
      <p:ext uri="{BB962C8B-B14F-4D97-AF65-F5344CB8AC3E}">
        <p14:creationId xmlns:p14="http://schemas.microsoft.com/office/powerpoint/2010/main" val="162442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20</a:t>
            </a:fld>
            <a:endParaRPr lang="zh-CN" altLang="en-US"/>
          </a:p>
        </p:txBody>
      </p:sp>
    </p:spTree>
    <p:extLst>
      <p:ext uri="{BB962C8B-B14F-4D97-AF65-F5344CB8AC3E}">
        <p14:creationId xmlns:p14="http://schemas.microsoft.com/office/powerpoint/2010/main" val="2779140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21</a:t>
            </a:fld>
            <a:endParaRPr lang="zh-CN" altLang="en-US"/>
          </a:p>
        </p:txBody>
      </p:sp>
    </p:spTree>
    <p:extLst>
      <p:ext uri="{BB962C8B-B14F-4D97-AF65-F5344CB8AC3E}">
        <p14:creationId xmlns:p14="http://schemas.microsoft.com/office/powerpoint/2010/main" val="4228448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22</a:t>
            </a:fld>
            <a:endParaRPr kumimoji="0" lang="en-US" altLang="zh-CN"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28</a:t>
            </a:fld>
            <a:endParaRPr kumimoji="0" lang="en-US" altLang="zh-CN"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99681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36</a:t>
            </a:fld>
            <a:endParaRPr lang="zh-CN" altLang="en-US"/>
          </a:p>
        </p:txBody>
      </p:sp>
    </p:spTree>
    <p:extLst>
      <p:ext uri="{BB962C8B-B14F-4D97-AF65-F5344CB8AC3E}">
        <p14:creationId xmlns:p14="http://schemas.microsoft.com/office/powerpoint/2010/main" val="36052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4</a:t>
            </a:fld>
            <a:endParaRPr lang="zh-CN" altLang="en-US"/>
          </a:p>
        </p:txBody>
      </p:sp>
    </p:spTree>
    <p:extLst>
      <p:ext uri="{BB962C8B-B14F-4D97-AF65-F5344CB8AC3E}">
        <p14:creationId xmlns:p14="http://schemas.microsoft.com/office/powerpoint/2010/main" val="41340132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5</a:t>
            </a:fld>
            <a:endParaRPr lang="zh-CN" altLang="en-US"/>
          </a:p>
        </p:txBody>
      </p:sp>
    </p:spTree>
    <p:extLst>
      <p:ext uri="{BB962C8B-B14F-4D97-AF65-F5344CB8AC3E}">
        <p14:creationId xmlns:p14="http://schemas.microsoft.com/office/powerpoint/2010/main" val="37683280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99681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6</a:t>
            </a:fld>
            <a:endParaRPr lang="zh-CN" altLang="en-US"/>
          </a:p>
        </p:txBody>
      </p:sp>
    </p:spTree>
    <p:extLst>
      <p:ext uri="{BB962C8B-B14F-4D97-AF65-F5344CB8AC3E}">
        <p14:creationId xmlns:p14="http://schemas.microsoft.com/office/powerpoint/2010/main" val="4561207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60</a:t>
            </a:fld>
            <a:endParaRPr lang="zh-CN" altLang="en-US"/>
          </a:p>
        </p:txBody>
      </p:sp>
    </p:spTree>
    <p:extLst>
      <p:ext uri="{BB962C8B-B14F-4D97-AF65-F5344CB8AC3E}">
        <p14:creationId xmlns:p14="http://schemas.microsoft.com/office/powerpoint/2010/main" val="1933425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61</a:t>
            </a:fld>
            <a:endParaRPr lang="zh-CN" altLang="en-US"/>
          </a:p>
        </p:txBody>
      </p:sp>
    </p:spTree>
    <p:extLst>
      <p:ext uri="{BB962C8B-B14F-4D97-AF65-F5344CB8AC3E}">
        <p14:creationId xmlns:p14="http://schemas.microsoft.com/office/powerpoint/2010/main" val="40997174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62</a:t>
            </a:fld>
            <a:endParaRPr lang="zh-CN" altLang="en-US"/>
          </a:p>
        </p:txBody>
      </p:sp>
    </p:spTree>
    <p:extLst>
      <p:ext uri="{BB962C8B-B14F-4D97-AF65-F5344CB8AC3E}">
        <p14:creationId xmlns:p14="http://schemas.microsoft.com/office/powerpoint/2010/main" val="28143116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63</a:t>
            </a:fld>
            <a:endParaRPr lang="zh-CN" altLang="en-US"/>
          </a:p>
        </p:txBody>
      </p:sp>
    </p:spTree>
    <p:extLst>
      <p:ext uri="{BB962C8B-B14F-4D97-AF65-F5344CB8AC3E}">
        <p14:creationId xmlns:p14="http://schemas.microsoft.com/office/powerpoint/2010/main" val="14111105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64</a:t>
            </a:fld>
            <a:endParaRPr lang="zh-CN" altLang="en-US"/>
          </a:p>
        </p:txBody>
      </p:sp>
    </p:spTree>
    <p:extLst>
      <p:ext uri="{BB962C8B-B14F-4D97-AF65-F5344CB8AC3E}">
        <p14:creationId xmlns:p14="http://schemas.microsoft.com/office/powerpoint/2010/main" val="23778371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65</a:t>
            </a:fld>
            <a:endParaRPr lang="zh-CN" altLang="en-US"/>
          </a:p>
        </p:txBody>
      </p:sp>
    </p:spTree>
    <p:extLst>
      <p:ext uri="{BB962C8B-B14F-4D97-AF65-F5344CB8AC3E}">
        <p14:creationId xmlns:p14="http://schemas.microsoft.com/office/powerpoint/2010/main" val="19259435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66</a:t>
            </a:fld>
            <a:endParaRPr lang="zh-CN" altLang="en-US"/>
          </a:p>
        </p:txBody>
      </p:sp>
    </p:spTree>
    <p:extLst>
      <p:ext uri="{BB962C8B-B14F-4D97-AF65-F5344CB8AC3E}">
        <p14:creationId xmlns:p14="http://schemas.microsoft.com/office/powerpoint/2010/main" val="13054287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67</a:t>
            </a:fld>
            <a:endParaRPr lang="zh-CN" altLang="en-US"/>
          </a:p>
        </p:txBody>
      </p:sp>
    </p:spTree>
    <p:extLst>
      <p:ext uri="{BB962C8B-B14F-4D97-AF65-F5344CB8AC3E}">
        <p14:creationId xmlns:p14="http://schemas.microsoft.com/office/powerpoint/2010/main" val="12129641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68</a:t>
            </a:fld>
            <a:endParaRPr lang="zh-CN" altLang="en-US"/>
          </a:p>
        </p:txBody>
      </p:sp>
    </p:spTree>
    <p:extLst>
      <p:ext uri="{BB962C8B-B14F-4D97-AF65-F5344CB8AC3E}">
        <p14:creationId xmlns:p14="http://schemas.microsoft.com/office/powerpoint/2010/main" val="18955923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69</a:t>
            </a:fld>
            <a:endParaRPr lang="zh-CN" altLang="en-US"/>
          </a:p>
        </p:txBody>
      </p:sp>
    </p:spTree>
    <p:extLst>
      <p:ext uri="{BB962C8B-B14F-4D97-AF65-F5344CB8AC3E}">
        <p14:creationId xmlns:p14="http://schemas.microsoft.com/office/powerpoint/2010/main" val="895906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7</a:t>
            </a:fld>
            <a:endParaRPr lang="zh-CN" altLang="en-US"/>
          </a:p>
        </p:txBody>
      </p:sp>
    </p:spTree>
    <p:extLst>
      <p:ext uri="{BB962C8B-B14F-4D97-AF65-F5344CB8AC3E}">
        <p14:creationId xmlns:p14="http://schemas.microsoft.com/office/powerpoint/2010/main" val="28482656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172028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71</a:t>
            </a:fld>
            <a:endParaRPr lang="zh-CN" altLang="en-US"/>
          </a:p>
        </p:txBody>
      </p:sp>
    </p:spTree>
    <p:extLst>
      <p:ext uri="{BB962C8B-B14F-4D97-AF65-F5344CB8AC3E}">
        <p14:creationId xmlns:p14="http://schemas.microsoft.com/office/powerpoint/2010/main" val="36181384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72</a:t>
            </a:fld>
            <a:endParaRPr lang="zh-CN" altLang="en-US"/>
          </a:p>
        </p:txBody>
      </p:sp>
    </p:spTree>
    <p:extLst>
      <p:ext uri="{BB962C8B-B14F-4D97-AF65-F5344CB8AC3E}">
        <p14:creationId xmlns:p14="http://schemas.microsoft.com/office/powerpoint/2010/main" val="39004907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73</a:t>
            </a:fld>
            <a:endParaRPr lang="zh-CN" altLang="en-US"/>
          </a:p>
        </p:txBody>
      </p:sp>
    </p:spTree>
    <p:extLst>
      <p:ext uri="{BB962C8B-B14F-4D97-AF65-F5344CB8AC3E}">
        <p14:creationId xmlns:p14="http://schemas.microsoft.com/office/powerpoint/2010/main" val="15685333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74</a:t>
            </a:fld>
            <a:endParaRPr lang="zh-CN" altLang="en-US"/>
          </a:p>
        </p:txBody>
      </p:sp>
    </p:spTree>
    <p:extLst>
      <p:ext uri="{BB962C8B-B14F-4D97-AF65-F5344CB8AC3E}">
        <p14:creationId xmlns:p14="http://schemas.microsoft.com/office/powerpoint/2010/main" val="20400488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75</a:t>
            </a:fld>
            <a:endParaRPr lang="zh-CN" altLang="en-US"/>
          </a:p>
        </p:txBody>
      </p:sp>
    </p:spTree>
    <p:extLst>
      <p:ext uri="{BB962C8B-B14F-4D97-AF65-F5344CB8AC3E}">
        <p14:creationId xmlns:p14="http://schemas.microsoft.com/office/powerpoint/2010/main" val="34339992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76</a:t>
            </a:fld>
            <a:endParaRPr lang="zh-CN" altLang="en-US"/>
          </a:p>
        </p:txBody>
      </p:sp>
    </p:spTree>
    <p:extLst>
      <p:ext uri="{BB962C8B-B14F-4D97-AF65-F5344CB8AC3E}">
        <p14:creationId xmlns:p14="http://schemas.microsoft.com/office/powerpoint/2010/main" val="41776313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77</a:t>
            </a:fld>
            <a:endParaRPr lang="zh-CN" altLang="en-US"/>
          </a:p>
        </p:txBody>
      </p:sp>
    </p:spTree>
    <p:extLst>
      <p:ext uri="{BB962C8B-B14F-4D97-AF65-F5344CB8AC3E}">
        <p14:creationId xmlns:p14="http://schemas.microsoft.com/office/powerpoint/2010/main" val="5310753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78</a:t>
            </a:fld>
            <a:endParaRPr lang="zh-CN" altLang="en-US"/>
          </a:p>
        </p:txBody>
      </p:sp>
    </p:spTree>
    <p:extLst>
      <p:ext uri="{BB962C8B-B14F-4D97-AF65-F5344CB8AC3E}">
        <p14:creationId xmlns:p14="http://schemas.microsoft.com/office/powerpoint/2010/main" val="34396818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79</a:t>
            </a:fld>
            <a:endParaRPr lang="zh-CN" altLang="en-US"/>
          </a:p>
        </p:txBody>
      </p:sp>
    </p:spTree>
    <p:extLst>
      <p:ext uri="{BB962C8B-B14F-4D97-AF65-F5344CB8AC3E}">
        <p14:creationId xmlns:p14="http://schemas.microsoft.com/office/powerpoint/2010/main" val="1261549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8</a:t>
            </a:fld>
            <a:endParaRPr lang="zh-CN" altLang="en-US"/>
          </a:p>
        </p:txBody>
      </p:sp>
    </p:spTree>
    <p:extLst>
      <p:ext uri="{BB962C8B-B14F-4D97-AF65-F5344CB8AC3E}">
        <p14:creationId xmlns:p14="http://schemas.microsoft.com/office/powerpoint/2010/main" val="1420104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80</a:t>
            </a:fld>
            <a:endParaRPr lang="zh-CN" altLang="en-US"/>
          </a:p>
        </p:txBody>
      </p:sp>
    </p:spTree>
    <p:extLst>
      <p:ext uri="{BB962C8B-B14F-4D97-AF65-F5344CB8AC3E}">
        <p14:creationId xmlns:p14="http://schemas.microsoft.com/office/powerpoint/2010/main" val="1540340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t>9</a:t>
            </a:fld>
            <a:endParaRPr lang="zh-CN" altLang="en-US"/>
          </a:p>
        </p:txBody>
      </p:sp>
    </p:spTree>
    <p:extLst>
      <p:ext uri="{BB962C8B-B14F-4D97-AF65-F5344CB8AC3E}">
        <p14:creationId xmlns:p14="http://schemas.microsoft.com/office/powerpoint/2010/main" val="334933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B9DA7A-9437-4513-B5FA-C1963D6A15A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66D1AB0-BEC0-4A38-A6E8-BAC13AB2AC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DE1AB96-E43A-4628-AF04-CEAACB19CAAC}"/>
              </a:ext>
            </a:extLst>
          </p:cNvPr>
          <p:cNvSpPr>
            <a:spLocks noGrp="1"/>
          </p:cNvSpPr>
          <p:nvPr>
            <p:ph type="dt" sz="half" idx="10"/>
          </p:nvPr>
        </p:nvSpPr>
        <p:spPr/>
        <p:txBody>
          <a:bodyPr/>
          <a:lstStyle/>
          <a:p>
            <a:fld id="{40229EBF-6279-40E1-B60C-D6598ED038CC}" type="datetimeFigureOut">
              <a:rPr lang="zh-CN" altLang="en-US" smtClean="0"/>
              <a:t>2021/12/23</a:t>
            </a:fld>
            <a:endParaRPr lang="zh-CN" altLang="en-US"/>
          </a:p>
        </p:txBody>
      </p:sp>
      <p:sp>
        <p:nvSpPr>
          <p:cNvPr id="5" name="页脚占位符 4">
            <a:extLst>
              <a:ext uri="{FF2B5EF4-FFF2-40B4-BE49-F238E27FC236}">
                <a16:creationId xmlns:a16="http://schemas.microsoft.com/office/drawing/2014/main" id="{D67E27B9-4151-4E91-BCCF-8DB0A9A47C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7B5BEB-E2C7-4FB9-B40D-8A99912D0E69}"/>
              </a:ext>
            </a:extLst>
          </p:cNvPr>
          <p:cNvSpPr>
            <a:spLocks noGrp="1"/>
          </p:cNvSpPr>
          <p:nvPr>
            <p:ph type="sldNum" sz="quarter" idx="12"/>
          </p:nvPr>
        </p:nvSpPr>
        <p:spPr/>
        <p:txBody>
          <a:bodyPr/>
          <a:lstStyle/>
          <a:p>
            <a:fld id="{CA8C48D3-BF42-41ED-ABE8-57A0B335C860}" type="slidenum">
              <a:rPr lang="zh-CN" altLang="en-US" smtClean="0"/>
              <a:t>‹#›</a:t>
            </a:fld>
            <a:endParaRPr lang="zh-CN" altLang="en-US"/>
          </a:p>
        </p:txBody>
      </p:sp>
    </p:spTree>
    <p:extLst>
      <p:ext uri="{BB962C8B-B14F-4D97-AF65-F5344CB8AC3E}">
        <p14:creationId xmlns:p14="http://schemas.microsoft.com/office/powerpoint/2010/main" val="189560425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2DB50-A47C-4B08-8EC5-C6AD020007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16B93D6-BE62-4300-A570-3143557B031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22CFB0-F50D-4E94-865E-2C243729F1E0}"/>
              </a:ext>
            </a:extLst>
          </p:cNvPr>
          <p:cNvSpPr>
            <a:spLocks noGrp="1"/>
          </p:cNvSpPr>
          <p:nvPr>
            <p:ph type="dt" sz="half" idx="10"/>
          </p:nvPr>
        </p:nvSpPr>
        <p:spPr/>
        <p:txBody>
          <a:bodyPr/>
          <a:lstStyle/>
          <a:p>
            <a:fld id="{40229EBF-6279-40E1-B60C-D6598ED038CC}" type="datetimeFigureOut">
              <a:rPr lang="zh-CN" altLang="en-US" smtClean="0"/>
              <a:t>2021/12/23</a:t>
            </a:fld>
            <a:endParaRPr lang="zh-CN" altLang="en-US"/>
          </a:p>
        </p:txBody>
      </p:sp>
      <p:sp>
        <p:nvSpPr>
          <p:cNvPr id="5" name="页脚占位符 4">
            <a:extLst>
              <a:ext uri="{FF2B5EF4-FFF2-40B4-BE49-F238E27FC236}">
                <a16:creationId xmlns:a16="http://schemas.microsoft.com/office/drawing/2014/main" id="{F15C33D5-A793-4D31-A81B-BDEF0B555A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EB8713-9240-4BC4-A73E-1E7BB61E64D1}"/>
              </a:ext>
            </a:extLst>
          </p:cNvPr>
          <p:cNvSpPr>
            <a:spLocks noGrp="1"/>
          </p:cNvSpPr>
          <p:nvPr>
            <p:ph type="sldNum" sz="quarter" idx="12"/>
          </p:nvPr>
        </p:nvSpPr>
        <p:spPr/>
        <p:txBody>
          <a:bodyPr/>
          <a:lstStyle/>
          <a:p>
            <a:fld id="{CA8C48D3-BF42-41ED-ABE8-57A0B335C860}" type="slidenum">
              <a:rPr lang="zh-CN" altLang="en-US" smtClean="0"/>
              <a:t>‹#›</a:t>
            </a:fld>
            <a:endParaRPr lang="zh-CN" altLang="en-US"/>
          </a:p>
        </p:txBody>
      </p:sp>
    </p:spTree>
    <p:extLst>
      <p:ext uri="{BB962C8B-B14F-4D97-AF65-F5344CB8AC3E}">
        <p14:creationId xmlns:p14="http://schemas.microsoft.com/office/powerpoint/2010/main" val="186392815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E3BB820-9301-4D94-9496-95E2E5C2CDC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00B8B2-F2D8-426D-9FCC-90C84D19EC1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BEF1AB-59C7-43FC-85D2-2019CD592DE6}"/>
              </a:ext>
            </a:extLst>
          </p:cNvPr>
          <p:cNvSpPr>
            <a:spLocks noGrp="1"/>
          </p:cNvSpPr>
          <p:nvPr>
            <p:ph type="dt" sz="half" idx="10"/>
          </p:nvPr>
        </p:nvSpPr>
        <p:spPr/>
        <p:txBody>
          <a:bodyPr/>
          <a:lstStyle/>
          <a:p>
            <a:fld id="{40229EBF-6279-40E1-B60C-D6598ED038CC}" type="datetimeFigureOut">
              <a:rPr lang="zh-CN" altLang="en-US" smtClean="0"/>
              <a:t>2021/12/23</a:t>
            </a:fld>
            <a:endParaRPr lang="zh-CN" altLang="en-US"/>
          </a:p>
        </p:txBody>
      </p:sp>
      <p:sp>
        <p:nvSpPr>
          <p:cNvPr id="5" name="页脚占位符 4">
            <a:extLst>
              <a:ext uri="{FF2B5EF4-FFF2-40B4-BE49-F238E27FC236}">
                <a16:creationId xmlns:a16="http://schemas.microsoft.com/office/drawing/2014/main" id="{4C16F7C6-4C1F-4B88-84E3-469FEAB156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D0CE8B-47A4-428F-8D1E-2514B5D3EFE3}"/>
              </a:ext>
            </a:extLst>
          </p:cNvPr>
          <p:cNvSpPr>
            <a:spLocks noGrp="1"/>
          </p:cNvSpPr>
          <p:nvPr>
            <p:ph type="sldNum" sz="quarter" idx="12"/>
          </p:nvPr>
        </p:nvSpPr>
        <p:spPr/>
        <p:txBody>
          <a:bodyPr/>
          <a:lstStyle/>
          <a:p>
            <a:fld id="{CA8C48D3-BF42-41ED-ABE8-57A0B335C860}" type="slidenum">
              <a:rPr lang="zh-CN" altLang="en-US" smtClean="0"/>
              <a:t>‹#›</a:t>
            </a:fld>
            <a:endParaRPr lang="zh-CN" altLang="en-US"/>
          </a:p>
        </p:txBody>
      </p:sp>
    </p:spTree>
    <p:extLst>
      <p:ext uri="{BB962C8B-B14F-4D97-AF65-F5344CB8AC3E}">
        <p14:creationId xmlns:p14="http://schemas.microsoft.com/office/powerpoint/2010/main" val="175555781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41998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C956058-4C31-4722-9848-558E1B9724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57" t="31222" r="1557"/>
          <a:stretch/>
        </p:blipFill>
        <p:spPr>
          <a:xfrm>
            <a:off x="0" y="0"/>
            <a:ext cx="12192000" cy="6858000"/>
          </a:xfrm>
          <a:prstGeom prst="rect">
            <a:avLst/>
          </a:prstGeom>
        </p:spPr>
      </p:pic>
    </p:spTree>
    <p:extLst>
      <p:ext uri="{BB962C8B-B14F-4D97-AF65-F5344CB8AC3E}">
        <p14:creationId xmlns:p14="http://schemas.microsoft.com/office/powerpoint/2010/main" val="122468253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C6E2A8-587A-4993-A9CE-EE56BF01D64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E9C6B5-151A-4773-906F-DB2CB231B3A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25DFE1B-738E-4DA2-AB1E-B12BC51E295C}"/>
              </a:ext>
            </a:extLst>
          </p:cNvPr>
          <p:cNvSpPr>
            <a:spLocks noGrp="1"/>
          </p:cNvSpPr>
          <p:nvPr>
            <p:ph type="dt" sz="half" idx="10"/>
          </p:nvPr>
        </p:nvSpPr>
        <p:spPr/>
        <p:txBody>
          <a:bodyPr/>
          <a:lstStyle/>
          <a:p>
            <a:fld id="{40229EBF-6279-40E1-B60C-D6598ED038CC}" type="datetimeFigureOut">
              <a:rPr lang="zh-CN" altLang="en-US" smtClean="0"/>
              <a:t>2021/12/23</a:t>
            </a:fld>
            <a:endParaRPr lang="zh-CN" altLang="en-US"/>
          </a:p>
        </p:txBody>
      </p:sp>
      <p:sp>
        <p:nvSpPr>
          <p:cNvPr id="5" name="页脚占位符 4">
            <a:extLst>
              <a:ext uri="{FF2B5EF4-FFF2-40B4-BE49-F238E27FC236}">
                <a16:creationId xmlns:a16="http://schemas.microsoft.com/office/drawing/2014/main" id="{71EB9660-3D80-4E81-86CD-CF4BF6FAEF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D730F5-61D9-4F87-A9B8-AAD28D5B4300}"/>
              </a:ext>
            </a:extLst>
          </p:cNvPr>
          <p:cNvSpPr>
            <a:spLocks noGrp="1"/>
          </p:cNvSpPr>
          <p:nvPr>
            <p:ph type="sldNum" sz="quarter" idx="12"/>
          </p:nvPr>
        </p:nvSpPr>
        <p:spPr/>
        <p:txBody>
          <a:bodyPr/>
          <a:lstStyle/>
          <a:p>
            <a:fld id="{CA8C48D3-BF42-41ED-ABE8-57A0B335C860}" type="slidenum">
              <a:rPr lang="zh-CN" altLang="en-US" smtClean="0"/>
              <a:t>‹#›</a:t>
            </a:fld>
            <a:endParaRPr lang="zh-CN" altLang="en-US"/>
          </a:p>
        </p:txBody>
      </p:sp>
    </p:spTree>
    <p:extLst>
      <p:ext uri="{BB962C8B-B14F-4D97-AF65-F5344CB8AC3E}">
        <p14:creationId xmlns:p14="http://schemas.microsoft.com/office/powerpoint/2010/main" val="208613599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BEC1C5-FB99-41F4-9D95-AF14D17D52C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81824A8-9DF2-4BE8-A0AB-A5A6D1FDD5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A641463-0EEF-4263-8406-0C21028ED963}"/>
              </a:ext>
            </a:extLst>
          </p:cNvPr>
          <p:cNvSpPr>
            <a:spLocks noGrp="1"/>
          </p:cNvSpPr>
          <p:nvPr>
            <p:ph type="dt" sz="half" idx="10"/>
          </p:nvPr>
        </p:nvSpPr>
        <p:spPr/>
        <p:txBody>
          <a:bodyPr/>
          <a:lstStyle/>
          <a:p>
            <a:fld id="{40229EBF-6279-40E1-B60C-D6598ED038CC}" type="datetimeFigureOut">
              <a:rPr lang="zh-CN" altLang="en-US" smtClean="0"/>
              <a:t>2021/12/23</a:t>
            </a:fld>
            <a:endParaRPr lang="zh-CN" altLang="en-US"/>
          </a:p>
        </p:txBody>
      </p:sp>
      <p:sp>
        <p:nvSpPr>
          <p:cNvPr id="5" name="页脚占位符 4">
            <a:extLst>
              <a:ext uri="{FF2B5EF4-FFF2-40B4-BE49-F238E27FC236}">
                <a16:creationId xmlns:a16="http://schemas.microsoft.com/office/drawing/2014/main" id="{07EB7D1C-DFC4-4E78-A08F-FDCFF859500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139ED8-8F3A-41C6-9253-1AB70E91A81E}"/>
              </a:ext>
            </a:extLst>
          </p:cNvPr>
          <p:cNvSpPr>
            <a:spLocks noGrp="1"/>
          </p:cNvSpPr>
          <p:nvPr>
            <p:ph type="sldNum" sz="quarter" idx="12"/>
          </p:nvPr>
        </p:nvSpPr>
        <p:spPr/>
        <p:txBody>
          <a:bodyPr/>
          <a:lstStyle/>
          <a:p>
            <a:fld id="{CA8C48D3-BF42-41ED-ABE8-57A0B335C860}" type="slidenum">
              <a:rPr lang="zh-CN" altLang="en-US" smtClean="0"/>
              <a:t>‹#›</a:t>
            </a:fld>
            <a:endParaRPr lang="zh-CN" altLang="en-US"/>
          </a:p>
        </p:txBody>
      </p:sp>
    </p:spTree>
    <p:extLst>
      <p:ext uri="{BB962C8B-B14F-4D97-AF65-F5344CB8AC3E}">
        <p14:creationId xmlns:p14="http://schemas.microsoft.com/office/powerpoint/2010/main" val="225458461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112F42-277F-4944-895A-96FCD0C592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491721B-6B15-4E2C-86F0-17E2FE698D4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52C6595-31A4-458A-A684-FBE26275331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FDA3EA-9A37-4EA3-8BD9-685CE1885B77}"/>
              </a:ext>
            </a:extLst>
          </p:cNvPr>
          <p:cNvSpPr>
            <a:spLocks noGrp="1"/>
          </p:cNvSpPr>
          <p:nvPr>
            <p:ph type="dt" sz="half" idx="10"/>
          </p:nvPr>
        </p:nvSpPr>
        <p:spPr/>
        <p:txBody>
          <a:bodyPr/>
          <a:lstStyle/>
          <a:p>
            <a:fld id="{40229EBF-6279-40E1-B60C-D6598ED038CC}" type="datetimeFigureOut">
              <a:rPr lang="zh-CN" altLang="en-US" smtClean="0"/>
              <a:t>2021/12/23</a:t>
            </a:fld>
            <a:endParaRPr lang="zh-CN" altLang="en-US"/>
          </a:p>
        </p:txBody>
      </p:sp>
      <p:sp>
        <p:nvSpPr>
          <p:cNvPr id="6" name="页脚占位符 5">
            <a:extLst>
              <a:ext uri="{FF2B5EF4-FFF2-40B4-BE49-F238E27FC236}">
                <a16:creationId xmlns:a16="http://schemas.microsoft.com/office/drawing/2014/main" id="{EE6C6BDE-84E2-425A-922D-48797D69A2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A1732D-6D93-493A-9AC3-6B4A25263C99}"/>
              </a:ext>
            </a:extLst>
          </p:cNvPr>
          <p:cNvSpPr>
            <a:spLocks noGrp="1"/>
          </p:cNvSpPr>
          <p:nvPr>
            <p:ph type="sldNum" sz="quarter" idx="12"/>
          </p:nvPr>
        </p:nvSpPr>
        <p:spPr/>
        <p:txBody>
          <a:bodyPr/>
          <a:lstStyle/>
          <a:p>
            <a:fld id="{CA8C48D3-BF42-41ED-ABE8-57A0B335C860}" type="slidenum">
              <a:rPr lang="zh-CN" altLang="en-US" smtClean="0"/>
              <a:t>‹#›</a:t>
            </a:fld>
            <a:endParaRPr lang="zh-CN" altLang="en-US"/>
          </a:p>
        </p:txBody>
      </p:sp>
    </p:spTree>
    <p:extLst>
      <p:ext uri="{BB962C8B-B14F-4D97-AF65-F5344CB8AC3E}">
        <p14:creationId xmlns:p14="http://schemas.microsoft.com/office/powerpoint/2010/main" val="1057604598"/>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46776C-2EBB-408F-A1AA-F832C28B141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8DCF24-9B4D-4B67-8143-00EBEBD653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9D9FD31-5862-439F-A351-A812FA4BBE9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7F5F67A-B125-4240-9CFA-1374ADDDD9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4420CF7-AE88-4CE2-906D-43BEF9BE808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D3B247C-5C10-4BF6-8A5E-EEB9E9BA0A89}"/>
              </a:ext>
            </a:extLst>
          </p:cNvPr>
          <p:cNvSpPr>
            <a:spLocks noGrp="1"/>
          </p:cNvSpPr>
          <p:nvPr>
            <p:ph type="dt" sz="half" idx="10"/>
          </p:nvPr>
        </p:nvSpPr>
        <p:spPr/>
        <p:txBody>
          <a:bodyPr/>
          <a:lstStyle/>
          <a:p>
            <a:fld id="{40229EBF-6279-40E1-B60C-D6598ED038CC}" type="datetimeFigureOut">
              <a:rPr lang="zh-CN" altLang="en-US" smtClean="0"/>
              <a:t>2021/12/23</a:t>
            </a:fld>
            <a:endParaRPr lang="zh-CN" altLang="en-US"/>
          </a:p>
        </p:txBody>
      </p:sp>
      <p:sp>
        <p:nvSpPr>
          <p:cNvPr id="8" name="页脚占位符 7">
            <a:extLst>
              <a:ext uri="{FF2B5EF4-FFF2-40B4-BE49-F238E27FC236}">
                <a16:creationId xmlns:a16="http://schemas.microsoft.com/office/drawing/2014/main" id="{06BBDB96-6B40-4AC8-83A5-A3EFE65F13A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A4A4F25-D6FD-444E-870F-ED2FA764FD74}"/>
              </a:ext>
            </a:extLst>
          </p:cNvPr>
          <p:cNvSpPr>
            <a:spLocks noGrp="1"/>
          </p:cNvSpPr>
          <p:nvPr>
            <p:ph type="sldNum" sz="quarter" idx="12"/>
          </p:nvPr>
        </p:nvSpPr>
        <p:spPr/>
        <p:txBody>
          <a:bodyPr/>
          <a:lstStyle/>
          <a:p>
            <a:fld id="{CA8C48D3-BF42-41ED-ABE8-57A0B335C860}" type="slidenum">
              <a:rPr lang="zh-CN" altLang="en-US" smtClean="0"/>
              <a:t>‹#›</a:t>
            </a:fld>
            <a:endParaRPr lang="zh-CN" altLang="en-US"/>
          </a:p>
        </p:txBody>
      </p:sp>
    </p:spTree>
    <p:extLst>
      <p:ext uri="{BB962C8B-B14F-4D97-AF65-F5344CB8AC3E}">
        <p14:creationId xmlns:p14="http://schemas.microsoft.com/office/powerpoint/2010/main" val="305355569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8A9EB-AF8B-4953-B257-4E7ACBF1DA7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99BE6CD-7306-45E2-B914-8061C32CBAAC}"/>
              </a:ext>
            </a:extLst>
          </p:cNvPr>
          <p:cNvSpPr>
            <a:spLocks noGrp="1"/>
          </p:cNvSpPr>
          <p:nvPr>
            <p:ph type="dt" sz="half" idx="10"/>
          </p:nvPr>
        </p:nvSpPr>
        <p:spPr/>
        <p:txBody>
          <a:bodyPr/>
          <a:lstStyle/>
          <a:p>
            <a:fld id="{40229EBF-6279-40E1-B60C-D6598ED038CC}" type="datetimeFigureOut">
              <a:rPr lang="zh-CN" altLang="en-US" smtClean="0"/>
              <a:t>2021/12/23</a:t>
            </a:fld>
            <a:endParaRPr lang="zh-CN" altLang="en-US"/>
          </a:p>
        </p:txBody>
      </p:sp>
      <p:sp>
        <p:nvSpPr>
          <p:cNvPr id="4" name="页脚占位符 3">
            <a:extLst>
              <a:ext uri="{FF2B5EF4-FFF2-40B4-BE49-F238E27FC236}">
                <a16:creationId xmlns:a16="http://schemas.microsoft.com/office/drawing/2014/main" id="{546B3CEF-3EE5-4362-8BE0-DEA3037E9B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AA15E14-4C41-433A-8E0A-8FD5EF21F2A7}"/>
              </a:ext>
            </a:extLst>
          </p:cNvPr>
          <p:cNvSpPr>
            <a:spLocks noGrp="1"/>
          </p:cNvSpPr>
          <p:nvPr>
            <p:ph type="sldNum" sz="quarter" idx="12"/>
          </p:nvPr>
        </p:nvSpPr>
        <p:spPr/>
        <p:txBody>
          <a:bodyPr/>
          <a:lstStyle/>
          <a:p>
            <a:fld id="{CA8C48D3-BF42-41ED-ABE8-57A0B335C860}" type="slidenum">
              <a:rPr lang="zh-CN" altLang="en-US" smtClean="0"/>
              <a:t>‹#›</a:t>
            </a:fld>
            <a:endParaRPr lang="zh-CN" altLang="en-US"/>
          </a:p>
        </p:txBody>
      </p:sp>
    </p:spTree>
    <p:extLst>
      <p:ext uri="{BB962C8B-B14F-4D97-AF65-F5344CB8AC3E}">
        <p14:creationId xmlns:p14="http://schemas.microsoft.com/office/powerpoint/2010/main" val="234145849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BF0561-99C1-4F5E-ADD2-A2B242BCB5A1}"/>
              </a:ext>
            </a:extLst>
          </p:cNvPr>
          <p:cNvSpPr>
            <a:spLocks noGrp="1"/>
          </p:cNvSpPr>
          <p:nvPr>
            <p:ph type="dt" sz="half" idx="10"/>
          </p:nvPr>
        </p:nvSpPr>
        <p:spPr/>
        <p:txBody>
          <a:bodyPr/>
          <a:lstStyle/>
          <a:p>
            <a:fld id="{40229EBF-6279-40E1-B60C-D6598ED038CC}" type="datetimeFigureOut">
              <a:rPr lang="zh-CN" altLang="en-US" smtClean="0"/>
              <a:t>2021/12/23</a:t>
            </a:fld>
            <a:endParaRPr lang="zh-CN" altLang="en-US"/>
          </a:p>
        </p:txBody>
      </p:sp>
      <p:sp>
        <p:nvSpPr>
          <p:cNvPr id="3" name="页脚占位符 2">
            <a:extLst>
              <a:ext uri="{FF2B5EF4-FFF2-40B4-BE49-F238E27FC236}">
                <a16:creationId xmlns:a16="http://schemas.microsoft.com/office/drawing/2014/main" id="{AC7176C8-5F21-4502-B419-08B9D5DADA6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377A1CE-B979-4A51-8B1F-3F7CF9678BF1}"/>
              </a:ext>
            </a:extLst>
          </p:cNvPr>
          <p:cNvSpPr>
            <a:spLocks noGrp="1"/>
          </p:cNvSpPr>
          <p:nvPr>
            <p:ph type="sldNum" sz="quarter" idx="12"/>
          </p:nvPr>
        </p:nvSpPr>
        <p:spPr/>
        <p:txBody>
          <a:bodyPr/>
          <a:lstStyle/>
          <a:p>
            <a:fld id="{CA8C48D3-BF42-41ED-ABE8-57A0B335C860}" type="slidenum">
              <a:rPr lang="zh-CN" altLang="en-US" smtClean="0"/>
              <a:t>‹#›</a:t>
            </a:fld>
            <a:endParaRPr lang="zh-CN" altLang="en-US"/>
          </a:p>
        </p:txBody>
      </p:sp>
    </p:spTree>
    <p:extLst>
      <p:ext uri="{BB962C8B-B14F-4D97-AF65-F5344CB8AC3E}">
        <p14:creationId xmlns:p14="http://schemas.microsoft.com/office/powerpoint/2010/main" val="12444468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CB61AA-B847-404B-AD7C-C3F33E61C4E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51330EB-A2A7-4B9D-9773-5083D9D149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64BF437-E572-47E2-9D5C-2F2CB9934E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4F1269-0074-4CDF-BF27-5511ECB02634}"/>
              </a:ext>
            </a:extLst>
          </p:cNvPr>
          <p:cNvSpPr>
            <a:spLocks noGrp="1"/>
          </p:cNvSpPr>
          <p:nvPr>
            <p:ph type="dt" sz="half" idx="10"/>
          </p:nvPr>
        </p:nvSpPr>
        <p:spPr/>
        <p:txBody>
          <a:bodyPr/>
          <a:lstStyle/>
          <a:p>
            <a:fld id="{40229EBF-6279-40E1-B60C-D6598ED038CC}" type="datetimeFigureOut">
              <a:rPr lang="zh-CN" altLang="en-US" smtClean="0"/>
              <a:t>2021/12/23</a:t>
            </a:fld>
            <a:endParaRPr lang="zh-CN" altLang="en-US"/>
          </a:p>
        </p:txBody>
      </p:sp>
      <p:sp>
        <p:nvSpPr>
          <p:cNvPr id="6" name="页脚占位符 5">
            <a:extLst>
              <a:ext uri="{FF2B5EF4-FFF2-40B4-BE49-F238E27FC236}">
                <a16:creationId xmlns:a16="http://schemas.microsoft.com/office/drawing/2014/main" id="{32A42F3E-D2CA-4534-9C37-1C7099D57E2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5C660B-B69D-412A-A7F3-9DAE67CA10D8}"/>
              </a:ext>
            </a:extLst>
          </p:cNvPr>
          <p:cNvSpPr>
            <a:spLocks noGrp="1"/>
          </p:cNvSpPr>
          <p:nvPr>
            <p:ph type="sldNum" sz="quarter" idx="12"/>
          </p:nvPr>
        </p:nvSpPr>
        <p:spPr/>
        <p:txBody>
          <a:bodyPr/>
          <a:lstStyle/>
          <a:p>
            <a:fld id="{CA8C48D3-BF42-41ED-ABE8-57A0B335C860}" type="slidenum">
              <a:rPr lang="zh-CN" altLang="en-US" smtClean="0"/>
              <a:t>‹#›</a:t>
            </a:fld>
            <a:endParaRPr lang="zh-CN" altLang="en-US"/>
          </a:p>
        </p:txBody>
      </p:sp>
    </p:spTree>
    <p:extLst>
      <p:ext uri="{BB962C8B-B14F-4D97-AF65-F5344CB8AC3E}">
        <p14:creationId xmlns:p14="http://schemas.microsoft.com/office/powerpoint/2010/main" val="325109811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6A8A0D-53A4-45C3-9B54-1D34DC3ED39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89F28F2-A162-4077-97F5-B01E3726BD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FED2520-3C4F-4706-84E2-79A99C182C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AF40A1-8587-420C-8DE5-AA632DE7B1F1}"/>
              </a:ext>
            </a:extLst>
          </p:cNvPr>
          <p:cNvSpPr>
            <a:spLocks noGrp="1"/>
          </p:cNvSpPr>
          <p:nvPr>
            <p:ph type="dt" sz="half" idx="10"/>
          </p:nvPr>
        </p:nvSpPr>
        <p:spPr/>
        <p:txBody>
          <a:bodyPr/>
          <a:lstStyle/>
          <a:p>
            <a:fld id="{40229EBF-6279-40E1-B60C-D6598ED038CC}" type="datetimeFigureOut">
              <a:rPr lang="zh-CN" altLang="en-US" smtClean="0"/>
              <a:t>2021/12/23</a:t>
            </a:fld>
            <a:endParaRPr lang="zh-CN" altLang="en-US"/>
          </a:p>
        </p:txBody>
      </p:sp>
      <p:sp>
        <p:nvSpPr>
          <p:cNvPr id="6" name="页脚占位符 5">
            <a:extLst>
              <a:ext uri="{FF2B5EF4-FFF2-40B4-BE49-F238E27FC236}">
                <a16:creationId xmlns:a16="http://schemas.microsoft.com/office/drawing/2014/main" id="{D28BEF10-4AE5-4400-98BA-B9C7CEE5F94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26F4695-B963-446F-89F3-D884A8F46339}"/>
              </a:ext>
            </a:extLst>
          </p:cNvPr>
          <p:cNvSpPr>
            <a:spLocks noGrp="1"/>
          </p:cNvSpPr>
          <p:nvPr>
            <p:ph type="sldNum" sz="quarter" idx="12"/>
          </p:nvPr>
        </p:nvSpPr>
        <p:spPr/>
        <p:txBody>
          <a:bodyPr/>
          <a:lstStyle/>
          <a:p>
            <a:fld id="{CA8C48D3-BF42-41ED-ABE8-57A0B335C860}" type="slidenum">
              <a:rPr lang="zh-CN" altLang="en-US" smtClean="0"/>
              <a:t>‹#›</a:t>
            </a:fld>
            <a:endParaRPr lang="zh-CN" altLang="en-US"/>
          </a:p>
        </p:txBody>
      </p:sp>
    </p:spTree>
    <p:extLst>
      <p:ext uri="{BB962C8B-B14F-4D97-AF65-F5344CB8AC3E}">
        <p14:creationId xmlns:p14="http://schemas.microsoft.com/office/powerpoint/2010/main" val="290253944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3231329-484A-4374-8DF6-CB94FFB8F8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FB1452C-E9C5-4AAC-9326-7F4F3CEC4E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09A2E38-EF40-4B98-81DB-99A0A95740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229EBF-6279-40E1-B60C-D6598ED038CC}" type="datetimeFigureOut">
              <a:rPr lang="zh-CN" altLang="en-US" smtClean="0"/>
              <a:t>2021/12/23</a:t>
            </a:fld>
            <a:endParaRPr lang="zh-CN" altLang="en-US"/>
          </a:p>
        </p:txBody>
      </p:sp>
      <p:sp>
        <p:nvSpPr>
          <p:cNvPr id="5" name="页脚占位符 4">
            <a:extLst>
              <a:ext uri="{FF2B5EF4-FFF2-40B4-BE49-F238E27FC236}">
                <a16:creationId xmlns:a16="http://schemas.microsoft.com/office/drawing/2014/main" id="{99892BD1-3A59-47C8-A6D8-BAE32B246B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643E254-524E-4831-9228-1EBDE308A7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C48D3-BF42-41ED-ABE8-57A0B335C860}" type="slidenum">
              <a:rPr lang="zh-CN" altLang="en-US" smtClean="0"/>
              <a:t>‹#›</a:t>
            </a:fld>
            <a:endParaRPr lang="zh-CN" altLang="en-US"/>
          </a:p>
        </p:txBody>
      </p:sp>
    </p:spTree>
    <p:extLst>
      <p:ext uri="{BB962C8B-B14F-4D97-AF65-F5344CB8AC3E}">
        <p14:creationId xmlns:p14="http://schemas.microsoft.com/office/powerpoint/2010/main" val="2513907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1.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29.xml"/><Relationship Id="rId7" Type="http://schemas.openxmlformats.org/officeDocument/2006/relationships/image" Target="../media/image22.w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3.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22.w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23.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17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21.jp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21.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230.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4.png"/><Relationship Id="rId7"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310.png"/><Relationship Id="rId4" Type="http://schemas.openxmlformats.org/officeDocument/2006/relationships/image" Target="../media/image61.png"/><Relationship Id="rId9" Type="http://schemas.openxmlformats.org/officeDocument/2006/relationships/image" Target="../media/image300.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40">
            <a:extLst>
              <a:ext uri="{FF2B5EF4-FFF2-40B4-BE49-F238E27FC236}">
                <a16:creationId xmlns:a16="http://schemas.microsoft.com/office/drawing/2014/main" id="{2A64A3DD-D0F3-49A4-B08B-2EF8CD7DB80E}"/>
              </a:ext>
            </a:extLst>
          </p:cNvPr>
          <p:cNvSpPr txBox="1"/>
          <p:nvPr/>
        </p:nvSpPr>
        <p:spPr>
          <a:xfrm>
            <a:off x="1392915" y="2553296"/>
            <a:ext cx="9856109" cy="1015663"/>
          </a:xfrm>
          <a:prstGeom prst="rect">
            <a:avLst/>
          </a:prstGeom>
          <a:noFill/>
        </p:spPr>
        <p:txBody>
          <a:bodyPr wrap="square" rtlCol="0">
            <a:spAutoFit/>
          </a:bodyPr>
          <a:lstStyle/>
          <a:p>
            <a:pPr algn="ctr"/>
            <a:r>
              <a:rPr lang="en-US" altLang="zh-CN" sz="60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ongolian Baiti" panose="03000500000000000000" pitchFamily="66" charset="0"/>
                <a:sym typeface="字魂105号-简雅黑" panose="00000500000000000000" pitchFamily="2" charset="-122"/>
              </a:rPr>
              <a:t>Word2vec</a:t>
            </a:r>
            <a:r>
              <a:rPr lang="zh-CN" altLang="en-US" sz="60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ongolian Baiti" panose="03000500000000000000" pitchFamily="66" charset="0"/>
                <a:sym typeface="字魂105号-简雅黑" panose="00000500000000000000" pitchFamily="2" charset="-122"/>
              </a:rPr>
              <a:t>的理论及实现</a:t>
            </a:r>
          </a:p>
        </p:txBody>
      </p:sp>
      <p:sp>
        <p:nvSpPr>
          <p:cNvPr id="9" name="student-graduation-cap-shape_52041">
            <a:extLst>
              <a:ext uri="{FF2B5EF4-FFF2-40B4-BE49-F238E27FC236}">
                <a16:creationId xmlns:a16="http://schemas.microsoft.com/office/drawing/2014/main" id="{6CB7E297-D964-48E8-B8CC-DD4BE3CF474E}"/>
              </a:ext>
            </a:extLst>
          </p:cNvPr>
          <p:cNvSpPr>
            <a:spLocks noChangeAspect="1"/>
          </p:cNvSpPr>
          <p:nvPr/>
        </p:nvSpPr>
        <p:spPr bwMode="auto">
          <a:xfrm>
            <a:off x="2848396" y="4650602"/>
            <a:ext cx="332015" cy="350126"/>
          </a:xfrm>
          <a:custGeom>
            <a:avLst/>
            <a:gdLst>
              <a:gd name="connsiteX0" fmla="*/ 329990 w 574402"/>
              <a:gd name="connsiteY0" fmla="*/ 329823 h 605734"/>
              <a:gd name="connsiteX1" fmla="*/ 574402 w 574402"/>
              <a:gd name="connsiteY1" fmla="*/ 573910 h 605734"/>
              <a:gd name="connsiteX2" fmla="*/ 542536 w 574402"/>
              <a:gd name="connsiteY2" fmla="*/ 605734 h 605734"/>
              <a:gd name="connsiteX3" fmla="*/ 117603 w 574402"/>
              <a:gd name="connsiteY3" fmla="*/ 605734 h 605734"/>
              <a:gd name="connsiteX4" fmla="*/ 85737 w 574402"/>
              <a:gd name="connsiteY4" fmla="*/ 573910 h 605734"/>
              <a:gd name="connsiteX5" fmla="*/ 101192 w 574402"/>
              <a:gd name="connsiteY5" fmla="*/ 488782 h 605734"/>
              <a:gd name="connsiteX6" fmla="*/ 276614 w 574402"/>
              <a:gd name="connsiteY6" fmla="*/ 335710 h 605734"/>
              <a:gd name="connsiteX7" fmla="*/ 329990 w 574402"/>
              <a:gd name="connsiteY7" fmla="*/ 329823 h 605734"/>
              <a:gd name="connsiteX8" fmla="*/ 164945 w 574402"/>
              <a:gd name="connsiteY8" fmla="*/ 292282 h 605734"/>
              <a:gd name="connsiteX9" fmla="*/ 198571 w 574402"/>
              <a:gd name="connsiteY9" fmla="*/ 295781 h 605734"/>
              <a:gd name="connsiteX10" fmla="*/ 34104 w 574402"/>
              <a:gd name="connsiteY10" fmla="*/ 488736 h 605734"/>
              <a:gd name="connsiteX11" fmla="*/ 31873 w 574402"/>
              <a:gd name="connsiteY11" fmla="*/ 488736 h 605734"/>
              <a:gd name="connsiteX12" fmla="*/ 0 w 574402"/>
              <a:gd name="connsiteY12" fmla="*/ 456922 h 605734"/>
              <a:gd name="connsiteX13" fmla="*/ 164945 w 574402"/>
              <a:gd name="connsiteY13" fmla="*/ 292282 h 605734"/>
              <a:gd name="connsiteX14" fmla="*/ 157572 w 574402"/>
              <a:gd name="connsiteY14" fmla="*/ 38035 h 605734"/>
              <a:gd name="connsiteX15" fmla="*/ 133033 w 574402"/>
              <a:gd name="connsiteY15" fmla="*/ 133157 h 605734"/>
              <a:gd name="connsiteX16" fmla="*/ 157572 w 574402"/>
              <a:gd name="connsiteY16" fmla="*/ 228280 h 605734"/>
              <a:gd name="connsiteX17" fmla="*/ 69295 w 574402"/>
              <a:gd name="connsiteY17" fmla="*/ 133157 h 605734"/>
              <a:gd name="connsiteX18" fmla="*/ 157572 w 574402"/>
              <a:gd name="connsiteY18" fmla="*/ 38035 h 605734"/>
              <a:gd name="connsiteX19" fmla="*/ 329990 w 574402"/>
              <a:gd name="connsiteY19" fmla="*/ 0 h 605734"/>
              <a:gd name="connsiteX20" fmla="*/ 463332 w 574402"/>
              <a:gd name="connsiteY20" fmla="*/ 133166 h 605734"/>
              <a:gd name="connsiteX21" fmla="*/ 329990 w 574402"/>
              <a:gd name="connsiteY21" fmla="*/ 266173 h 605734"/>
              <a:gd name="connsiteX22" fmla="*/ 221341 w 574402"/>
              <a:gd name="connsiteY22" fmla="*/ 210011 h 605734"/>
              <a:gd name="connsiteX23" fmla="*/ 196807 w 574402"/>
              <a:gd name="connsiteY23" fmla="*/ 133166 h 605734"/>
              <a:gd name="connsiteX24" fmla="*/ 221341 w 574402"/>
              <a:gd name="connsiteY24" fmla="*/ 56162 h 605734"/>
              <a:gd name="connsiteX25" fmla="*/ 329990 w 574402"/>
              <a:gd name="connsiteY25" fmla="*/ 0 h 60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4402" h="605734">
                <a:moveTo>
                  <a:pt x="329990" y="329823"/>
                </a:moveTo>
                <a:cubicBezTo>
                  <a:pt x="464783" y="329823"/>
                  <a:pt x="574402" y="439296"/>
                  <a:pt x="574402" y="573910"/>
                </a:cubicBezTo>
                <a:cubicBezTo>
                  <a:pt x="574402" y="591413"/>
                  <a:pt x="560062" y="605734"/>
                  <a:pt x="542536" y="605734"/>
                </a:cubicBezTo>
                <a:lnTo>
                  <a:pt x="117603" y="605734"/>
                </a:lnTo>
                <a:cubicBezTo>
                  <a:pt x="100077" y="605734"/>
                  <a:pt x="85737" y="591413"/>
                  <a:pt x="85737" y="573910"/>
                </a:cubicBezTo>
                <a:cubicBezTo>
                  <a:pt x="85737" y="543996"/>
                  <a:pt x="91154" y="515196"/>
                  <a:pt x="101192" y="488782"/>
                </a:cubicBezTo>
                <a:cubicBezTo>
                  <a:pt x="129712" y="412246"/>
                  <a:pt x="195675" y="353850"/>
                  <a:pt x="276614" y="335710"/>
                </a:cubicBezTo>
                <a:cubicBezTo>
                  <a:pt x="293822" y="331892"/>
                  <a:pt x="311667" y="329823"/>
                  <a:pt x="329990" y="329823"/>
                </a:cubicBezTo>
                <a:close/>
                <a:moveTo>
                  <a:pt x="164945" y="292282"/>
                </a:moveTo>
                <a:cubicBezTo>
                  <a:pt x="176419" y="292282"/>
                  <a:pt x="187575" y="293395"/>
                  <a:pt x="198571" y="295781"/>
                </a:cubicBezTo>
                <a:cubicBezTo>
                  <a:pt x="119366" y="333164"/>
                  <a:pt x="58647" y="403314"/>
                  <a:pt x="34104" y="488736"/>
                </a:cubicBezTo>
                <a:lnTo>
                  <a:pt x="31873" y="488736"/>
                </a:lnTo>
                <a:cubicBezTo>
                  <a:pt x="14184" y="488736"/>
                  <a:pt x="0" y="474420"/>
                  <a:pt x="0" y="456922"/>
                </a:cubicBezTo>
                <a:cubicBezTo>
                  <a:pt x="0" y="366092"/>
                  <a:pt x="73946" y="292282"/>
                  <a:pt x="164945" y="292282"/>
                </a:cubicBezTo>
                <a:close/>
                <a:moveTo>
                  <a:pt x="157572" y="38035"/>
                </a:moveTo>
                <a:cubicBezTo>
                  <a:pt x="141956" y="66190"/>
                  <a:pt x="133033" y="98640"/>
                  <a:pt x="133033" y="133157"/>
                </a:cubicBezTo>
                <a:cubicBezTo>
                  <a:pt x="133033" y="167516"/>
                  <a:pt x="141956" y="199966"/>
                  <a:pt x="157572" y="228280"/>
                </a:cubicBezTo>
                <a:cubicBezTo>
                  <a:pt x="108335" y="224462"/>
                  <a:pt x="69295" y="183264"/>
                  <a:pt x="69295" y="133157"/>
                </a:cubicBezTo>
                <a:cubicBezTo>
                  <a:pt x="69295" y="82892"/>
                  <a:pt x="108335" y="41693"/>
                  <a:pt x="157572" y="38035"/>
                </a:cubicBezTo>
                <a:close/>
                <a:moveTo>
                  <a:pt x="329990" y="0"/>
                </a:moveTo>
                <a:cubicBezTo>
                  <a:pt x="403591" y="0"/>
                  <a:pt x="463332" y="59662"/>
                  <a:pt x="463332" y="133166"/>
                </a:cubicBezTo>
                <a:cubicBezTo>
                  <a:pt x="463332" y="206511"/>
                  <a:pt x="403591" y="266173"/>
                  <a:pt x="329990" y="266173"/>
                </a:cubicBezTo>
                <a:cubicBezTo>
                  <a:pt x="285224" y="266173"/>
                  <a:pt x="245556" y="244058"/>
                  <a:pt x="221341" y="210011"/>
                </a:cubicBezTo>
                <a:cubicBezTo>
                  <a:pt x="205888" y="188373"/>
                  <a:pt x="196807" y="161804"/>
                  <a:pt x="196807" y="133166"/>
                </a:cubicBezTo>
                <a:cubicBezTo>
                  <a:pt x="196807" y="104528"/>
                  <a:pt x="205888" y="77958"/>
                  <a:pt x="221341" y="56162"/>
                </a:cubicBezTo>
                <a:cubicBezTo>
                  <a:pt x="245556" y="22274"/>
                  <a:pt x="285224" y="0"/>
                  <a:pt x="329990" y="0"/>
                </a:cubicBezTo>
                <a:close/>
              </a:path>
            </a:pathLst>
          </a:custGeom>
          <a:solidFill>
            <a:srgbClr val="005DA2"/>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kern="0">
              <a:solidFill>
                <a:schemeClr val="tx1">
                  <a:lumMod val="75000"/>
                  <a:lumOff val="2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 name="文本框 9">
            <a:extLst>
              <a:ext uri="{FF2B5EF4-FFF2-40B4-BE49-F238E27FC236}">
                <a16:creationId xmlns:a16="http://schemas.microsoft.com/office/drawing/2014/main" id="{BDDACAB6-F130-48D1-8533-3D83683CD7BB}"/>
              </a:ext>
            </a:extLst>
          </p:cNvPr>
          <p:cNvSpPr txBox="1"/>
          <p:nvPr/>
        </p:nvSpPr>
        <p:spPr>
          <a:xfrm>
            <a:off x="3353693" y="4650602"/>
            <a:ext cx="6484899" cy="400110"/>
          </a:xfrm>
          <a:prstGeom prst="rect">
            <a:avLst/>
          </a:prstGeom>
          <a:noFill/>
        </p:spPr>
        <p:txBody>
          <a:bodyPr wrap="square" rtlCol="0">
            <a:spAutoFit/>
          </a:bodyPr>
          <a:lstStyle/>
          <a:p>
            <a:pPr lvl="0">
              <a:defRPr/>
            </a:pPr>
            <a:r>
              <a:rPr lang="zh-CN" altLang="en-US" sz="2000" dirty="0">
                <a:solidFill>
                  <a:schemeClr val="tx1">
                    <a:lumMod val="75000"/>
                    <a:lumOff val="2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成员：杜月、雷雨晴、傅瀚钊、 周杰群、冯前、林纯玲</a:t>
            </a:r>
            <a:endParaRPr kumimoji="0" lang="zh-CN" altLang="en-US" sz="2000" u="none" strike="noStrike" kern="1200" cap="none" spc="0" normalizeH="0" baseline="0" noProof="0" dirty="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5" name="student-graduation-cap-shape_52041">
            <a:extLst>
              <a:ext uri="{FF2B5EF4-FFF2-40B4-BE49-F238E27FC236}">
                <a16:creationId xmlns:a16="http://schemas.microsoft.com/office/drawing/2014/main" id="{2A8C1FB2-1C27-469B-802F-E021A9E552FB}"/>
              </a:ext>
            </a:extLst>
          </p:cNvPr>
          <p:cNvSpPr>
            <a:spLocks noChangeAspect="1"/>
          </p:cNvSpPr>
          <p:nvPr/>
        </p:nvSpPr>
        <p:spPr bwMode="auto">
          <a:xfrm>
            <a:off x="4483767" y="5299066"/>
            <a:ext cx="350126" cy="346838"/>
          </a:xfrm>
          <a:custGeom>
            <a:avLst/>
            <a:gdLst>
              <a:gd name="connsiteX0" fmla="*/ 248024 w 338138"/>
              <a:gd name="connsiteY0" fmla="*/ 246062 h 334963"/>
              <a:gd name="connsiteX1" fmla="*/ 266327 w 338138"/>
              <a:gd name="connsiteY1" fmla="*/ 246062 h 334963"/>
              <a:gd name="connsiteX2" fmla="*/ 279400 w 338138"/>
              <a:gd name="connsiteY2" fmla="*/ 260350 h 334963"/>
              <a:gd name="connsiteX3" fmla="*/ 266327 w 338138"/>
              <a:gd name="connsiteY3" fmla="*/ 274637 h 334963"/>
              <a:gd name="connsiteX4" fmla="*/ 248024 w 338138"/>
              <a:gd name="connsiteY4" fmla="*/ 274637 h 334963"/>
              <a:gd name="connsiteX5" fmla="*/ 234950 w 338138"/>
              <a:gd name="connsiteY5" fmla="*/ 260350 h 334963"/>
              <a:gd name="connsiteX6" fmla="*/ 248024 w 338138"/>
              <a:gd name="connsiteY6" fmla="*/ 246062 h 334963"/>
              <a:gd name="connsiteX7" fmla="*/ 160519 w 338138"/>
              <a:gd name="connsiteY7" fmla="*/ 246062 h 334963"/>
              <a:gd name="connsiteX8" fmla="*/ 177619 w 338138"/>
              <a:gd name="connsiteY8" fmla="*/ 246062 h 334963"/>
              <a:gd name="connsiteX9" fmla="*/ 192088 w 338138"/>
              <a:gd name="connsiteY9" fmla="*/ 260350 h 334963"/>
              <a:gd name="connsiteX10" fmla="*/ 177619 w 338138"/>
              <a:gd name="connsiteY10" fmla="*/ 274637 h 334963"/>
              <a:gd name="connsiteX11" fmla="*/ 160519 w 338138"/>
              <a:gd name="connsiteY11" fmla="*/ 274637 h 334963"/>
              <a:gd name="connsiteX12" fmla="*/ 146050 w 338138"/>
              <a:gd name="connsiteY12" fmla="*/ 260350 h 334963"/>
              <a:gd name="connsiteX13" fmla="*/ 160519 w 338138"/>
              <a:gd name="connsiteY13" fmla="*/ 246062 h 334963"/>
              <a:gd name="connsiteX14" fmla="*/ 71811 w 338138"/>
              <a:gd name="connsiteY14" fmla="*/ 246062 h 334963"/>
              <a:gd name="connsiteX15" fmla="*/ 90114 w 338138"/>
              <a:gd name="connsiteY15" fmla="*/ 246062 h 334963"/>
              <a:gd name="connsiteX16" fmla="*/ 103188 w 338138"/>
              <a:gd name="connsiteY16" fmla="*/ 260350 h 334963"/>
              <a:gd name="connsiteX17" fmla="*/ 90114 w 338138"/>
              <a:gd name="connsiteY17" fmla="*/ 274637 h 334963"/>
              <a:gd name="connsiteX18" fmla="*/ 71811 w 338138"/>
              <a:gd name="connsiteY18" fmla="*/ 274637 h 334963"/>
              <a:gd name="connsiteX19" fmla="*/ 58738 w 338138"/>
              <a:gd name="connsiteY19" fmla="*/ 260350 h 334963"/>
              <a:gd name="connsiteX20" fmla="*/ 71811 w 338138"/>
              <a:gd name="connsiteY20" fmla="*/ 246062 h 334963"/>
              <a:gd name="connsiteX21" fmla="*/ 248024 w 338138"/>
              <a:gd name="connsiteY21" fmla="*/ 185737 h 334963"/>
              <a:gd name="connsiteX22" fmla="*/ 266327 w 338138"/>
              <a:gd name="connsiteY22" fmla="*/ 185737 h 334963"/>
              <a:gd name="connsiteX23" fmla="*/ 279400 w 338138"/>
              <a:gd name="connsiteY23" fmla="*/ 200024 h 334963"/>
              <a:gd name="connsiteX24" fmla="*/ 266327 w 338138"/>
              <a:gd name="connsiteY24" fmla="*/ 214312 h 334963"/>
              <a:gd name="connsiteX25" fmla="*/ 248024 w 338138"/>
              <a:gd name="connsiteY25" fmla="*/ 214312 h 334963"/>
              <a:gd name="connsiteX26" fmla="*/ 234950 w 338138"/>
              <a:gd name="connsiteY26" fmla="*/ 200024 h 334963"/>
              <a:gd name="connsiteX27" fmla="*/ 248024 w 338138"/>
              <a:gd name="connsiteY27" fmla="*/ 185737 h 334963"/>
              <a:gd name="connsiteX28" fmla="*/ 160519 w 338138"/>
              <a:gd name="connsiteY28" fmla="*/ 185737 h 334963"/>
              <a:gd name="connsiteX29" fmla="*/ 177619 w 338138"/>
              <a:gd name="connsiteY29" fmla="*/ 185737 h 334963"/>
              <a:gd name="connsiteX30" fmla="*/ 192088 w 338138"/>
              <a:gd name="connsiteY30" fmla="*/ 200024 h 334963"/>
              <a:gd name="connsiteX31" fmla="*/ 177619 w 338138"/>
              <a:gd name="connsiteY31" fmla="*/ 214312 h 334963"/>
              <a:gd name="connsiteX32" fmla="*/ 160519 w 338138"/>
              <a:gd name="connsiteY32" fmla="*/ 214312 h 334963"/>
              <a:gd name="connsiteX33" fmla="*/ 146050 w 338138"/>
              <a:gd name="connsiteY33" fmla="*/ 200024 h 334963"/>
              <a:gd name="connsiteX34" fmla="*/ 160519 w 338138"/>
              <a:gd name="connsiteY34" fmla="*/ 185737 h 334963"/>
              <a:gd name="connsiteX35" fmla="*/ 71811 w 338138"/>
              <a:gd name="connsiteY35" fmla="*/ 185737 h 334963"/>
              <a:gd name="connsiteX36" fmla="*/ 90114 w 338138"/>
              <a:gd name="connsiteY36" fmla="*/ 185737 h 334963"/>
              <a:gd name="connsiteX37" fmla="*/ 103188 w 338138"/>
              <a:gd name="connsiteY37" fmla="*/ 200024 h 334963"/>
              <a:gd name="connsiteX38" fmla="*/ 90114 w 338138"/>
              <a:gd name="connsiteY38" fmla="*/ 214312 h 334963"/>
              <a:gd name="connsiteX39" fmla="*/ 71811 w 338138"/>
              <a:gd name="connsiteY39" fmla="*/ 214312 h 334963"/>
              <a:gd name="connsiteX40" fmla="*/ 58738 w 338138"/>
              <a:gd name="connsiteY40" fmla="*/ 200024 h 334963"/>
              <a:gd name="connsiteX41" fmla="*/ 71811 w 338138"/>
              <a:gd name="connsiteY41" fmla="*/ 185737 h 334963"/>
              <a:gd name="connsiteX42" fmla="*/ 248024 w 338138"/>
              <a:gd name="connsiteY42" fmla="*/ 125412 h 334963"/>
              <a:gd name="connsiteX43" fmla="*/ 266327 w 338138"/>
              <a:gd name="connsiteY43" fmla="*/ 125412 h 334963"/>
              <a:gd name="connsiteX44" fmla="*/ 279400 w 338138"/>
              <a:gd name="connsiteY44" fmla="*/ 139699 h 334963"/>
              <a:gd name="connsiteX45" fmla="*/ 266327 w 338138"/>
              <a:gd name="connsiteY45" fmla="*/ 153987 h 334963"/>
              <a:gd name="connsiteX46" fmla="*/ 248024 w 338138"/>
              <a:gd name="connsiteY46" fmla="*/ 153987 h 334963"/>
              <a:gd name="connsiteX47" fmla="*/ 234950 w 338138"/>
              <a:gd name="connsiteY47" fmla="*/ 139699 h 334963"/>
              <a:gd name="connsiteX48" fmla="*/ 248024 w 338138"/>
              <a:gd name="connsiteY48" fmla="*/ 125412 h 334963"/>
              <a:gd name="connsiteX49" fmla="*/ 160519 w 338138"/>
              <a:gd name="connsiteY49" fmla="*/ 125412 h 334963"/>
              <a:gd name="connsiteX50" fmla="*/ 177619 w 338138"/>
              <a:gd name="connsiteY50" fmla="*/ 125412 h 334963"/>
              <a:gd name="connsiteX51" fmla="*/ 192088 w 338138"/>
              <a:gd name="connsiteY51" fmla="*/ 139699 h 334963"/>
              <a:gd name="connsiteX52" fmla="*/ 177619 w 338138"/>
              <a:gd name="connsiteY52" fmla="*/ 153987 h 334963"/>
              <a:gd name="connsiteX53" fmla="*/ 160519 w 338138"/>
              <a:gd name="connsiteY53" fmla="*/ 153987 h 334963"/>
              <a:gd name="connsiteX54" fmla="*/ 146050 w 338138"/>
              <a:gd name="connsiteY54" fmla="*/ 139699 h 334963"/>
              <a:gd name="connsiteX55" fmla="*/ 160519 w 338138"/>
              <a:gd name="connsiteY55" fmla="*/ 125412 h 334963"/>
              <a:gd name="connsiteX56" fmla="*/ 71811 w 338138"/>
              <a:gd name="connsiteY56" fmla="*/ 125412 h 334963"/>
              <a:gd name="connsiteX57" fmla="*/ 90114 w 338138"/>
              <a:gd name="connsiteY57" fmla="*/ 125412 h 334963"/>
              <a:gd name="connsiteX58" fmla="*/ 103188 w 338138"/>
              <a:gd name="connsiteY58" fmla="*/ 139699 h 334963"/>
              <a:gd name="connsiteX59" fmla="*/ 90114 w 338138"/>
              <a:gd name="connsiteY59" fmla="*/ 153987 h 334963"/>
              <a:gd name="connsiteX60" fmla="*/ 71811 w 338138"/>
              <a:gd name="connsiteY60" fmla="*/ 153987 h 334963"/>
              <a:gd name="connsiteX61" fmla="*/ 58738 w 338138"/>
              <a:gd name="connsiteY61" fmla="*/ 139699 h 334963"/>
              <a:gd name="connsiteX62" fmla="*/ 71811 w 338138"/>
              <a:gd name="connsiteY62" fmla="*/ 125412 h 334963"/>
              <a:gd name="connsiteX63" fmla="*/ 51107 w 338138"/>
              <a:gd name="connsiteY63" fmla="*/ 52387 h 334963"/>
              <a:gd name="connsiteX64" fmla="*/ 28575 w 338138"/>
              <a:gd name="connsiteY64" fmla="*/ 73466 h 334963"/>
              <a:gd name="connsiteX65" fmla="*/ 28575 w 338138"/>
              <a:gd name="connsiteY65" fmla="*/ 285578 h 334963"/>
              <a:gd name="connsiteX66" fmla="*/ 51107 w 338138"/>
              <a:gd name="connsiteY66" fmla="*/ 307975 h 334963"/>
              <a:gd name="connsiteX67" fmla="*/ 287031 w 338138"/>
              <a:gd name="connsiteY67" fmla="*/ 307975 h 334963"/>
              <a:gd name="connsiteX68" fmla="*/ 309563 w 338138"/>
              <a:gd name="connsiteY68" fmla="*/ 285578 h 334963"/>
              <a:gd name="connsiteX69" fmla="*/ 309563 w 338138"/>
              <a:gd name="connsiteY69" fmla="*/ 74784 h 334963"/>
              <a:gd name="connsiteX70" fmla="*/ 287031 w 338138"/>
              <a:gd name="connsiteY70" fmla="*/ 52387 h 334963"/>
              <a:gd name="connsiteX71" fmla="*/ 264499 w 338138"/>
              <a:gd name="connsiteY71" fmla="*/ 52387 h 334963"/>
              <a:gd name="connsiteX72" fmla="*/ 264499 w 338138"/>
              <a:gd name="connsiteY72" fmla="*/ 61609 h 334963"/>
              <a:gd name="connsiteX73" fmla="*/ 249919 w 338138"/>
              <a:gd name="connsiteY73" fmla="*/ 74784 h 334963"/>
              <a:gd name="connsiteX74" fmla="*/ 235340 w 338138"/>
              <a:gd name="connsiteY74" fmla="*/ 61609 h 334963"/>
              <a:gd name="connsiteX75" fmla="*/ 235340 w 338138"/>
              <a:gd name="connsiteY75" fmla="*/ 52387 h 334963"/>
              <a:gd name="connsiteX76" fmla="*/ 101473 w 338138"/>
              <a:gd name="connsiteY76" fmla="*/ 52387 h 334963"/>
              <a:gd name="connsiteX77" fmla="*/ 101473 w 338138"/>
              <a:gd name="connsiteY77" fmla="*/ 61609 h 334963"/>
              <a:gd name="connsiteX78" fmla="*/ 86893 w 338138"/>
              <a:gd name="connsiteY78" fmla="*/ 74784 h 334963"/>
              <a:gd name="connsiteX79" fmla="*/ 73639 w 338138"/>
              <a:gd name="connsiteY79" fmla="*/ 61609 h 334963"/>
              <a:gd name="connsiteX80" fmla="*/ 73639 w 338138"/>
              <a:gd name="connsiteY80" fmla="*/ 52387 h 334963"/>
              <a:gd name="connsiteX81" fmla="*/ 51107 w 338138"/>
              <a:gd name="connsiteY81" fmla="*/ 52387 h 334963"/>
              <a:gd name="connsiteX82" fmla="*/ 87176 w 338138"/>
              <a:gd name="connsiteY82" fmla="*/ 0 h 334963"/>
              <a:gd name="connsiteX83" fmla="*/ 101706 w 338138"/>
              <a:gd name="connsiteY83" fmla="*/ 14449 h 334963"/>
              <a:gd name="connsiteX84" fmla="*/ 101706 w 338138"/>
              <a:gd name="connsiteY84" fmla="*/ 23644 h 334963"/>
              <a:gd name="connsiteX85" fmla="*/ 235112 w 338138"/>
              <a:gd name="connsiteY85" fmla="*/ 23644 h 334963"/>
              <a:gd name="connsiteX86" fmla="*/ 235112 w 338138"/>
              <a:gd name="connsiteY86" fmla="*/ 14449 h 334963"/>
              <a:gd name="connsiteX87" fmla="*/ 249641 w 338138"/>
              <a:gd name="connsiteY87" fmla="*/ 0 h 334963"/>
              <a:gd name="connsiteX88" fmla="*/ 264170 w 338138"/>
              <a:gd name="connsiteY88" fmla="*/ 14449 h 334963"/>
              <a:gd name="connsiteX89" fmla="*/ 264170 w 338138"/>
              <a:gd name="connsiteY89" fmla="*/ 23644 h 334963"/>
              <a:gd name="connsiteX90" fmla="*/ 286625 w 338138"/>
              <a:gd name="connsiteY90" fmla="*/ 23644 h 334963"/>
              <a:gd name="connsiteX91" fmla="*/ 338138 w 338138"/>
              <a:gd name="connsiteY91" fmla="*/ 74874 h 334963"/>
              <a:gd name="connsiteX92" fmla="*/ 338138 w 338138"/>
              <a:gd name="connsiteY92" fmla="*/ 285047 h 334963"/>
              <a:gd name="connsiteX93" fmla="*/ 286625 w 338138"/>
              <a:gd name="connsiteY93" fmla="*/ 334963 h 334963"/>
              <a:gd name="connsiteX94" fmla="*/ 51513 w 338138"/>
              <a:gd name="connsiteY94" fmla="*/ 334963 h 334963"/>
              <a:gd name="connsiteX95" fmla="*/ 0 w 338138"/>
              <a:gd name="connsiteY95" fmla="*/ 285047 h 334963"/>
              <a:gd name="connsiteX96" fmla="*/ 0 w 338138"/>
              <a:gd name="connsiteY96" fmla="*/ 74874 h 334963"/>
              <a:gd name="connsiteX97" fmla="*/ 51513 w 338138"/>
              <a:gd name="connsiteY97" fmla="*/ 23644 h 334963"/>
              <a:gd name="connsiteX98" fmla="*/ 73968 w 338138"/>
              <a:gd name="connsiteY98" fmla="*/ 23644 h 334963"/>
              <a:gd name="connsiteX99" fmla="*/ 73968 w 338138"/>
              <a:gd name="connsiteY99" fmla="*/ 14449 h 334963"/>
              <a:gd name="connsiteX100" fmla="*/ 87176 w 338138"/>
              <a:gd name="connsiteY100" fmla="*/ 0 h 33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38138" h="334963">
                <a:moveTo>
                  <a:pt x="248024" y="246062"/>
                </a:moveTo>
                <a:cubicBezTo>
                  <a:pt x="248024" y="246062"/>
                  <a:pt x="248024" y="246062"/>
                  <a:pt x="266327" y="246062"/>
                </a:cubicBezTo>
                <a:cubicBezTo>
                  <a:pt x="272863" y="246062"/>
                  <a:pt x="279400" y="252557"/>
                  <a:pt x="279400" y="260350"/>
                </a:cubicBezTo>
                <a:cubicBezTo>
                  <a:pt x="279400" y="268143"/>
                  <a:pt x="272863" y="274637"/>
                  <a:pt x="266327" y="274637"/>
                </a:cubicBezTo>
                <a:cubicBezTo>
                  <a:pt x="266327" y="274637"/>
                  <a:pt x="266327" y="274637"/>
                  <a:pt x="248024" y="274637"/>
                </a:cubicBezTo>
                <a:cubicBezTo>
                  <a:pt x="241487" y="274637"/>
                  <a:pt x="234950" y="268143"/>
                  <a:pt x="234950" y="260350"/>
                </a:cubicBezTo>
                <a:cubicBezTo>
                  <a:pt x="234950" y="252557"/>
                  <a:pt x="241487" y="246062"/>
                  <a:pt x="248024" y="246062"/>
                </a:cubicBezTo>
                <a:close/>
                <a:moveTo>
                  <a:pt x="160519" y="246062"/>
                </a:moveTo>
                <a:cubicBezTo>
                  <a:pt x="160519" y="246062"/>
                  <a:pt x="160519" y="246062"/>
                  <a:pt x="177619" y="246062"/>
                </a:cubicBezTo>
                <a:cubicBezTo>
                  <a:pt x="185511" y="246062"/>
                  <a:pt x="192088" y="252557"/>
                  <a:pt x="192088" y="260350"/>
                </a:cubicBezTo>
                <a:cubicBezTo>
                  <a:pt x="192088" y="268143"/>
                  <a:pt x="185511" y="274637"/>
                  <a:pt x="177619" y="274637"/>
                </a:cubicBezTo>
                <a:cubicBezTo>
                  <a:pt x="177619" y="274637"/>
                  <a:pt x="177619" y="274637"/>
                  <a:pt x="160519" y="274637"/>
                </a:cubicBezTo>
                <a:cubicBezTo>
                  <a:pt x="152627" y="274637"/>
                  <a:pt x="146050" y="268143"/>
                  <a:pt x="146050" y="260350"/>
                </a:cubicBezTo>
                <a:cubicBezTo>
                  <a:pt x="146050" y="252557"/>
                  <a:pt x="152627" y="246062"/>
                  <a:pt x="160519" y="246062"/>
                </a:cubicBezTo>
                <a:close/>
                <a:moveTo>
                  <a:pt x="71811" y="246062"/>
                </a:moveTo>
                <a:cubicBezTo>
                  <a:pt x="71811" y="246062"/>
                  <a:pt x="71811" y="246062"/>
                  <a:pt x="90114" y="246062"/>
                </a:cubicBezTo>
                <a:cubicBezTo>
                  <a:pt x="96651" y="246062"/>
                  <a:pt x="103188" y="252557"/>
                  <a:pt x="103188" y="260350"/>
                </a:cubicBezTo>
                <a:cubicBezTo>
                  <a:pt x="103188" y="268143"/>
                  <a:pt x="96651" y="274637"/>
                  <a:pt x="90114" y="274637"/>
                </a:cubicBezTo>
                <a:cubicBezTo>
                  <a:pt x="90114" y="274637"/>
                  <a:pt x="90114" y="274637"/>
                  <a:pt x="71811" y="274637"/>
                </a:cubicBezTo>
                <a:cubicBezTo>
                  <a:pt x="65275" y="274637"/>
                  <a:pt x="58738" y="268143"/>
                  <a:pt x="58738" y="260350"/>
                </a:cubicBezTo>
                <a:cubicBezTo>
                  <a:pt x="58738" y="252557"/>
                  <a:pt x="65275" y="246062"/>
                  <a:pt x="71811" y="246062"/>
                </a:cubicBezTo>
                <a:close/>
                <a:moveTo>
                  <a:pt x="248024" y="185737"/>
                </a:moveTo>
                <a:cubicBezTo>
                  <a:pt x="248024" y="185737"/>
                  <a:pt x="248024" y="185737"/>
                  <a:pt x="266327" y="185737"/>
                </a:cubicBezTo>
                <a:cubicBezTo>
                  <a:pt x="272863" y="185737"/>
                  <a:pt x="279400" y="192231"/>
                  <a:pt x="279400" y="200024"/>
                </a:cubicBezTo>
                <a:cubicBezTo>
                  <a:pt x="279400" y="209116"/>
                  <a:pt x="272863" y="214312"/>
                  <a:pt x="266327" y="214312"/>
                </a:cubicBezTo>
                <a:cubicBezTo>
                  <a:pt x="266327" y="214312"/>
                  <a:pt x="266327" y="214312"/>
                  <a:pt x="248024" y="214312"/>
                </a:cubicBezTo>
                <a:cubicBezTo>
                  <a:pt x="241487" y="214312"/>
                  <a:pt x="234950" y="207817"/>
                  <a:pt x="234950" y="200024"/>
                </a:cubicBezTo>
                <a:cubicBezTo>
                  <a:pt x="234950" y="192231"/>
                  <a:pt x="241487" y="185737"/>
                  <a:pt x="248024" y="185737"/>
                </a:cubicBezTo>
                <a:close/>
                <a:moveTo>
                  <a:pt x="160519" y="185737"/>
                </a:moveTo>
                <a:cubicBezTo>
                  <a:pt x="160519" y="185737"/>
                  <a:pt x="160519" y="185737"/>
                  <a:pt x="177619" y="185737"/>
                </a:cubicBezTo>
                <a:cubicBezTo>
                  <a:pt x="185511" y="185737"/>
                  <a:pt x="192088" y="192231"/>
                  <a:pt x="192088" y="200024"/>
                </a:cubicBezTo>
                <a:cubicBezTo>
                  <a:pt x="192088" y="209116"/>
                  <a:pt x="185511" y="214312"/>
                  <a:pt x="177619" y="214312"/>
                </a:cubicBezTo>
                <a:cubicBezTo>
                  <a:pt x="177619" y="214312"/>
                  <a:pt x="177619" y="214312"/>
                  <a:pt x="160519" y="214312"/>
                </a:cubicBezTo>
                <a:cubicBezTo>
                  <a:pt x="152627" y="214312"/>
                  <a:pt x="146050" y="207817"/>
                  <a:pt x="146050" y="200024"/>
                </a:cubicBezTo>
                <a:cubicBezTo>
                  <a:pt x="146050" y="192231"/>
                  <a:pt x="152627" y="185737"/>
                  <a:pt x="160519" y="185737"/>
                </a:cubicBezTo>
                <a:close/>
                <a:moveTo>
                  <a:pt x="71811" y="185737"/>
                </a:moveTo>
                <a:cubicBezTo>
                  <a:pt x="71811" y="185737"/>
                  <a:pt x="71811" y="185737"/>
                  <a:pt x="90114" y="185737"/>
                </a:cubicBezTo>
                <a:cubicBezTo>
                  <a:pt x="96651" y="185737"/>
                  <a:pt x="103188" y="192231"/>
                  <a:pt x="103188" y="200024"/>
                </a:cubicBezTo>
                <a:cubicBezTo>
                  <a:pt x="103188" y="209116"/>
                  <a:pt x="96651" y="214312"/>
                  <a:pt x="90114" y="214312"/>
                </a:cubicBezTo>
                <a:cubicBezTo>
                  <a:pt x="90114" y="214312"/>
                  <a:pt x="90114" y="214312"/>
                  <a:pt x="71811" y="214312"/>
                </a:cubicBezTo>
                <a:cubicBezTo>
                  <a:pt x="65275" y="214312"/>
                  <a:pt x="58738" y="207817"/>
                  <a:pt x="58738" y="200024"/>
                </a:cubicBezTo>
                <a:cubicBezTo>
                  <a:pt x="58738" y="192231"/>
                  <a:pt x="65275" y="185737"/>
                  <a:pt x="71811" y="185737"/>
                </a:cubicBezTo>
                <a:close/>
                <a:moveTo>
                  <a:pt x="248024" y="125412"/>
                </a:moveTo>
                <a:cubicBezTo>
                  <a:pt x="248024" y="125412"/>
                  <a:pt x="248024" y="125412"/>
                  <a:pt x="266327" y="125412"/>
                </a:cubicBezTo>
                <a:cubicBezTo>
                  <a:pt x="272863" y="125412"/>
                  <a:pt x="279400" y="131906"/>
                  <a:pt x="279400" y="139699"/>
                </a:cubicBezTo>
                <a:cubicBezTo>
                  <a:pt x="279400" y="147492"/>
                  <a:pt x="272863" y="153987"/>
                  <a:pt x="266327" y="153987"/>
                </a:cubicBezTo>
                <a:cubicBezTo>
                  <a:pt x="266327" y="153987"/>
                  <a:pt x="266327" y="153987"/>
                  <a:pt x="248024" y="153987"/>
                </a:cubicBezTo>
                <a:cubicBezTo>
                  <a:pt x="241487" y="153987"/>
                  <a:pt x="234950" y="147492"/>
                  <a:pt x="234950" y="139699"/>
                </a:cubicBezTo>
                <a:cubicBezTo>
                  <a:pt x="234950" y="131906"/>
                  <a:pt x="241487" y="125412"/>
                  <a:pt x="248024" y="125412"/>
                </a:cubicBezTo>
                <a:close/>
                <a:moveTo>
                  <a:pt x="160519" y="125412"/>
                </a:moveTo>
                <a:cubicBezTo>
                  <a:pt x="160519" y="125412"/>
                  <a:pt x="160519" y="125412"/>
                  <a:pt x="177619" y="125412"/>
                </a:cubicBezTo>
                <a:cubicBezTo>
                  <a:pt x="185511" y="125412"/>
                  <a:pt x="192088" y="131906"/>
                  <a:pt x="192088" y="139699"/>
                </a:cubicBezTo>
                <a:cubicBezTo>
                  <a:pt x="192088" y="147492"/>
                  <a:pt x="185511" y="153987"/>
                  <a:pt x="177619" y="153987"/>
                </a:cubicBezTo>
                <a:cubicBezTo>
                  <a:pt x="177619" y="153987"/>
                  <a:pt x="177619" y="153987"/>
                  <a:pt x="160519" y="153987"/>
                </a:cubicBezTo>
                <a:cubicBezTo>
                  <a:pt x="152627" y="153987"/>
                  <a:pt x="146050" y="147492"/>
                  <a:pt x="146050" y="139699"/>
                </a:cubicBezTo>
                <a:cubicBezTo>
                  <a:pt x="146050" y="131906"/>
                  <a:pt x="152627" y="125412"/>
                  <a:pt x="160519" y="125412"/>
                </a:cubicBezTo>
                <a:close/>
                <a:moveTo>
                  <a:pt x="71811" y="125412"/>
                </a:moveTo>
                <a:cubicBezTo>
                  <a:pt x="71811" y="125412"/>
                  <a:pt x="71811" y="125412"/>
                  <a:pt x="90114" y="125412"/>
                </a:cubicBezTo>
                <a:cubicBezTo>
                  <a:pt x="96651" y="125412"/>
                  <a:pt x="103188" y="131906"/>
                  <a:pt x="103188" y="139699"/>
                </a:cubicBezTo>
                <a:cubicBezTo>
                  <a:pt x="103188" y="147492"/>
                  <a:pt x="96651" y="153987"/>
                  <a:pt x="90114" y="153987"/>
                </a:cubicBezTo>
                <a:cubicBezTo>
                  <a:pt x="90114" y="153987"/>
                  <a:pt x="90114" y="153987"/>
                  <a:pt x="71811" y="153987"/>
                </a:cubicBezTo>
                <a:cubicBezTo>
                  <a:pt x="65275" y="153987"/>
                  <a:pt x="58738" y="147492"/>
                  <a:pt x="58738" y="139699"/>
                </a:cubicBezTo>
                <a:cubicBezTo>
                  <a:pt x="58738" y="131906"/>
                  <a:pt x="65275" y="125412"/>
                  <a:pt x="71811" y="125412"/>
                </a:cubicBezTo>
                <a:close/>
                <a:moveTo>
                  <a:pt x="51107" y="52387"/>
                </a:moveTo>
                <a:cubicBezTo>
                  <a:pt x="39178" y="52387"/>
                  <a:pt x="28575" y="61609"/>
                  <a:pt x="28575" y="73466"/>
                </a:cubicBezTo>
                <a:cubicBezTo>
                  <a:pt x="28575" y="73466"/>
                  <a:pt x="28575" y="73466"/>
                  <a:pt x="28575" y="285578"/>
                </a:cubicBezTo>
                <a:cubicBezTo>
                  <a:pt x="28575" y="297436"/>
                  <a:pt x="39178" y="307975"/>
                  <a:pt x="51107" y="307975"/>
                </a:cubicBezTo>
                <a:cubicBezTo>
                  <a:pt x="51107" y="307975"/>
                  <a:pt x="51107" y="307975"/>
                  <a:pt x="287031" y="307975"/>
                </a:cubicBezTo>
                <a:cubicBezTo>
                  <a:pt x="298960" y="307975"/>
                  <a:pt x="309563" y="297436"/>
                  <a:pt x="309563" y="285578"/>
                </a:cubicBezTo>
                <a:cubicBezTo>
                  <a:pt x="309563" y="285578"/>
                  <a:pt x="309563" y="285578"/>
                  <a:pt x="309563" y="74784"/>
                </a:cubicBezTo>
                <a:cubicBezTo>
                  <a:pt x="309563" y="62926"/>
                  <a:pt x="298960" y="52387"/>
                  <a:pt x="287031" y="52387"/>
                </a:cubicBezTo>
                <a:cubicBezTo>
                  <a:pt x="287031" y="52387"/>
                  <a:pt x="287031" y="52387"/>
                  <a:pt x="264499" y="52387"/>
                </a:cubicBezTo>
                <a:cubicBezTo>
                  <a:pt x="264499" y="52387"/>
                  <a:pt x="264499" y="52387"/>
                  <a:pt x="264499" y="61609"/>
                </a:cubicBezTo>
                <a:cubicBezTo>
                  <a:pt x="263174" y="69514"/>
                  <a:pt x="256546" y="74784"/>
                  <a:pt x="249919" y="74784"/>
                </a:cubicBezTo>
                <a:cubicBezTo>
                  <a:pt x="241967" y="74784"/>
                  <a:pt x="235340" y="69514"/>
                  <a:pt x="235340" y="61609"/>
                </a:cubicBezTo>
                <a:cubicBezTo>
                  <a:pt x="235340" y="61609"/>
                  <a:pt x="235340" y="61609"/>
                  <a:pt x="235340" y="52387"/>
                </a:cubicBezTo>
                <a:cubicBezTo>
                  <a:pt x="235340" y="52387"/>
                  <a:pt x="235340" y="52387"/>
                  <a:pt x="101473" y="52387"/>
                </a:cubicBezTo>
                <a:cubicBezTo>
                  <a:pt x="101473" y="52387"/>
                  <a:pt x="101473" y="52387"/>
                  <a:pt x="101473" y="61609"/>
                </a:cubicBezTo>
                <a:cubicBezTo>
                  <a:pt x="101473" y="69514"/>
                  <a:pt x="94846" y="74784"/>
                  <a:pt x="86893" y="74784"/>
                </a:cubicBezTo>
                <a:cubicBezTo>
                  <a:pt x="80266" y="74784"/>
                  <a:pt x="73639" y="68196"/>
                  <a:pt x="73639" y="61609"/>
                </a:cubicBezTo>
                <a:cubicBezTo>
                  <a:pt x="73639" y="61609"/>
                  <a:pt x="73639" y="61609"/>
                  <a:pt x="73639" y="52387"/>
                </a:cubicBezTo>
                <a:cubicBezTo>
                  <a:pt x="73639" y="52387"/>
                  <a:pt x="73639" y="52387"/>
                  <a:pt x="51107" y="52387"/>
                </a:cubicBezTo>
                <a:close/>
                <a:moveTo>
                  <a:pt x="87176" y="0"/>
                </a:moveTo>
                <a:cubicBezTo>
                  <a:pt x="95101" y="0"/>
                  <a:pt x="101706" y="6568"/>
                  <a:pt x="101706" y="14449"/>
                </a:cubicBezTo>
                <a:cubicBezTo>
                  <a:pt x="101706" y="14449"/>
                  <a:pt x="101706" y="14449"/>
                  <a:pt x="101706" y="23644"/>
                </a:cubicBezTo>
                <a:cubicBezTo>
                  <a:pt x="101706" y="23644"/>
                  <a:pt x="101706" y="23644"/>
                  <a:pt x="235112" y="23644"/>
                </a:cubicBezTo>
                <a:cubicBezTo>
                  <a:pt x="235112" y="23644"/>
                  <a:pt x="235112" y="23644"/>
                  <a:pt x="235112" y="14449"/>
                </a:cubicBezTo>
                <a:cubicBezTo>
                  <a:pt x="235112" y="6568"/>
                  <a:pt x="241716" y="0"/>
                  <a:pt x="249641" y="0"/>
                </a:cubicBezTo>
                <a:cubicBezTo>
                  <a:pt x="257566" y="0"/>
                  <a:pt x="264170" y="6568"/>
                  <a:pt x="264170" y="14449"/>
                </a:cubicBezTo>
                <a:cubicBezTo>
                  <a:pt x="264170" y="14449"/>
                  <a:pt x="264170" y="14449"/>
                  <a:pt x="264170" y="23644"/>
                </a:cubicBezTo>
                <a:cubicBezTo>
                  <a:pt x="264170" y="23644"/>
                  <a:pt x="264170" y="23644"/>
                  <a:pt x="286625" y="23644"/>
                </a:cubicBezTo>
                <a:cubicBezTo>
                  <a:pt x="314363" y="23644"/>
                  <a:pt x="338138" y="47289"/>
                  <a:pt x="338138" y="74874"/>
                </a:cubicBezTo>
                <a:cubicBezTo>
                  <a:pt x="338138" y="74874"/>
                  <a:pt x="338138" y="74874"/>
                  <a:pt x="338138" y="285047"/>
                </a:cubicBezTo>
                <a:cubicBezTo>
                  <a:pt x="336817" y="312632"/>
                  <a:pt x="314363" y="334963"/>
                  <a:pt x="286625" y="334963"/>
                </a:cubicBezTo>
                <a:cubicBezTo>
                  <a:pt x="286625" y="334963"/>
                  <a:pt x="286625" y="334963"/>
                  <a:pt x="51513" y="334963"/>
                </a:cubicBezTo>
                <a:cubicBezTo>
                  <a:pt x="23775" y="334963"/>
                  <a:pt x="0" y="312632"/>
                  <a:pt x="0" y="285047"/>
                </a:cubicBezTo>
                <a:cubicBezTo>
                  <a:pt x="0" y="285047"/>
                  <a:pt x="0" y="285047"/>
                  <a:pt x="0" y="74874"/>
                </a:cubicBezTo>
                <a:cubicBezTo>
                  <a:pt x="0" y="47289"/>
                  <a:pt x="23775" y="23644"/>
                  <a:pt x="51513" y="23644"/>
                </a:cubicBezTo>
                <a:cubicBezTo>
                  <a:pt x="51513" y="23644"/>
                  <a:pt x="51513" y="23644"/>
                  <a:pt x="73968" y="23644"/>
                </a:cubicBezTo>
                <a:cubicBezTo>
                  <a:pt x="73968" y="23644"/>
                  <a:pt x="73968" y="23644"/>
                  <a:pt x="73968" y="14449"/>
                </a:cubicBezTo>
                <a:cubicBezTo>
                  <a:pt x="73968" y="6568"/>
                  <a:pt x="79251" y="0"/>
                  <a:pt x="87176" y="0"/>
                </a:cubicBezTo>
                <a:close/>
              </a:path>
            </a:pathLst>
          </a:custGeom>
          <a:solidFill>
            <a:srgbClr val="005DA2"/>
          </a:solidFill>
          <a:ln>
            <a:noFill/>
          </a:ln>
        </p:spPr>
        <p:txBody>
          <a:bodyPr anchor="ctr">
            <a:scene3d>
              <a:camera prst="orthographicFront"/>
              <a:lightRig rig="threePt" dir="t"/>
            </a:scene3d>
            <a:sp3d>
              <a:contourClr>
                <a:srgbClr val="FFFFFF"/>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chemeClr val="tx1">
                  <a:lumMod val="75000"/>
                  <a:lumOff val="25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6" name="文本框 15">
            <a:extLst>
              <a:ext uri="{FF2B5EF4-FFF2-40B4-BE49-F238E27FC236}">
                <a16:creationId xmlns:a16="http://schemas.microsoft.com/office/drawing/2014/main" id="{9C06C6B5-A2EC-45FD-905F-0A31FC0F49E8}"/>
              </a:ext>
            </a:extLst>
          </p:cNvPr>
          <p:cNvSpPr txBox="1"/>
          <p:nvPr/>
        </p:nvSpPr>
        <p:spPr>
          <a:xfrm>
            <a:off x="4989064" y="5299066"/>
            <a:ext cx="3307208"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2000" u="none" strike="noStrike" kern="1200" cap="none" spc="0" normalizeH="0" baseline="0" noProof="0" dirty="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日期：</a:t>
            </a:r>
            <a:r>
              <a:rPr kumimoji="0" lang="en-US" altLang="zh-CN" sz="2000" u="none" strike="noStrike" kern="1200" cap="none" spc="0" normalizeH="0" baseline="0" noProof="0" dirty="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2021</a:t>
            </a:r>
            <a:r>
              <a:rPr kumimoji="0" lang="zh-CN" altLang="en-US" sz="2000" u="none" strike="noStrike" kern="1200" cap="none" spc="0" normalizeH="0" baseline="0" noProof="0" dirty="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年</a:t>
            </a:r>
            <a:r>
              <a:rPr kumimoji="0" lang="en-US" altLang="zh-CN" sz="2000" u="none" strike="noStrike" kern="1200" cap="none" spc="0" normalizeH="0" baseline="0" noProof="0" dirty="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12</a:t>
            </a:r>
            <a:r>
              <a:rPr kumimoji="0" lang="zh-CN" altLang="en-US" sz="2000" u="none" strike="noStrike" kern="1200" cap="none" spc="0" normalizeH="0" baseline="0" noProof="0" dirty="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月</a:t>
            </a:r>
            <a:r>
              <a:rPr kumimoji="0" lang="en-US" altLang="zh-CN" sz="2000" u="none" strike="noStrike" kern="1200" cap="none" spc="0" normalizeH="0" baseline="0" noProof="0" dirty="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23</a:t>
            </a:r>
            <a:r>
              <a:rPr kumimoji="0" lang="zh-CN" altLang="en-US" sz="2000" u="none" strike="noStrike" kern="1200" cap="none" spc="0" normalizeH="0" baseline="0" noProof="0" dirty="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日</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4314" y="637752"/>
            <a:ext cx="1423372" cy="1423372"/>
          </a:xfrm>
          <a:prstGeom prst="rect">
            <a:avLst/>
          </a:prstGeom>
        </p:spPr>
      </p:pic>
    </p:spTree>
    <p:extLst>
      <p:ext uri="{BB962C8B-B14F-4D97-AF65-F5344CB8AC3E}">
        <p14:creationId xmlns:p14="http://schemas.microsoft.com/office/powerpoint/2010/main" val="342540185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0E42871-69DA-4227-B6CE-DF5783E6D413}"/>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01</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3" name="矩形 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856BC6C-975E-4405-A721-9AFA1CAA511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word2vec</a:t>
            </a: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的背景介绍</a:t>
            </a:r>
          </a:p>
        </p:txBody>
      </p:sp>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53" name="文本框 52">
            <a:extLst>
              <a:ext uri="{FF2B5EF4-FFF2-40B4-BE49-F238E27FC236}">
                <a16:creationId xmlns:a16="http://schemas.microsoft.com/office/drawing/2014/main" id="{2AE39E8E-8C22-40B5-A36E-9A28C365CC3C}"/>
              </a:ext>
            </a:extLst>
          </p:cNvPr>
          <p:cNvSpPr txBox="1"/>
          <p:nvPr/>
        </p:nvSpPr>
        <p:spPr>
          <a:xfrm>
            <a:off x="-192408" y="641079"/>
            <a:ext cx="7021833" cy="584775"/>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443C3A"/>
                </a:solidFill>
                <a:effectLst/>
                <a:uLnTx/>
                <a:uFillTx/>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词嵌入 </a:t>
            </a:r>
            <a:r>
              <a:rPr kumimoji="0" lang="en-US" altLang="zh-CN" sz="3200" b="1" i="0" u="none" strike="noStrike" kern="1200" cap="none" spc="0" normalizeH="0" baseline="0" noProof="0" dirty="0">
                <a:ln>
                  <a:noFill/>
                </a:ln>
                <a:solidFill>
                  <a:srgbClr val="443C3A"/>
                </a:solidFill>
                <a:effectLst/>
                <a:uLnTx/>
                <a:uFillTx/>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 word embedding</a:t>
            </a:r>
            <a:endParaRPr kumimoji="0" lang="zh-CN" altLang="en-US" sz="1600" b="1" i="0" u="none" strike="noStrike" kern="1200" cap="none" spc="0" normalizeH="0" baseline="0" noProof="0" dirty="0">
              <a:ln>
                <a:noFill/>
              </a:ln>
              <a:solidFill>
                <a:srgbClr val="443C3A"/>
              </a:solidFill>
              <a:effectLst/>
              <a:uLnTx/>
              <a:uFillTx/>
              <a:latin typeface="字魂105号-简雅黑" panose="00000500000000000000" pitchFamily="2" charset="-122"/>
              <a:ea typeface="字魂105号-简雅黑" panose="00000500000000000000" pitchFamily="2" charset="-122"/>
              <a:cs typeface="+mn-cs"/>
              <a:sym typeface="字魂105号-简雅黑" panose="00000500000000000000" pitchFamily="2" charset="-122"/>
            </a:endParaRPr>
          </a:p>
        </p:txBody>
      </p:sp>
      <p:sp>
        <p:nvSpPr>
          <p:cNvPr id="11" name="文本框 10">
            <a:extLst>
              <a:ext uri="{FF2B5EF4-FFF2-40B4-BE49-F238E27FC236}">
                <a16:creationId xmlns:a16="http://schemas.microsoft.com/office/drawing/2014/main" id="{CA69447A-F072-4C1F-9BF1-BF9CCE0DDE1E}"/>
              </a:ext>
            </a:extLst>
          </p:cNvPr>
          <p:cNvSpPr txBox="1"/>
          <p:nvPr/>
        </p:nvSpPr>
        <p:spPr>
          <a:xfrm>
            <a:off x="763470" y="1265410"/>
            <a:ext cx="9441419" cy="1938992"/>
          </a:xfrm>
          <a:prstGeom prst="rect">
            <a:avLst/>
          </a:prstGeom>
          <a:noFill/>
        </p:spPr>
        <p:txBody>
          <a:bodyPr wrap="square" rtlCol="0">
            <a:spAutoFit/>
          </a:bodyPr>
          <a:lstStyle/>
          <a:p>
            <a:r>
              <a:rPr lang="zh-CN" altLang="en-US" sz="2400" dirty="0">
                <a:solidFill>
                  <a:srgbClr val="443C3A"/>
                </a:solidFill>
                <a:ea typeface="字魂105号-简雅黑" panose="00000500000000000000" pitchFamily="2" charset="-122"/>
                <a:cs typeface="Arial" panose="020B0604020202020204" pitchFamily="34" charset="0"/>
              </a:rPr>
              <a:t>词嵌入并不特指某个具体的算法，跟上面两种方式相比，这种方法有几个明显的优势：</a:t>
            </a:r>
          </a:p>
          <a:p>
            <a:pPr marL="342900" indent="-342900">
              <a:buFont typeface="Arial" panose="020B0604020202020204" pitchFamily="34" charset="0"/>
              <a:buChar char="•"/>
            </a:pPr>
            <a:r>
              <a:rPr lang="zh-CN" altLang="en-US" sz="2400" dirty="0">
                <a:solidFill>
                  <a:srgbClr val="443C3A"/>
                </a:solidFill>
                <a:ea typeface="字魂105号-简雅黑" panose="00000500000000000000" pitchFamily="2" charset="-122"/>
                <a:cs typeface="Arial" panose="020B0604020202020204" pitchFamily="34" charset="0"/>
              </a:rPr>
              <a:t>可以将文本通过一个低维向量来表达，不像 </a:t>
            </a:r>
            <a:r>
              <a:rPr lang="en-US" altLang="zh-CN" sz="2400" dirty="0">
                <a:solidFill>
                  <a:srgbClr val="443C3A"/>
                </a:solidFill>
                <a:ea typeface="字魂105号-简雅黑" panose="00000500000000000000" pitchFamily="2" charset="-122"/>
                <a:cs typeface="Arial" panose="020B0604020202020204" pitchFamily="34" charset="0"/>
              </a:rPr>
              <a:t>one-hot </a:t>
            </a:r>
            <a:r>
              <a:rPr lang="zh-CN" altLang="en-US" sz="2400" dirty="0">
                <a:solidFill>
                  <a:srgbClr val="443C3A"/>
                </a:solidFill>
                <a:ea typeface="字魂105号-简雅黑" panose="00000500000000000000" pitchFamily="2" charset="-122"/>
                <a:cs typeface="Arial" panose="020B0604020202020204" pitchFamily="34" charset="0"/>
              </a:rPr>
              <a:t>那么长。</a:t>
            </a:r>
          </a:p>
          <a:p>
            <a:pPr marL="342900" indent="-342900">
              <a:buFont typeface="Arial" panose="020B0604020202020204" pitchFamily="34" charset="0"/>
              <a:buChar char="•"/>
            </a:pPr>
            <a:r>
              <a:rPr lang="zh-CN" altLang="en-US" sz="2400" dirty="0">
                <a:solidFill>
                  <a:srgbClr val="443C3A"/>
                </a:solidFill>
                <a:ea typeface="字魂105号-简雅黑" panose="00000500000000000000" pitchFamily="2" charset="-122"/>
                <a:cs typeface="Arial" panose="020B0604020202020204" pitchFamily="34" charset="0"/>
              </a:rPr>
              <a:t>语意相似的词在向量空间上也会比较相近。</a:t>
            </a:r>
          </a:p>
          <a:p>
            <a:pPr marL="342900" indent="-342900">
              <a:buFont typeface="Arial" panose="020B0604020202020204" pitchFamily="34" charset="0"/>
              <a:buChar char="•"/>
            </a:pPr>
            <a:r>
              <a:rPr lang="zh-CN" altLang="en-US" sz="2400" dirty="0">
                <a:solidFill>
                  <a:srgbClr val="443C3A"/>
                </a:solidFill>
                <a:ea typeface="字魂105号-简雅黑" panose="00000500000000000000" pitchFamily="2" charset="-122"/>
                <a:cs typeface="Arial" panose="020B0604020202020204" pitchFamily="34" charset="0"/>
              </a:rPr>
              <a:t>通用性很强，可以用在不同的任务中。</a:t>
            </a:r>
          </a:p>
        </p:txBody>
      </p:sp>
      <p:pic>
        <p:nvPicPr>
          <p:cNvPr id="12" name="图片 11">
            <a:extLst>
              <a:ext uri="{FF2B5EF4-FFF2-40B4-BE49-F238E27FC236}">
                <a16:creationId xmlns:a16="http://schemas.microsoft.com/office/drawing/2014/main" id="{3BFF641B-06DB-4ACE-BFB6-CA074F927067}"/>
              </a:ext>
            </a:extLst>
          </p:cNvPr>
          <p:cNvPicPr>
            <a:picLocks noChangeAspect="1"/>
          </p:cNvPicPr>
          <p:nvPr/>
        </p:nvPicPr>
        <p:blipFill>
          <a:blip r:embed="rId4"/>
          <a:stretch>
            <a:fillRect/>
          </a:stretch>
        </p:blipFill>
        <p:spPr>
          <a:xfrm>
            <a:off x="2436715" y="3243958"/>
            <a:ext cx="7768174" cy="3309242"/>
          </a:xfrm>
          <a:prstGeom prst="rect">
            <a:avLst/>
          </a:prstGeom>
        </p:spPr>
      </p:pic>
    </p:spTree>
    <p:extLst>
      <p:ext uri="{BB962C8B-B14F-4D97-AF65-F5344CB8AC3E}">
        <p14:creationId xmlns:p14="http://schemas.microsoft.com/office/powerpoint/2010/main" val="38225341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0E42871-69DA-4227-B6CE-DF5783E6D413}"/>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01</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3" name="矩形 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856BC6C-975E-4405-A721-9AFA1CAA511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word2vec</a:t>
            </a: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的背景介绍</a:t>
            </a:r>
          </a:p>
        </p:txBody>
      </p:sp>
      <p:grpSp>
        <p:nvGrpSpPr>
          <p:cNvPr id="11" name="Group 15" descr="e7d195523061f1c09e9d68d7cf438b91ef959ecb14fc25d26BBA7F7DBC18E55DFF4014AF651F0BF2569D4B6C1DA7F1A4683A481403BD872FC687266AD13265C1DE7C373772FD8728ABDD69ADD03BFF5BE2862BC891DBB79EE2341C44C8A0202E5F94C5A17642E282ED79F72530309EF99E1106E340CC79CE70DA78DE569C2E23CA1501DD98644E7754407D355E74E529">
            <a:extLst>
              <a:ext uri="{FF2B5EF4-FFF2-40B4-BE49-F238E27FC236}">
                <a16:creationId xmlns:a16="http://schemas.microsoft.com/office/drawing/2014/main" id="{CDCE9CD3-D2AB-459C-928E-550A6D6ED288}"/>
              </a:ext>
            </a:extLst>
          </p:cNvPr>
          <p:cNvGrpSpPr>
            <a:grpSpLocks noChangeAspect="1"/>
          </p:cNvGrpSpPr>
          <p:nvPr/>
        </p:nvGrpSpPr>
        <p:grpSpPr bwMode="auto">
          <a:xfrm>
            <a:off x="9872784" y="2320271"/>
            <a:ext cx="1032665" cy="1032665"/>
            <a:chOff x="4210" y="993"/>
            <a:chExt cx="964" cy="964"/>
          </a:xfrm>
        </p:grpSpPr>
        <p:sp>
          <p:nvSpPr>
            <p:cNvPr id="12" name="Freeform 16">
              <a:extLst>
                <a:ext uri="{FF2B5EF4-FFF2-40B4-BE49-F238E27FC236}">
                  <a16:creationId xmlns:a16="http://schemas.microsoft.com/office/drawing/2014/main" id="{69563859-6180-4C71-9E3D-FD24E4A50319}"/>
                </a:ext>
              </a:extLst>
            </p:cNvPr>
            <p:cNvSpPr>
              <a:spLocks noEditPoints="1"/>
            </p:cNvSpPr>
            <p:nvPr/>
          </p:nvSpPr>
          <p:spPr bwMode="auto">
            <a:xfrm>
              <a:off x="4253" y="1038"/>
              <a:ext cx="876" cy="876"/>
            </a:xfrm>
            <a:custGeom>
              <a:avLst/>
              <a:gdLst>
                <a:gd name="T0" fmla="*/ 232 w 368"/>
                <a:gd name="T1" fmla="*/ 160 h 368"/>
                <a:gd name="T2" fmla="*/ 261 w 368"/>
                <a:gd name="T3" fmla="*/ 130 h 368"/>
                <a:gd name="T4" fmla="*/ 238 w 368"/>
                <a:gd name="T5" fmla="*/ 107 h 368"/>
                <a:gd name="T6" fmla="*/ 208 w 368"/>
                <a:gd name="T7" fmla="*/ 136 h 368"/>
                <a:gd name="T8" fmla="*/ 213 w 368"/>
                <a:gd name="T9" fmla="*/ 141 h 368"/>
                <a:gd name="T10" fmla="*/ 232 w 368"/>
                <a:gd name="T11" fmla="*/ 160 h 368"/>
                <a:gd name="T12" fmla="*/ 130 w 368"/>
                <a:gd name="T13" fmla="*/ 208 h 368"/>
                <a:gd name="T14" fmla="*/ 8 w 368"/>
                <a:gd name="T15" fmla="*/ 322 h 368"/>
                <a:gd name="T16" fmla="*/ 0 w 368"/>
                <a:gd name="T17" fmla="*/ 341 h 368"/>
                <a:gd name="T18" fmla="*/ 27 w 368"/>
                <a:gd name="T19" fmla="*/ 368 h 368"/>
                <a:gd name="T20" fmla="*/ 46 w 368"/>
                <a:gd name="T21" fmla="*/ 360 h 368"/>
                <a:gd name="T22" fmla="*/ 159 w 368"/>
                <a:gd name="T23" fmla="*/ 239 h 368"/>
                <a:gd name="T24" fmla="*/ 137 w 368"/>
                <a:gd name="T25" fmla="*/ 217 h 368"/>
                <a:gd name="T26" fmla="*/ 130 w 368"/>
                <a:gd name="T27" fmla="*/ 208 h 368"/>
                <a:gd name="T28" fmla="*/ 27 w 368"/>
                <a:gd name="T29" fmla="*/ 350 h 368"/>
                <a:gd name="T30" fmla="*/ 18 w 368"/>
                <a:gd name="T31" fmla="*/ 341 h 368"/>
                <a:gd name="T32" fmla="*/ 27 w 368"/>
                <a:gd name="T33" fmla="*/ 332 h 368"/>
                <a:gd name="T34" fmla="*/ 36 w 368"/>
                <a:gd name="T35" fmla="*/ 341 h 368"/>
                <a:gd name="T36" fmla="*/ 27 w 368"/>
                <a:gd name="T37" fmla="*/ 350 h 368"/>
                <a:gd name="T38" fmla="*/ 247 w 368"/>
                <a:gd name="T39" fmla="*/ 85 h 368"/>
                <a:gd name="T40" fmla="*/ 248 w 368"/>
                <a:gd name="T41" fmla="*/ 88 h 368"/>
                <a:gd name="T42" fmla="*/ 250 w 368"/>
                <a:gd name="T43" fmla="*/ 91 h 368"/>
                <a:gd name="T44" fmla="*/ 250 w 368"/>
                <a:gd name="T45" fmla="*/ 91 h 368"/>
                <a:gd name="T46" fmla="*/ 251 w 368"/>
                <a:gd name="T47" fmla="*/ 94 h 368"/>
                <a:gd name="T48" fmla="*/ 251 w 368"/>
                <a:gd name="T49" fmla="*/ 94 h 368"/>
                <a:gd name="T50" fmla="*/ 274 w 368"/>
                <a:gd name="T51" fmla="*/ 117 h 368"/>
                <a:gd name="T52" fmla="*/ 274 w 368"/>
                <a:gd name="T53" fmla="*/ 117 h 368"/>
                <a:gd name="T54" fmla="*/ 276 w 368"/>
                <a:gd name="T55" fmla="*/ 118 h 368"/>
                <a:gd name="T56" fmla="*/ 277 w 368"/>
                <a:gd name="T57" fmla="*/ 118 h 368"/>
                <a:gd name="T58" fmla="*/ 283 w 368"/>
                <a:gd name="T59" fmla="*/ 121 h 368"/>
                <a:gd name="T60" fmla="*/ 305 w 368"/>
                <a:gd name="T61" fmla="*/ 125 h 368"/>
                <a:gd name="T62" fmla="*/ 368 w 368"/>
                <a:gd name="T63" fmla="*/ 70 h 368"/>
                <a:gd name="T64" fmla="*/ 358 w 368"/>
                <a:gd name="T65" fmla="*/ 79 h 368"/>
                <a:gd name="T66" fmla="*/ 289 w 368"/>
                <a:gd name="T67" fmla="*/ 79 h 368"/>
                <a:gd name="T68" fmla="*/ 289 w 368"/>
                <a:gd name="T69" fmla="*/ 9 h 368"/>
                <a:gd name="T70" fmla="*/ 298 w 368"/>
                <a:gd name="T71" fmla="*/ 0 h 368"/>
                <a:gd name="T72" fmla="*/ 243 w 368"/>
                <a:gd name="T73" fmla="*/ 62 h 368"/>
                <a:gd name="T74" fmla="*/ 247 w 368"/>
                <a:gd name="T75" fmla="*/ 85 h 368"/>
                <a:gd name="T76" fmla="*/ 49 w 368"/>
                <a:gd name="T77" fmla="*/ 24 h 368"/>
                <a:gd name="T78" fmla="*/ 11 w 368"/>
                <a:gd name="T79" fmla="*/ 2 h 368"/>
                <a:gd name="T80" fmla="*/ 3 w 368"/>
                <a:gd name="T81" fmla="*/ 10 h 368"/>
                <a:gd name="T82" fmla="*/ 25 w 368"/>
                <a:gd name="T83" fmla="*/ 48 h 368"/>
                <a:gd name="T84" fmla="*/ 49 w 368"/>
                <a:gd name="T85" fmla="*/ 24 h 368"/>
                <a:gd name="T86" fmla="*/ 354 w 368"/>
                <a:gd name="T87" fmla="*/ 307 h 368"/>
                <a:gd name="T88" fmla="*/ 201 w 368"/>
                <a:gd name="T89" fmla="*/ 154 h 368"/>
                <a:gd name="T90" fmla="*/ 175 w 368"/>
                <a:gd name="T91" fmla="*/ 143 h 368"/>
                <a:gd name="T92" fmla="*/ 140 w 368"/>
                <a:gd name="T93" fmla="*/ 179 h 368"/>
                <a:gd name="T94" fmla="*/ 150 w 368"/>
                <a:gd name="T95" fmla="*/ 205 h 368"/>
                <a:gd name="T96" fmla="*/ 303 w 368"/>
                <a:gd name="T97" fmla="*/ 357 h 368"/>
                <a:gd name="T98" fmla="*/ 328 w 368"/>
                <a:gd name="T99" fmla="*/ 368 h 368"/>
                <a:gd name="T100" fmla="*/ 364 w 368"/>
                <a:gd name="T101" fmla="*/ 332 h 368"/>
                <a:gd name="T102" fmla="*/ 354 w 368"/>
                <a:gd name="T103" fmla="*/ 307 h 368"/>
                <a:gd name="T104" fmla="*/ 328 w 368"/>
                <a:gd name="T105" fmla="*/ 341 h 368"/>
                <a:gd name="T106" fmla="*/ 322 w 368"/>
                <a:gd name="T107" fmla="*/ 338 h 368"/>
                <a:gd name="T108" fmla="*/ 232 w 368"/>
                <a:gd name="T109" fmla="*/ 248 h 368"/>
                <a:gd name="T110" fmla="*/ 229 w 368"/>
                <a:gd name="T111" fmla="*/ 242 h 368"/>
                <a:gd name="T112" fmla="*/ 238 w 368"/>
                <a:gd name="T113" fmla="*/ 233 h 368"/>
                <a:gd name="T114" fmla="*/ 245 w 368"/>
                <a:gd name="T115" fmla="*/ 236 h 368"/>
                <a:gd name="T116" fmla="*/ 335 w 368"/>
                <a:gd name="T117" fmla="*/ 326 h 368"/>
                <a:gd name="T118" fmla="*/ 337 w 368"/>
                <a:gd name="T119" fmla="*/ 332 h 368"/>
                <a:gd name="T120" fmla="*/ 328 w 368"/>
                <a:gd name="T121" fmla="*/ 341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8" h="368">
                  <a:moveTo>
                    <a:pt x="232" y="160"/>
                  </a:moveTo>
                  <a:cubicBezTo>
                    <a:pt x="261" y="130"/>
                    <a:pt x="261" y="130"/>
                    <a:pt x="261" y="130"/>
                  </a:cubicBezTo>
                  <a:cubicBezTo>
                    <a:pt x="252" y="124"/>
                    <a:pt x="244" y="116"/>
                    <a:pt x="238" y="107"/>
                  </a:cubicBezTo>
                  <a:cubicBezTo>
                    <a:pt x="208" y="136"/>
                    <a:pt x="208" y="136"/>
                    <a:pt x="208" y="136"/>
                  </a:cubicBezTo>
                  <a:cubicBezTo>
                    <a:pt x="210" y="138"/>
                    <a:pt x="212" y="139"/>
                    <a:pt x="213" y="141"/>
                  </a:cubicBezTo>
                  <a:cubicBezTo>
                    <a:pt x="232" y="160"/>
                    <a:pt x="232" y="160"/>
                    <a:pt x="232" y="160"/>
                  </a:cubicBezTo>
                  <a:close/>
                  <a:moveTo>
                    <a:pt x="130" y="208"/>
                  </a:moveTo>
                  <a:cubicBezTo>
                    <a:pt x="8" y="322"/>
                    <a:pt x="8" y="322"/>
                    <a:pt x="8" y="322"/>
                  </a:cubicBezTo>
                  <a:cubicBezTo>
                    <a:pt x="3" y="327"/>
                    <a:pt x="0" y="333"/>
                    <a:pt x="0" y="341"/>
                  </a:cubicBezTo>
                  <a:cubicBezTo>
                    <a:pt x="0" y="356"/>
                    <a:pt x="12" y="368"/>
                    <a:pt x="27" y="368"/>
                  </a:cubicBezTo>
                  <a:cubicBezTo>
                    <a:pt x="35" y="368"/>
                    <a:pt x="41" y="365"/>
                    <a:pt x="46" y="360"/>
                  </a:cubicBezTo>
                  <a:cubicBezTo>
                    <a:pt x="159" y="239"/>
                    <a:pt x="159" y="239"/>
                    <a:pt x="159" y="239"/>
                  </a:cubicBezTo>
                  <a:cubicBezTo>
                    <a:pt x="137" y="217"/>
                    <a:pt x="137" y="217"/>
                    <a:pt x="137" y="217"/>
                  </a:cubicBezTo>
                  <a:cubicBezTo>
                    <a:pt x="135" y="215"/>
                    <a:pt x="132" y="211"/>
                    <a:pt x="130" y="208"/>
                  </a:cubicBezTo>
                  <a:close/>
                  <a:moveTo>
                    <a:pt x="27" y="350"/>
                  </a:moveTo>
                  <a:cubicBezTo>
                    <a:pt x="22" y="350"/>
                    <a:pt x="18" y="346"/>
                    <a:pt x="18" y="341"/>
                  </a:cubicBezTo>
                  <a:cubicBezTo>
                    <a:pt x="18" y="336"/>
                    <a:pt x="22" y="332"/>
                    <a:pt x="27" y="332"/>
                  </a:cubicBezTo>
                  <a:cubicBezTo>
                    <a:pt x="32" y="332"/>
                    <a:pt x="36" y="336"/>
                    <a:pt x="36" y="341"/>
                  </a:cubicBezTo>
                  <a:cubicBezTo>
                    <a:pt x="36" y="346"/>
                    <a:pt x="32" y="350"/>
                    <a:pt x="27" y="350"/>
                  </a:cubicBezTo>
                  <a:close/>
                  <a:moveTo>
                    <a:pt x="247" y="85"/>
                  </a:moveTo>
                  <a:cubicBezTo>
                    <a:pt x="247" y="86"/>
                    <a:pt x="248" y="87"/>
                    <a:pt x="248" y="88"/>
                  </a:cubicBezTo>
                  <a:cubicBezTo>
                    <a:pt x="249" y="89"/>
                    <a:pt x="249" y="90"/>
                    <a:pt x="250" y="91"/>
                  </a:cubicBezTo>
                  <a:cubicBezTo>
                    <a:pt x="250" y="91"/>
                    <a:pt x="250" y="91"/>
                    <a:pt x="250" y="91"/>
                  </a:cubicBezTo>
                  <a:cubicBezTo>
                    <a:pt x="250" y="92"/>
                    <a:pt x="251" y="93"/>
                    <a:pt x="251" y="94"/>
                  </a:cubicBezTo>
                  <a:cubicBezTo>
                    <a:pt x="251" y="94"/>
                    <a:pt x="251" y="94"/>
                    <a:pt x="251" y="94"/>
                  </a:cubicBezTo>
                  <a:cubicBezTo>
                    <a:pt x="257" y="103"/>
                    <a:pt x="264" y="111"/>
                    <a:pt x="274" y="117"/>
                  </a:cubicBezTo>
                  <a:cubicBezTo>
                    <a:pt x="274" y="117"/>
                    <a:pt x="274" y="117"/>
                    <a:pt x="274" y="117"/>
                  </a:cubicBezTo>
                  <a:cubicBezTo>
                    <a:pt x="275" y="117"/>
                    <a:pt x="276" y="118"/>
                    <a:pt x="276" y="118"/>
                  </a:cubicBezTo>
                  <a:cubicBezTo>
                    <a:pt x="277" y="118"/>
                    <a:pt x="277" y="118"/>
                    <a:pt x="277" y="118"/>
                  </a:cubicBezTo>
                  <a:cubicBezTo>
                    <a:pt x="279" y="119"/>
                    <a:pt x="281" y="120"/>
                    <a:pt x="283" y="121"/>
                  </a:cubicBezTo>
                  <a:cubicBezTo>
                    <a:pt x="290" y="124"/>
                    <a:pt x="297" y="125"/>
                    <a:pt x="305" y="125"/>
                  </a:cubicBezTo>
                  <a:cubicBezTo>
                    <a:pt x="338" y="125"/>
                    <a:pt x="364" y="101"/>
                    <a:pt x="368" y="70"/>
                  </a:cubicBezTo>
                  <a:cubicBezTo>
                    <a:pt x="358" y="79"/>
                    <a:pt x="358" y="79"/>
                    <a:pt x="358" y="79"/>
                  </a:cubicBezTo>
                  <a:cubicBezTo>
                    <a:pt x="339" y="99"/>
                    <a:pt x="308" y="99"/>
                    <a:pt x="289" y="79"/>
                  </a:cubicBezTo>
                  <a:cubicBezTo>
                    <a:pt x="269" y="60"/>
                    <a:pt x="269" y="29"/>
                    <a:pt x="289" y="9"/>
                  </a:cubicBezTo>
                  <a:cubicBezTo>
                    <a:pt x="298" y="0"/>
                    <a:pt x="298" y="0"/>
                    <a:pt x="298" y="0"/>
                  </a:cubicBezTo>
                  <a:cubicBezTo>
                    <a:pt x="267" y="4"/>
                    <a:pt x="243" y="30"/>
                    <a:pt x="243" y="62"/>
                  </a:cubicBezTo>
                  <a:cubicBezTo>
                    <a:pt x="243" y="70"/>
                    <a:pt x="244" y="78"/>
                    <a:pt x="247" y="85"/>
                  </a:cubicBezTo>
                  <a:close/>
                  <a:moveTo>
                    <a:pt x="49" y="24"/>
                  </a:moveTo>
                  <a:cubicBezTo>
                    <a:pt x="11" y="2"/>
                    <a:pt x="11" y="2"/>
                    <a:pt x="11" y="2"/>
                  </a:cubicBezTo>
                  <a:cubicBezTo>
                    <a:pt x="3" y="10"/>
                    <a:pt x="3" y="10"/>
                    <a:pt x="3" y="10"/>
                  </a:cubicBezTo>
                  <a:cubicBezTo>
                    <a:pt x="25" y="48"/>
                    <a:pt x="25" y="48"/>
                    <a:pt x="25" y="48"/>
                  </a:cubicBezTo>
                  <a:lnTo>
                    <a:pt x="49" y="24"/>
                  </a:lnTo>
                  <a:close/>
                  <a:moveTo>
                    <a:pt x="354" y="307"/>
                  </a:moveTo>
                  <a:cubicBezTo>
                    <a:pt x="201" y="154"/>
                    <a:pt x="201" y="154"/>
                    <a:pt x="201" y="154"/>
                  </a:cubicBezTo>
                  <a:cubicBezTo>
                    <a:pt x="194" y="147"/>
                    <a:pt x="185" y="143"/>
                    <a:pt x="175" y="143"/>
                  </a:cubicBezTo>
                  <a:cubicBezTo>
                    <a:pt x="156" y="143"/>
                    <a:pt x="140" y="159"/>
                    <a:pt x="140" y="179"/>
                  </a:cubicBezTo>
                  <a:cubicBezTo>
                    <a:pt x="140" y="189"/>
                    <a:pt x="144" y="198"/>
                    <a:pt x="150" y="205"/>
                  </a:cubicBezTo>
                  <a:cubicBezTo>
                    <a:pt x="303" y="357"/>
                    <a:pt x="303" y="357"/>
                    <a:pt x="303" y="357"/>
                  </a:cubicBezTo>
                  <a:cubicBezTo>
                    <a:pt x="309" y="364"/>
                    <a:pt x="318" y="368"/>
                    <a:pt x="328" y="368"/>
                  </a:cubicBezTo>
                  <a:cubicBezTo>
                    <a:pt x="348" y="368"/>
                    <a:pt x="364" y="352"/>
                    <a:pt x="364" y="332"/>
                  </a:cubicBezTo>
                  <a:cubicBezTo>
                    <a:pt x="364" y="322"/>
                    <a:pt x="360" y="313"/>
                    <a:pt x="354" y="307"/>
                  </a:cubicBezTo>
                  <a:close/>
                  <a:moveTo>
                    <a:pt x="328" y="341"/>
                  </a:moveTo>
                  <a:cubicBezTo>
                    <a:pt x="326" y="341"/>
                    <a:pt x="323" y="340"/>
                    <a:pt x="322" y="338"/>
                  </a:cubicBezTo>
                  <a:cubicBezTo>
                    <a:pt x="232" y="248"/>
                    <a:pt x="232" y="248"/>
                    <a:pt x="232" y="248"/>
                  </a:cubicBezTo>
                  <a:cubicBezTo>
                    <a:pt x="230" y="247"/>
                    <a:pt x="229" y="245"/>
                    <a:pt x="229" y="242"/>
                  </a:cubicBezTo>
                  <a:cubicBezTo>
                    <a:pt x="229" y="237"/>
                    <a:pt x="233" y="233"/>
                    <a:pt x="238" y="233"/>
                  </a:cubicBezTo>
                  <a:cubicBezTo>
                    <a:pt x="241" y="233"/>
                    <a:pt x="243" y="234"/>
                    <a:pt x="245" y="236"/>
                  </a:cubicBezTo>
                  <a:cubicBezTo>
                    <a:pt x="335" y="326"/>
                    <a:pt x="335" y="326"/>
                    <a:pt x="335" y="326"/>
                  </a:cubicBezTo>
                  <a:cubicBezTo>
                    <a:pt x="336" y="327"/>
                    <a:pt x="337" y="329"/>
                    <a:pt x="337" y="332"/>
                  </a:cubicBezTo>
                  <a:cubicBezTo>
                    <a:pt x="337" y="337"/>
                    <a:pt x="333" y="341"/>
                    <a:pt x="328" y="3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3" name="Freeform 17">
              <a:extLst>
                <a:ext uri="{FF2B5EF4-FFF2-40B4-BE49-F238E27FC236}">
                  <a16:creationId xmlns:a16="http://schemas.microsoft.com/office/drawing/2014/main" id="{AC94B656-C94D-4306-ADB0-BA7BF83216DC}"/>
                </a:ext>
              </a:extLst>
            </p:cNvPr>
            <p:cNvSpPr>
              <a:spLocks noEditPoints="1"/>
            </p:cNvSpPr>
            <p:nvPr/>
          </p:nvSpPr>
          <p:spPr bwMode="auto">
            <a:xfrm>
              <a:off x="4586" y="1378"/>
              <a:ext cx="534" cy="536"/>
            </a:xfrm>
            <a:custGeom>
              <a:avLst/>
              <a:gdLst>
                <a:gd name="T0" fmla="*/ 214 w 224"/>
                <a:gd name="T1" fmla="*/ 164 h 225"/>
                <a:gd name="T2" fmla="*/ 61 w 224"/>
                <a:gd name="T3" fmla="*/ 11 h 225"/>
                <a:gd name="T4" fmla="*/ 35 w 224"/>
                <a:gd name="T5" fmla="*/ 0 h 225"/>
                <a:gd name="T6" fmla="*/ 0 w 224"/>
                <a:gd name="T7" fmla="*/ 36 h 225"/>
                <a:gd name="T8" fmla="*/ 10 w 224"/>
                <a:gd name="T9" fmla="*/ 62 h 225"/>
                <a:gd name="T10" fmla="*/ 163 w 224"/>
                <a:gd name="T11" fmla="*/ 214 h 225"/>
                <a:gd name="T12" fmla="*/ 188 w 224"/>
                <a:gd name="T13" fmla="*/ 225 h 225"/>
                <a:gd name="T14" fmla="*/ 224 w 224"/>
                <a:gd name="T15" fmla="*/ 189 h 225"/>
                <a:gd name="T16" fmla="*/ 214 w 224"/>
                <a:gd name="T17" fmla="*/ 164 h 225"/>
                <a:gd name="T18" fmla="*/ 188 w 224"/>
                <a:gd name="T19" fmla="*/ 198 h 225"/>
                <a:gd name="T20" fmla="*/ 182 w 224"/>
                <a:gd name="T21" fmla="*/ 195 h 225"/>
                <a:gd name="T22" fmla="*/ 92 w 224"/>
                <a:gd name="T23" fmla="*/ 105 h 225"/>
                <a:gd name="T24" fmla="*/ 89 w 224"/>
                <a:gd name="T25" fmla="*/ 99 h 225"/>
                <a:gd name="T26" fmla="*/ 98 w 224"/>
                <a:gd name="T27" fmla="*/ 90 h 225"/>
                <a:gd name="T28" fmla="*/ 105 w 224"/>
                <a:gd name="T29" fmla="*/ 93 h 225"/>
                <a:gd name="T30" fmla="*/ 195 w 224"/>
                <a:gd name="T31" fmla="*/ 183 h 225"/>
                <a:gd name="T32" fmla="*/ 197 w 224"/>
                <a:gd name="T33" fmla="*/ 189 h 225"/>
                <a:gd name="T34" fmla="*/ 188 w 224"/>
                <a:gd name="T35" fmla="*/ 19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225">
                  <a:moveTo>
                    <a:pt x="214" y="164"/>
                  </a:moveTo>
                  <a:cubicBezTo>
                    <a:pt x="61" y="11"/>
                    <a:pt x="61" y="11"/>
                    <a:pt x="61" y="11"/>
                  </a:cubicBezTo>
                  <a:cubicBezTo>
                    <a:pt x="54" y="4"/>
                    <a:pt x="45" y="0"/>
                    <a:pt x="35" y="0"/>
                  </a:cubicBezTo>
                  <a:cubicBezTo>
                    <a:pt x="16" y="0"/>
                    <a:pt x="0" y="16"/>
                    <a:pt x="0" y="36"/>
                  </a:cubicBezTo>
                  <a:cubicBezTo>
                    <a:pt x="0" y="46"/>
                    <a:pt x="4" y="55"/>
                    <a:pt x="10" y="62"/>
                  </a:cubicBezTo>
                  <a:cubicBezTo>
                    <a:pt x="163" y="214"/>
                    <a:pt x="163" y="214"/>
                    <a:pt x="163" y="214"/>
                  </a:cubicBezTo>
                  <a:cubicBezTo>
                    <a:pt x="169" y="221"/>
                    <a:pt x="178" y="225"/>
                    <a:pt x="188" y="225"/>
                  </a:cubicBezTo>
                  <a:cubicBezTo>
                    <a:pt x="208" y="225"/>
                    <a:pt x="224" y="209"/>
                    <a:pt x="224" y="189"/>
                  </a:cubicBezTo>
                  <a:cubicBezTo>
                    <a:pt x="224" y="179"/>
                    <a:pt x="220" y="170"/>
                    <a:pt x="214" y="164"/>
                  </a:cubicBezTo>
                  <a:close/>
                  <a:moveTo>
                    <a:pt x="188" y="198"/>
                  </a:moveTo>
                  <a:cubicBezTo>
                    <a:pt x="186" y="198"/>
                    <a:pt x="183" y="197"/>
                    <a:pt x="182" y="195"/>
                  </a:cubicBezTo>
                  <a:cubicBezTo>
                    <a:pt x="92" y="105"/>
                    <a:pt x="92" y="105"/>
                    <a:pt x="92" y="105"/>
                  </a:cubicBezTo>
                  <a:cubicBezTo>
                    <a:pt x="90" y="104"/>
                    <a:pt x="89" y="102"/>
                    <a:pt x="89" y="99"/>
                  </a:cubicBezTo>
                  <a:cubicBezTo>
                    <a:pt x="89" y="94"/>
                    <a:pt x="93" y="90"/>
                    <a:pt x="98" y="90"/>
                  </a:cubicBezTo>
                  <a:cubicBezTo>
                    <a:pt x="101" y="90"/>
                    <a:pt x="103" y="91"/>
                    <a:pt x="105" y="93"/>
                  </a:cubicBezTo>
                  <a:cubicBezTo>
                    <a:pt x="195" y="183"/>
                    <a:pt x="195" y="183"/>
                    <a:pt x="195" y="183"/>
                  </a:cubicBezTo>
                  <a:cubicBezTo>
                    <a:pt x="196" y="184"/>
                    <a:pt x="197" y="186"/>
                    <a:pt x="197" y="189"/>
                  </a:cubicBezTo>
                  <a:cubicBezTo>
                    <a:pt x="197" y="194"/>
                    <a:pt x="193" y="198"/>
                    <a:pt x="188" y="198"/>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4" name="Freeform 18">
              <a:extLst>
                <a:ext uri="{FF2B5EF4-FFF2-40B4-BE49-F238E27FC236}">
                  <a16:creationId xmlns:a16="http://schemas.microsoft.com/office/drawing/2014/main" id="{2C106DB6-1DAA-4944-BC2A-5D6F56B1F2B1}"/>
                </a:ext>
              </a:extLst>
            </p:cNvPr>
            <p:cNvSpPr>
              <a:spLocks/>
            </p:cNvSpPr>
            <p:nvPr/>
          </p:nvSpPr>
          <p:spPr bwMode="auto">
            <a:xfrm>
              <a:off x="4832" y="1038"/>
              <a:ext cx="297" cy="297"/>
            </a:xfrm>
            <a:custGeom>
              <a:avLst/>
              <a:gdLst>
                <a:gd name="T0" fmla="*/ 116 w 125"/>
                <a:gd name="T1" fmla="*/ 79 h 125"/>
                <a:gd name="T2" fmla="*/ 81 w 125"/>
                <a:gd name="T3" fmla="*/ 94 h 125"/>
                <a:gd name="T4" fmla="*/ 31 w 125"/>
                <a:gd name="T5" fmla="*/ 44 h 125"/>
                <a:gd name="T6" fmla="*/ 46 w 125"/>
                <a:gd name="T7" fmla="*/ 9 h 125"/>
                <a:gd name="T8" fmla="*/ 55 w 125"/>
                <a:gd name="T9" fmla="*/ 0 h 125"/>
                <a:gd name="T10" fmla="*/ 0 w 125"/>
                <a:gd name="T11" fmla="*/ 62 h 125"/>
                <a:gd name="T12" fmla="*/ 63 w 125"/>
                <a:gd name="T13" fmla="*/ 125 h 125"/>
                <a:gd name="T14" fmla="*/ 125 w 125"/>
                <a:gd name="T15" fmla="*/ 70 h 125"/>
                <a:gd name="T16" fmla="*/ 116 w 125"/>
                <a:gd name="T17"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25">
                  <a:moveTo>
                    <a:pt x="116" y="79"/>
                  </a:moveTo>
                  <a:cubicBezTo>
                    <a:pt x="107" y="88"/>
                    <a:pt x="94" y="94"/>
                    <a:pt x="81" y="94"/>
                  </a:cubicBezTo>
                  <a:cubicBezTo>
                    <a:pt x="53" y="94"/>
                    <a:pt x="31" y="72"/>
                    <a:pt x="31" y="44"/>
                  </a:cubicBezTo>
                  <a:cubicBezTo>
                    <a:pt x="31" y="31"/>
                    <a:pt x="37" y="18"/>
                    <a:pt x="46" y="9"/>
                  </a:cubicBezTo>
                  <a:cubicBezTo>
                    <a:pt x="55" y="0"/>
                    <a:pt x="55" y="0"/>
                    <a:pt x="55" y="0"/>
                  </a:cubicBezTo>
                  <a:cubicBezTo>
                    <a:pt x="24" y="4"/>
                    <a:pt x="0" y="30"/>
                    <a:pt x="0" y="62"/>
                  </a:cubicBezTo>
                  <a:cubicBezTo>
                    <a:pt x="0" y="97"/>
                    <a:pt x="28" y="125"/>
                    <a:pt x="63" y="125"/>
                  </a:cubicBezTo>
                  <a:cubicBezTo>
                    <a:pt x="95" y="125"/>
                    <a:pt x="121" y="101"/>
                    <a:pt x="125" y="70"/>
                  </a:cubicBezTo>
                  <a:lnTo>
                    <a:pt x="116" y="79"/>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5" name="Freeform 19">
              <a:extLst>
                <a:ext uri="{FF2B5EF4-FFF2-40B4-BE49-F238E27FC236}">
                  <a16:creationId xmlns:a16="http://schemas.microsoft.com/office/drawing/2014/main" id="{AA71D19B-59B9-4870-9776-EB7B89C424D1}"/>
                </a:ext>
              </a:extLst>
            </p:cNvPr>
            <p:cNvSpPr>
              <a:spLocks noEditPoints="1"/>
            </p:cNvSpPr>
            <p:nvPr/>
          </p:nvSpPr>
          <p:spPr bwMode="auto">
            <a:xfrm>
              <a:off x="4510" y="1533"/>
              <a:ext cx="122" cy="124"/>
            </a:xfrm>
            <a:custGeom>
              <a:avLst/>
              <a:gdLst>
                <a:gd name="T0" fmla="*/ 18 w 51"/>
                <a:gd name="T1" fmla="*/ 25 h 52"/>
                <a:gd name="T2" fmla="*/ 27 w 51"/>
                <a:gd name="T3" fmla="*/ 16 h 52"/>
                <a:gd name="T4" fmla="*/ 27 w 51"/>
                <a:gd name="T5" fmla="*/ 7 h 52"/>
                <a:gd name="T6" fmla="*/ 18 w 51"/>
                <a:gd name="T7" fmla="*/ 4 h 52"/>
                <a:gd name="T8" fmla="*/ 27 w 51"/>
                <a:gd name="T9" fmla="*/ 7 h 52"/>
                <a:gd name="T10" fmla="*/ 27 w 51"/>
                <a:gd name="T11" fmla="*/ 52 h 52"/>
                <a:gd name="T12" fmla="*/ 36 w 51"/>
                <a:gd name="T13" fmla="*/ 48 h 52"/>
                <a:gd name="T14" fmla="*/ 27 w 51"/>
                <a:gd name="T15" fmla="*/ 43 h 52"/>
                <a:gd name="T16" fmla="*/ 4 w 51"/>
                <a:gd name="T17" fmla="*/ 16 h 52"/>
                <a:gd name="T18" fmla="*/ 0 w 51"/>
                <a:gd name="T19" fmla="*/ 25 h 52"/>
                <a:gd name="T20" fmla="*/ 9 w 51"/>
                <a:gd name="T21" fmla="*/ 16 h 52"/>
                <a:gd name="T22" fmla="*/ 45 w 51"/>
                <a:gd name="T23" fmla="*/ 25 h 52"/>
                <a:gd name="T24" fmla="*/ 36 w 51"/>
                <a:gd name="T25" fmla="*/ 16 h 52"/>
                <a:gd name="T26" fmla="*/ 36 w 51"/>
                <a:gd name="T27" fmla="*/ 25 h 52"/>
                <a:gd name="T28" fmla="*/ 27 w 51"/>
                <a:gd name="T29" fmla="*/ 34 h 52"/>
                <a:gd name="T30" fmla="*/ 36 w 51"/>
                <a:gd name="T31" fmla="*/ 25 h 52"/>
                <a:gd name="T32" fmla="*/ 27 w 51"/>
                <a:gd name="T33" fmla="*/ 34 h 52"/>
                <a:gd name="T34" fmla="*/ 40 w 51"/>
                <a:gd name="T35" fmla="*/ 43 h 52"/>
                <a:gd name="T36" fmla="*/ 45 w 51"/>
                <a:gd name="T37" fmla="*/ 34 h 52"/>
                <a:gd name="T38" fmla="*/ 36 w 51"/>
                <a:gd name="T39" fmla="*/ 43 h 52"/>
                <a:gd name="T40" fmla="*/ 18 w 51"/>
                <a:gd name="T41" fmla="*/ 43 h 52"/>
                <a:gd name="T42" fmla="*/ 27 w 51"/>
                <a:gd name="T43" fmla="*/ 34 h 52"/>
                <a:gd name="T44" fmla="*/ 45 w 51"/>
                <a:gd name="T45" fmla="*/ 25 h 52"/>
                <a:gd name="T46" fmla="*/ 45 w 51"/>
                <a:gd name="T47" fmla="*/ 34 h 52"/>
                <a:gd name="T48" fmla="*/ 51 w 51"/>
                <a:gd name="T49" fmla="*/ 31 h 52"/>
                <a:gd name="T50" fmla="*/ 36 w 51"/>
                <a:gd name="T51" fmla="*/ 16 h 52"/>
                <a:gd name="T52" fmla="*/ 29 w 51"/>
                <a:gd name="T53" fmla="*/ 9 h 52"/>
                <a:gd name="T54" fmla="*/ 27 w 51"/>
                <a:gd name="T55" fmla="*/ 7 h 52"/>
                <a:gd name="T56" fmla="*/ 36 w 51"/>
                <a:gd name="T57" fmla="*/ 16 h 52"/>
                <a:gd name="T58" fmla="*/ 9 w 51"/>
                <a:gd name="T59" fmla="*/ 34 h 52"/>
                <a:gd name="T60" fmla="*/ 18 w 51"/>
                <a:gd name="T61" fmla="*/ 25 h 52"/>
                <a:gd name="T62" fmla="*/ 18 w 51"/>
                <a:gd name="T63" fmla="*/ 7 h 52"/>
                <a:gd name="T64" fmla="*/ 9 w 51"/>
                <a:gd name="T65" fmla="*/ 12 h 52"/>
                <a:gd name="T66" fmla="*/ 18 w 51"/>
                <a:gd name="T6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52">
                  <a:moveTo>
                    <a:pt x="18" y="16"/>
                  </a:moveTo>
                  <a:cubicBezTo>
                    <a:pt x="18" y="25"/>
                    <a:pt x="18" y="25"/>
                    <a:pt x="18" y="25"/>
                  </a:cubicBezTo>
                  <a:cubicBezTo>
                    <a:pt x="27" y="25"/>
                    <a:pt x="27" y="25"/>
                    <a:pt x="27" y="25"/>
                  </a:cubicBezTo>
                  <a:cubicBezTo>
                    <a:pt x="27" y="16"/>
                    <a:pt x="27" y="16"/>
                    <a:pt x="27" y="16"/>
                  </a:cubicBezTo>
                  <a:lnTo>
                    <a:pt x="18" y="16"/>
                  </a:lnTo>
                  <a:close/>
                  <a:moveTo>
                    <a:pt x="27" y="7"/>
                  </a:moveTo>
                  <a:cubicBezTo>
                    <a:pt x="25" y="5"/>
                    <a:pt x="23" y="2"/>
                    <a:pt x="22" y="0"/>
                  </a:cubicBezTo>
                  <a:cubicBezTo>
                    <a:pt x="18" y="4"/>
                    <a:pt x="18" y="4"/>
                    <a:pt x="18" y="4"/>
                  </a:cubicBezTo>
                  <a:cubicBezTo>
                    <a:pt x="18" y="7"/>
                    <a:pt x="18" y="7"/>
                    <a:pt x="18" y="7"/>
                  </a:cubicBezTo>
                  <a:cubicBezTo>
                    <a:pt x="27" y="7"/>
                    <a:pt x="27" y="7"/>
                    <a:pt x="27" y="7"/>
                  </a:cubicBezTo>
                  <a:cubicBezTo>
                    <a:pt x="27" y="7"/>
                    <a:pt x="27" y="7"/>
                    <a:pt x="27" y="7"/>
                  </a:cubicBezTo>
                  <a:close/>
                  <a:moveTo>
                    <a:pt x="27" y="52"/>
                  </a:moveTo>
                  <a:cubicBezTo>
                    <a:pt x="32" y="52"/>
                    <a:pt x="32" y="52"/>
                    <a:pt x="32" y="52"/>
                  </a:cubicBezTo>
                  <a:cubicBezTo>
                    <a:pt x="36" y="48"/>
                    <a:pt x="36" y="48"/>
                    <a:pt x="36" y="48"/>
                  </a:cubicBezTo>
                  <a:cubicBezTo>
                    <a:pt x="36" y="43"/>
                    <a:pt x="36" y="43"/>
                    <a:pt x="36" y="43"/>
                  </a:cubicBezTo>
                  <a:cubicBezTo>
                    <a:pt x="27" y="43"/>
                    <a:pt x="27" y="43"/>
                    <a:pt x="27" y="43"/>
                  </a:cubicBezTo>
                  <a:cubicBezTo>
                    <a:pt x="27" y="52"/>
                    <a:pt x="27" y="52"/>
                    <a:pt x="27" y="52"/>
                  </a:cubicBezTo>
                  <a:close/>
                  <a:moveTo>
                    <a:pt x="4" y="16"/>
                  </a:moveTo>
                  <a:cubicBezTo>
                    <a:pt x="0" y="20"/>
                    <a:pt x="0" y="20"/>
                    <a:pt x="0" y="20"/>
                  </a:cubicBezTo>
                  <a:cubicBezTo>
                    <a:pt x="0" y="25"/>
                    <a:pt x="0" y="25"/>
                    <a:pt x="0" y="25"/>
                  </a:cubicBezTo>
                  <a:cubicBezTo>
                    <a:pt x="9" y="25"/>
                    <a:pt x="9" y="25"/>
                    <a:pt x="9" y="25"/>
                  </a:cubicBezTo>
                  <a:cubicBezTo>
                    <a:pt x="9" y="16"/>
                    <a:pt x="9" y="16"/>
                    <a:pt x="9" y="16"/>
                  </a:cubicBezTo>
                  <a:lnTo>
                    <a:pt x="4" y="16"/>
                  </a:lnTo>
                  <a:close/>
                  <a:moveTo>
                    <a:pt x="45" y="25"/>
                  </a:moveTo>
                  <a:cubicBezTo>
                    <a:pt x="45" y="25"/>
                    <a:pt x="45" y="25"/>
                    <a:pt x="45" y="25"/>
                  </a:cubicBezTo>
                  <a:cubicBezTo>
                    <a:pt x="36" y="16"/>
                    <a:pt x="36" y="16"/>
                    <a:pt x="36" y="16"/>
                  </a:cubicBezTo>
                  <a:cubicBezTo>
                    <a:pt x="36" y="16"/>
                    <a:pt x="36" y="16"/>
                    <a:pt x="36" y="16"/>
                  </a:cubicBezTo>
                  <a:cubicBezTo>
                    <a:pt x="36" y="25"/>
                    <a:pt x="36" y="25"/>
                    <a:pt x="36" y="25"/>
                  </a:cubicBezTo>
                  <a:cubicBezTo>
                    <a:pt x="45" y="25"/>
                    <a:pt x="45" y="25"/>
                    <a:pt x="45" y="25"/>
                  </a:cubicBezTo>
                  <a:close/>
                  <a:moveTo>
                    <a:pt x="27" y="34"/>
                  </a:moveTo>
                  <a:cubicBezTo>
                    <a:pt x="36" y="34"/>
                    <a:pt x="36" y="34"/>
                    <a:pt x="36" y="34"/>
                  </a:cubicBezTo>
                  <a:cubicBezTo>
                    <a:pt x="36" y="25"/>
                    <a:pt x="36" y="25"/>
                    <a:pt x="36" y="25"/>
                  </a:cubicBezTo>
                  <a:cubicBezTo>
                    <a:pt x="27" y="25"/>
                    <a:pt x="27" y="25"/>
                    <a:pt x="27" y="25"/>
                  </a:cubicBezTo>
                  <a:lnTo>
                    <a:pt x="27" y="34"/>
                  </a:lnTo>
                  <a:close/>
                  <a:moveTo>
                    <a:pt x="36" y="43"/>
                  </a:moveTo>
                  <a:cubicBezTo>
                    <a:pt x="40" y="43"/>
                    <a:pt x="40" y="43"/>
                    <a:pt x="40" y="43"/>
                  </a:cubicBezTo>
                  <a:cubicBezTo>
                    <a:pt x="45" y="38"/>
                    <a:pt x="45" y="38"/>
                    <a:pt x="45" y="38"/>
                  </a:cubicBezTo>
                  <a:cubicBezTo>
                    <a:pt x="45" y="34"/>
                    <a:pt x="45" y="34"/>
                    <a:pt x="45" y="34"/>
                  </a:cubicBezTo>
                  <a:cubicBezTo>
                    <a:pt x="36" y="34"/>
                    <a:pt x="36" y="34"/>
                    <a:pt x="36" y="34"/>
                  </a:cubicBezTo>
                  <a:cubicBezTo>
                    <a:pt x="36" y="43"/>
                    <a:pt x="36" y="43"/>
                    <a:pt x="36" y="43"/>
                  </a:cubicBezTo>
                  <a:close/>
                  <a:moveTo>
                    <a:pt x="18" y="34"/>
                  </a:moveTo>
                  <a:cubicBezTo>
                    <a:pt x="18" y="43"/>
                    <a:pt x="18" y="43"/>
                    <a:pt x="18" y="43"/>
                  </a:cubicBezTo>
                  <a:cubicBezTo>
                    <a:pt x="27" y="43"/>
                    <a:pt x="27" y="43"/>
                    <a:pt x="27" y="43"/>
                  </a:cubicBezTo>
                  <a:cubicBezTo>
                    <a:pt x="27" y="34"/>
                    <a:pt x="27" y="34"/>
                    <a:pt x="27" y="34"/>
                  </a:cubicBezTo>
                  <a:lnTo>
                    <a:pt x="18" y="34"/>
                  </a:lnTo>
                  <a:close/>
                  <a:moveTo>
                    <a:pt x="45" y="25"/>
                  </a:moveTo>
                  <a:cubicBezTo>
                    <a:pt x="45" y="25"/>
                    <a:pt x="45" y="25"/>
                    <a:pt x="45" y="25"/>
                  </a:cubicBezTo>
                  <a:cubicBezTo>
                    <a:pt x="45" y="34"/>
                    <a:pt x="45" y="34"/>
                    <a:pt x="45" y="34"/>
                  </a:cubicBezTo>
                  <a:cubicBezTo>
                    <a:pt x="49" y="34"/>
                    <a:pt x="49" y="34"/>
                    <a:pt x="49" y="34"/>
                  </a:cubicBezTo>
                  <a:cubicBezTo>
                    <a:pt x="51" y="31"/>
                    <a:pt x="51" y="31"/>
                    <a:pt x="51" y="31"/>
                  </a:cubicBezTo>
                  <a:lnTo>
                    <a:pt x="45" y="25"/>
                  </a:lnTo>
                  <a:close/>
                  <a:moveTo>
                    <a:pt x="36" y="16"/>
                  </a:moveTo>
                  <a:cubicBezTo>
                    <a:pt x="36" y="16"/>
                    <a:pt x="36" y="16"/>
                    <a:pt x="36" y="16"/>
                  </a:cubicBezTo>
                  <a:cubicBezTo>
                    <a:pt x="29" y="9"/>
                    <a:pt x="29" y="9"/>
                    <a:pt x="29" y="9"/>
                  </a:cubicBezTo>
                  <a:cubicBezTo>
                    <a:pt x="29" y="9"/>
                    <a:pt x="28" y="8"/>
                    <a:pt x="27" y="7"/>
                  </a:cubicBezTo>
                  <a:cubicBezTo>
                    <a:pt x="27" y="7"/>
                    <a:pt x="27" y="7"/>
                    <a:pt x="27" y="7"/>
                  </a:cubicBezTo>
                  <a:cubicBezTo>
                    <a:pt x="27" y="16"/>
                    <a:pt x="27" y="16"/>
                    <a:pt x="27" y="16"/>
                  </a:cubicBezTo>
                  <a:cubicBezTo>
                    <a:pt x="36" y="16"/>
                    <a:pt x="36" y="16"/>
                    <a:pt x="36" y="16"/>
                  </a:cubicBezTo>
                  <a:close/>
                  <a:moveTo>
                    <a:pt x="9" y="25"/>
                  </a:moveTo>
                  <a:cubicBezTo>
                    <a:pt x="9" y="34"/>
                    <a:pt x="9" y="34"/>
                    <a:pt x="9" y="34"/>
                  </a:cubicBezTo>
                  <a:cubicBezTo>
                    <a:pt x="18" y="34"/>
                    <a:pt x="18" y="34"/>
                    <a:pt x="18" y="34"/>
                  </a:cubicBezTo>
                  <a:cubicBezTo>
                    <a:pt x="18" y="25"/>
                    <a:pt x="18" y="25"/>
                    <a:pt x="18" y="25"/>
                  </a:cubicBezTo>
                  <a:lnTo>
                    <a:pt x="9" y="25"/>
                  </a:lnTo>
                  <a:close/>
                  <a:moveTo>
                    <a:pt x="18" y="7"/>
                  </a:moveTo>
                  <a:cubicBezTo>
                    <a:pt x="14" y="7"/>
                    <a:pt x="14" y="7"/>
                    <a:pt x="14" y="7"/>
                  </a:cubicBezTo>
                  <a:cubicBezTo>
                    <a:pt x="9" y="12"/>
                    <a:pt x="9" y="12"/>
                    <a:pt x="9" y="12"/>
                  </a:cubicBezTo>
                  <a:cubicBezTo>
                    <a:pt x="9" y="16"/>
                    <a:pt x="9" y="16"/>
                    <a:pt x="9" y="16"/>
                  </a:cubicBezTo>
                  <a:cubicBezTo>
                    <a:pt x="18" y="16"/>
                    <a:pt x="18" y="16"/>
                    <a:pt x="18" y="16"/>
                  </a:cubicBezTo>
                  <a:cubicBezTo>
                    <a:pt x="18" y="7"/>
                    <a:pt x="18" y="7"/>
                    <a:pt x="18" y="7"/>
                  </a:cubicBez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6" name="Freeform 20">
              <a:extLst>
                <a:ext uri="{FF2B5EF4-FFF2-40B4-BE49-F238E27FC236}">
                  <a16:creationId xmlns:a16="http://schemas.microsoft.com/office/drawing/2014/main" id="{F13237DA-2623-436A-9544-2D97240911C6}"/>
                </a:ext>
              </a:extLst>
            </p:cNvPr>
            <p:cNvSpPr>
              <a:spLocks noEditPoints="1"/>
            </p:cNvSpPr>
            <p:nvPr/>
          </p:nvSpPr>
          <p:spPr bwMode="auto">
            <a:xfrm>
              <a:off x="4210" y="993"/>
              <a:ext cx="964" cy="964"/>
            </a:xfrm>
            <a:custGeom>
              <a:avLst/>
              <a:gdLst>
                <a:gd name="T0" fmla="*/ 263 w 405"/>
                <a:gd name="T1" fmla="*/ 255 h 405"/>
                <a:gd name="T2" fmla="*/ 247 w 405"/>
                <a:gd name="T3" fmla="*/ 261 h 405"/>
                <a:gd name="T4" fmla="*/ 340 w 405"/>
                <a:gd name="T5" fmla="*/ 357 h 405"/>
                <a:gd name="T6" fmla="*/ 355 w 405"/>
                <a:gd name="T7" fmla="*/ 351 h 405"/>
                <a:gd name="T8" fmla="*/ 264 w 405"/>
                <a:gd name="T9" fmla="*/ 192 h 405"/>
                <a:gd name="T10" fmla="*/ 324 w 405"/>
                <a:gd name="T11" fmla="*/ 162 h 405"/>
                <a:gd name="T12" fmla="*/ 397 w 405"/>
                <a:gd name="T13" fmla="*/ 47 h 405"/>
                <a:gd name="T14" fmla="*/ 342 w 405"/>
                <a:gd name="T15" fmla="*/ 90 h 405"/>
                <a:gd name="T16" fmla="*/ 323 w 405"/>
                <a:gd name="T17" fmla="*/ 44 h 405"/>
                <a:gd name="T18" fmla="*/ 324 w 405"/>
                <a:gd name="T19" fmla="*/ 0 h 405"/>
                <a:gd name="T20" fmla="*/ 248 w 405"/>
                <a:gd name="T21" fmla="*/ 108 h 405"/>
                <a:gd name="T22" fmla="*/ 193 w 405"/>
                <a:gd name="T23" fmla="*/ 144 h 405"/>
                <a:gd name="T24" fmla="*/ 73 w 405"/>
                <a:gd name="T25" fmla="*/ 61 h 405"/>
                <a:gd name="T26" fmla="*/ 90 w 405"/>
                <a:gd name="T27" fmla="*/ 41 h 405"/>
                <a:gd name="T28" fmla="*/ 32 w 405"/>
                <a:gd name="T29" fmla="*/ 2 h 405"/>
                <a:gd name="T30" fmla="*/ 21 w 405"/>
                <a:gd name="T31" fmla="*/ 3 h 405"/>
                <a:gd name="T32" fmla="*/ 0 w 405"/>
                <a:gd name="T33" fmla="*/ 28 h 405"/>
                <a:gd name="T34" fmla="*/ 33 w 405"/>
                <a:gd name="T35" fmla="*/ 86 h 405"/>
                <a:gd name="T36" fmla="*/ 47 w 405"/>
                <a:gd name="T37" fmla="*/ 88 h 405"/>
                <a:gd name="T38" fmla="*/ 150 w 405"/>
                <a:gd name="T39" fmla="*/ 166 h 405"/>
                <a:gd name="T40" fmla="*/ 141 w 405"/>
                <a:gd name="T41" fmla="*/ 209 h 405"/>
                <a:gd name="T42" fmla="*/ 0 w 405"/>
                <a:gd name="T43" fmla="*/ 360 h 405"/>
                <a:gd name="T44" fmla="*/ 77 w 405"/>
                <a:gd name="T45" fmla="*/ 392 h 405"/>
                <a:gd name="T46" fmla="*/ 308 w 405"/>
                <a:gd name="T47" fmla="*/ 389 h 405"/>
                <a:gd name="T48" fmla="*/ 400 w 405"/>
                <a:gd name="T49" fmla="*/ 351 h 405"/>
                <a:gd name="T50" fmla="*/ 264 w 405"/>
                <a:gd name="T51" fmla="*/ 192 h 405"/>
                <a:gd name="T52" fmla="*/ 21 w 405"/>
                <a:gd name="T53" fmla="*/ 29 h 405"/>
                <a:gd name="T54" fmla="*/ 67 w 405"/>
                <a:gd name="T55" fmla="*/ 43 h 405"/>
                <a:gd name="T56" fmla="*/ 316 w 405"/>
                <a:gd name="T57" fmla="*/ 19 h 405"/>
                <a:gd name="T58" fmla="*/ 307 w 405"/>
                <a:gd name="T59" fmla="*/ 98 h 405"/>
                <a:gd name="T60" fmla="*/ 386 w 405"/>
                <a:gd name="T61" fmla="*/ 89 h 405"/>
                <a:gd name="T62" fmla="*/ 301 w 405"/>
                <a:gd name="T63" fmla="*/ 140 h 405"/>
                <a:gd name="T64" fmla="*/ 295 w 405"/>
                <a:gd name="T65" fmla="*/ 137 h 405"/>
                <a:gd name="T66" fmla="*/ 292 w 405"/>
                <a:gd name="T67" fmla="*/ 136 h 405"/>
                <a:gd name="T68" fmla="*/ 269 w 405"/>
                <a:gd name="T69" fmla="*/ 113 h 405"/>
                <a:gd name="T70" fmla="*/ 268 w 405"/>
                <a:gd name="T71" fmla="*/ 110 h 405"/>
                <a:gd name="T72" fmla="*/ 265 w 405"/>
                <a:gd name="T73" fmla="*/ 104 h 405"/>
                <a:gd name="T74" fmla="*/ 316 w 405"/>
                <a:gd name="T75" fmla="*/ 19 h 405"/>
                <a:gd name="T76" fmla="*/ 279 w 405"/>
                <a:gd name="T77" fmla="*/ 149 h 405"/>
                <a:gd name="T78" fmla="*/ 232 w 405"/>
                <a:gd name="T79" fmla="*/ 160 h 405"/>
                <a:gd name="T80" fmla="*/ 256 w 405"/>
                <a:gd name="T81" fmla="*/ 126 h 405"/>
                <a:gd name="T82" fmla="*/ 45 w 405"/>
                <a:gd name="T83" fmla="*/ 387 h 405"/>
                <a:gd name="T84" fmla="*/ 26 w 405"/>
                <a:gd name="T85" fmla="*/ 341 h 405"/>
                <a:gd name="T86" fmla="*/ 155 w 405"/>
                <a:gd name="T87" fmla="*/ 236 h 405"/>
                <a:gd name="T88" fmla="*/ 64 w 405"/>
                <a:gd name="T89" fmla="*/ 379 h 405"/>
                <a:gd name="T90" fmla="*/ 321 w 405"/>
                <a:gd name="T91" fmla="*/ 376 h 405"/>
                <a:gd name="T92" fmla="*/ 161 w 405"/>
                <a:gd name="T93" fmla="*/ 215 h 405"/>
                <a:gd name="T94" fmla="*/ 158 w 405"/>
                <a:gd name="T95" fmla="*/ 205 h 405"/>
                <a:gd name="T96" fmla="*/ 158 w 405"/>
                <a:gd name="T97" fmla="*/ 202 h 405"/>
                <a:gd name="T98" fmla="*/ 157 w 405"/>
                <a:gd name="T99" fmla="*/ 200 h 405"/>
                <a:gd name="T100" fmla="*/ 157 w 405"/>
                <a:gd name="T101" fmla="*/ 197 h 405"/>
                <a:gd name="T102" fmla="*/ 158 w 405"/>
                <a:gd name="T103" fmla="*/ 193 h 405"/>
                <a:gd name="T104" fmla="*/ 193 w 405"/>
                <a:gd name="T105" fmla="*/ 162 h 405"/>
                <a:gd name="T106" fmla="*/ 196 w 405"/>
                <a:gd name="T107" fmla="*/ 162 h 405"/>
                <a:gd name="T108" fmla="*/ 198 w 405"/>
                <a:gd name="T109" fmla="*/ 163 h 405"/>
                <a:gd name="T110" fmla="*/ 219 w 405"/>
                <a:gd name="T111" fmla="*/ 173 h 405"/>
                <a:gd name="T112" fmla="*/ 251 w 405"/>
                <a:gd name="T113" fmla="*/ 205 h 405"/>
                <a:gd name="T114" fmla="*/ 382 w 405"/>
                <a:gd name="T115" fmla="*/ 351 h 405"/>
                <a:gd name="T116" fmla="*/ 45 w 405"/>
                <a:gd name="T117" fmla="*/ 351 h 405"/>
                <a:gd name="T118" fmla="*/ 45 w 405"/>
                <a:gd name="T119" fmla="*/ 369 h 405"/>
                <a:gd name="T120" fmla="*/ 45 w 405"/>
                <a:gd name="T121" fmla="*/ 35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5" h="405">
                  <a:moveTo>
                    <a:pt x="352" y="345"/>
                  </a:moveTo>
                  <a:cubicBezTo>
                    <a:pt x="263" y="255"/>
                    <a:pt x="263" y="255"/>
                    <a:pt x="263" y="255"/>
                  </a:cubicBezTo>
                  <a:cubicBezTo>
                    <a:pt x="261" y="253"/>
                    <a:pt x="259" y="252"/>
                    <a:pt x="256" y="252"/>
                  </a:cubicBezTo>
                  <a:cubicBezTo>
                    <a:pt x="251" y="252"/>
                    <a:pt x="247" y="256"/>
                    <a:pt x="247" y="261"/>
                  </a:cubicBezTo>
                  <a:cubicBezTo>
                    <a:pt x="247" y="264"/>
                    <a:pt x="248" y="266"/>
                    <a:pt x="250" y="268"/>
                  </a:cubicBezTo>
                  <a:cubicBezTo>
                    <a:pt x="340" y="357"/>
                    <a:pt x="340" y="357"/>
                    <a:pt x="340" y="357"/>
                  </a:cubicBezTo>
                  <a:cubicBezTo>
                    <a:pt x="341" y="359"/>
                    <a:pt x="344" y="360"/>
                    <a:pt x="346" y="360"/>
                  </a:cubicBezTo>
                  <a:cubicBezTo>
                    <a:pt x="351" y="360"/>
                    <a:pt x="355" y="356"/>
                    <a:pt x="355" y="351"/>
                  </a:cubicBezTo>
                  <a:cubicBezTo>
                    <a:pt x="355" y="348"/>
                    <a:pt x="354" y="346"/>
                    <a:pt x="352" y="345"/>
                  </a:cubicBezTo>
                  <a:close/>
                  <a:moveTo>
                    <a:pt x="264" y="192"/>
                  </a:moveTo>
                  <a:cubicBezTo>
                    <a:pt x="297" y="158"/>
                    <a:pt x="297" y="158"/>
                    <a:pt x="297" y="158"/>
                  </a:cubicBezTo>
                  <a:cubicBezTo>
                    <a:pt x="305" y="161"/>
                    <a:pt x="314" y="162"/>
                    <a:pt x="324" y="162"/>
                  </a:cubicBezTo>
                  <a:cubicBezTo>
                    <a:pt x="368" y="162"/>
                    <a:pt x="405" y="126"/>
                    <a:pt x="405" y="81"/>
                  </a:cubicBezTo>
                  <a:cubicBezTo>
                    <a:pt x="405" y="69"/>
                    <a:pt x="402" y="57"/>
                    <a:pt x="397" y="47"/>
                  </a:cubicBezTo>
                  <a:cubicBezTo>
                    <a:pt x="361" y="83"/>
                    <a:pt x="361" y="83"/>
                    <a:pt x="361" y="83"/>
                  </a:cubicBezTo>
                  <a:cubicBezTo>
                    <a:pt x="356" y="87"/>
                    <a:pt x="349" y="90"/>
                    <a:pt x="342" y="90"/>
                  </a:cubicBezTo>
                  <a:cubicBezTo>
                    <a:pt x="327" y="90"/>
                    <a:pt x="315" y="78"/>
                    <a:pt x="315" y="63"/>
                  </a:cubicBezTo>
                  <a:cubicBezTo>
                    <a:pt x="315" y="56"/>
                    <a:pt x="318" y="49"/>
                    <a:pt x="323" y="44"/>
                  </a:cubicBezTo>
                  <a:cubicBezTo>
                    <a:pt x="358" y="8"/>
                    <a:pt x="358" y="8"/>
                    <a:pt x="358" y="8"/>
                  </a:cubicBezTo>
                  <a:cubicBezTo>
                    <a:pt x="348" y="3"/>
                    <a:pt x="336" y="0"/>
                    <a:pt x="324" y="0"/>
                  </a:cubicBezTo>
                  <a:cubicBezTo>
                    <a:pt x="279" y="0"/>
                    <a:pt x="243" y="37"/>
                    <a:pt x="243" y="81"/>
                  </a:cubicBezTo>
                  <a:cubicBezTo>
                    <a:pt x="243" y="91"/>
                    <a:pt x="244" y="100"/>
                    <a:pt x="248" y="108"/>
                  </a:cubicBezTo>
                  <a:cubicBezTo>
                    <a:pt x="208" y="146"/>
                    <a:pt x="208" y="146"/>
                    <a:pt x="208" y="146"/>
                  </a:cubicBezTo>
                  <a:cubicBezTo>
                    <a:pt x="203" y="145"/>
                    <a:pt x="198" y="144"/>
                    <a:pt x="193" y="144"/>
                  </a:cubicBezTo>
                  <a:cubicBezTo>
                    <a:pt x="182" y="144"/>
                    <a:pt x="172" y="148"/>
                    <a:pt x="163" y="154"/>
                  </a:cubicBezTo>
                  <a:cubicBezTo>
                    <a:pt x="73" y="61"/>
                    <a:pt x="73" y="61"/>
                    <a:pt x="73" y="61"/>
                  </a:cubicBezTo>
                  <a:cubicBezTo>
                    <a:pt x="87" y="47"/>
                    <a:pt x="87" y="47"/>
                    <a:pt x="87" y="47"/>
                  </a:cubicBezTo>
                  <a:cubicBezTo>
                    <a:pt x="89" y="46"/>
                    <a:pt x="90" y="43"/>
                    <a:pt x="90" y="41"/>
                  </a:cubicBezTo>
                  <a:cubicBezTo>
                    <a:pt x="90" y="37"/>
                    <a:pt x="88" y="35"/>
                    <a:pt x="86" y="33"/>
                  </a:cubicBezTo>
                  <a:cubicBezTo>
                    <a:pt x="32" y="2"/>
                    <a:pt x="32" y="2"/>
                    <a:pt x="32" y="2"/>
                  </a:cubicBezTo>
                  <a:cubicBezTo>
                    <a:pt x="30" y="1"/>
                    <a:pt x="29" y="1"/>
                    <a:pt x="27" y="1"/>
                  </a:cubicBezTo>
                  <a:cubicBezTo>
                    <a:pt x="25" y="1"/>
                    <a:pt x="22" y="2"/>
                    <a:pt x="21" y="3"/>
                  </a:cubicBezTo>
                  <a:cubicBezTo>
                    <a:pt x="3" y="21"/>
                    <a:pt x="3" y="21"/>
                    <a:pt x="3" y="21"/>
                  </a:cubicBezTo>
                  <a:cubicBezTo>
                    <a:pt x="1" y="23"/>
                    <a:pt x="0" y="25"/>
                    <a:pt x="0" y="28"/>
                  </a:cubicBezTo>
                  <a:cubicBezTo>
                    <a:pt x="0" y="29"/>
                    <a:pt x="1" y="31"/>
                    <a:pt x="1" y="32"/>
                  </a:cubicBezTo>
                  <a:cubicBezTo>
                    <a:pt x="33" y="86"/>
                    <a:pt x="33" y="86"/>
                    <a:pt x="33" y="86"/>
                  </a:cubicBezTo>
                  <a:cubicBezTo>
                    <a:pt x="34" y="89"/>
                    <a:pt x="37" y="90"/>
                    <a:pt x="41" y="90"/>
                  </a:cubicBezTo>
                  <a:cubicBezTo>
                    <a:pt x="43" y="90"/>
                    <a:pt x="45" y="89"/>
                    <a:pt x="47" y="88"/>
                  </a:cubicBezTo>
                  <a:cubicBezTo>
                    <a:pt x="61" y="74"/>
                    <a:pt x="61" y="74"/>
                    <a:pt x="61" y="74"/>
                  </a:cubicBezTo>
                  <a:cubicBezTo>
                    <a:pt x="150" y="166"/>
                    <a:pt x="150" y="166"/>
                    <a:pt x="150" y="166"/>
                  </a:cubicBezTo>
                  <a:cubicBezTo>
                    <a:pt x="143" y="175"/>
                    <a:pt x="139" y="186"/>
                    <a:pt x="139" y="198"/>
                  </a:cubicBezTo>
                  <a:cubicBezTo>
                    <a:pt x="139" y="202"/>
                    <a:pt x="140" y="205"/>
                    <a:pt x="141" y="209"/>
                  </a:cubicBezTo>
                  <a:cubicBezTo>
                    <a:pt x="13" y="328"/>
                    <a:pt x="13" y="328"/>
                    <a:pt x="13" y="328"/>
                  </a:cubicBezTo>
                  <a:cubicBezTo>
                    <a:pt x="5" y="336"/>
                    <a:pt x="0" y="348"/>
                    <a:pt x="0" y="360"/>
                  </a:cubicBezTo>
                  <a:cubicBezTo>
                    <a:pt x="0" y="385"/>
                    <a:pt x="20" y="405"/>
                    <a:pt x="45" y="405"/>
                  </a:cubicBezTo>
                  <a:cubicBezTo>
                    <a:pt x="58" y="405"/>
                    <a:pt x="69" y="400"/>
                    <a:pt x="77" y="392"/>
                  </a:cubicBezTo>
                  <a:cubicBezTo>
                    <a:pt x="190" y="271"/>
                    <a:pt x="190" y="271"/>
                    <a:pt x="190" y="271"/>
                  </a:cubicBezTo>
                  <a:cubicBezTo>
                    <a:pt x="308" y="389"/>
                    <a:pt x="308" y="389"/>
                    <a:pt x="308" y="389"/>
                  </a:cubicBezTo>
                  <a:cubicBezTo>
                    <a:pt x="318" y="399"/>
                    <a:pt x="331" y="405"/>
                    <a:pt x="346" y="405"/>
                  </a:cubicBezTo>
                  <a:cubicBezTo>
                    <a:pt x="376" y="405"/>
                    <a:pt x="400" y="381"/>
                    <a:pt x="400" y="351"/>
                  </a:cubicBezTo>
                  <a:cubicBezTo>
                    <a:pt x="400" y="336"/>
                    <a:pt x="394" y="323"/>
                    <a:pt x="384" y="313"/>
                  </a:cubicBezTo>
                  <a:cubicBezTo>
                    <a:pt x="264" y="192"/>
                    <a:pt x="264" y="192"/>
                    <a:pt x="264" y="192"/>
                  </a:cubicBezTo>
                  <a:close/>
                  <a:moveTo>
                    <a:pt x="43" y="67"/>
                  </a:moveTo>
                  <a:cubicBezTo>
                    <a:pt x="21" y="29"/>
                    <a:pt x="21" y="29"/>
                    <a:pt x="21" y="29"/>
                  </a:cubicBezTo>
                  <a:cubicBezTo>
                    <a:pt x="29" y="21"/>
                    <a:pt x="29" y="21"/>
                    <a:pt x="29" y="21"/>
                  </a:cubicBezTo>
                  <a:cubicBezTo>
                    <a:pt x="67" y="43"/>
                    <a:pt x="67" y="43"/>
                    <a:pt x="67" y="43"/>
                  </a:cubicBezTo>
                  <a:lnTo>
                    <a:pt x="43" y="67"/>
                  </a:lnTo>
                  <a:close/>
                  <a:moveTo>
                    <a:pt x="316" y="19"/>
                  </a:moveTo>
                  <a:cubicBezTo>
                    <a:pt x="307" y="29"/>
                    <a:pt x="307" y="29"/>
                    <a:pt x="307" y="29"/>
                  </a:cubicBezTo>
                  <a:cubicBezTo>
                    <a:pt x="287" y="48"/>
                    <a:pt x="287" y="79"/>
                    <a:pt x="307" y="98"/>
                  </a:cubicBezTo>
                  <a:cubicBezTo>
                    <a:pt x="326" y="118"/>
                    <a:pt x="357" y="118"/>
                    <a:pt x="376" y="98"/>
                  </a:cubicBezTo>
                  <a:cubicBezTo>
                    <a:pt x="386" y="89"/>
                    <a:pt x="386" y="89"/>
                    <a:pt x="386" y="89"/>
                  </a:cubicBezTo>
                  <a:cubicBezTo>
                    <a:pt x="382" y="120"/>
                    <a:pt x="356" y="144"/>
                    <a:pt x="324" y="144"/>
                  </a:cubicBezTo>
                  <a:cubicBezTo>
                    <a:pt x="316" y="144"/>
                    <a:pt x="308" y="143"/>
                    <a:pt x="301" y="140"/>
                  </a:cubicBezTo>
                  <a:cubicBezTo>
                    <a:pt x="299" y="139"/>
                    <a:pt x="297" y="138"/>
                    <a:pt x="295" y="137"/>
                  </a:cubicBezTo>
                  <a:cubicBezTo>
                    <a:pt x="295" y="137"/>
                    <a:pt x="295" y="137"/>
                    <a:pt x="295" y="137"/>
                  </a:cubicBezTo>
                  <a:cubicBezTo>
                    <a:pt x="294" y="137"/>
                    <a:pt x="293" y="136"/>
                    <a:pt x="292" y="136"/>
                  </a:cubicBezTo>
                  <a:cubicBezTo>
                    <a:pt x="292" y="136"/>
                    <a:pt x="292" y="136"/>
                    <a:pt x="292" y="136"/>
                  </a:cubicBezTo>
                  <a:cubicBezTo>
                    <a:pt x="283" y="130"/>
                    <a:pt x="275" y="123"/>
                    <a:pt x="269" y="113"/>
                  </a:cubicBezTo>
                  <a:cubicBezTo>
                    <a:pt x="269" y="113"/>
                    <a:pt x="269" y="113"/>
                    <a:pt x="269" y="113"/>
                  </a:cubicBezTo>
                  <a:cubicBezTo>
                    <a:pt x="269" y="112"/>
                    <a:pt x="268" y="111"/>
                    <a:pt x="268" y="110"/>
                  </a:cubicBezTo>
                  <a:cubicBezTo>
                    <a:pt x="268" y="110"/>
                    <a:pt x="268" y="110"/>
                    <a:pt x="268" y="110"/>
                  </a:cubicBezTo>
                  <a:cubicBezTo>
                    <a:pt x="267" y="109"/>
                    <a:pt x="267" y="108"/>
                    <a:pt x="266" y="107"/>
                  </a:cubicBezTo>
                  <a:cubicBezTo>
                    <a:pt x="266" y="106"/>
                    <a:pt x="265" y="105"/>
                    <a:pt x="265" y="104"/>
                  </a:cubicBezTo>
                  <a:cubicBezTo>
                    <a:pt x="262" y="97"/>
                    <a:pt x="261" y="90"/>
                    <a:pt x="261" y="81"/>
                  </a:cubicBezTo>
                  <a:cubicBezTo>
                    <a:pt x="261" y="49"/>
                    <a:pt x="285" y="23"/>
                    <a:pt x="316" y="19"/>
                  </a:cubicBezTo>
                  <a:close/>
                  <a:moveTo>
                    <a:pt x="256" y="126"/>
                  </a:moveTo>
                  <a:cubicBezTo>
                    <a:pt x="262" y="135"/>
                    <a:pt x="270" y="143"/>
                    <a:pt x="279" y="149"/>
                  </a:cubicBezTo>
                  <a:cubicBezTo>
                    <a:pt x="251" y="179"/>
                    <a:pt x="251" y="179"/>
                    <a:pt x="251" y="179"/>
                  </a:cubicBezTo>
                  <a:cubicBezTo>
                    <a:pt x="232" y="160"/>
                    <a:pt x="232" y="160"/>
                    <a:pt x="232" y="160"/>
                  </a:cubicBezTo>
                  <a:cubicBezTo>
                    <a:pt x="230" y="158"/>
                    <a:pt x="228" y="156"/>
                    <a:pt x="225" y="155"/>
                  </a:cubicBezTo>
                  <a:cubicBezTo>
                    <a:pt x="256" y="126"/>
                    <a:pt x="256" y="126"/>
                    <a:pt x="256" y="126"/>
                  </a:cubicBezTo>
                  <a:close/>
                  <a:moveTo>
                    <a:pt x="64" y="379"/>
                  </a:moveTo>
                  <a:cubicBezTo>
                    <a:pt x="59" y="384"/>
                    <a:pt x="53" y="387"/>
                    <a:pt x="45" y="387"/>
                  </a:cubicBezTo>
                  <a:cubicBezTo>
                    <a:pt x="30" y="387"/>
                    <a:pt x="18" y="375"/>
                    <a:pt x="18" y="360"/>
                  </a:cubicBezTo>
                  <a:cubicBezTo>
                    <a:pt x="18" y="352"/>
                    <a:pt x="21" y="346"/>
                    <a:pt x="26" y="341"/>
                  </a:cubicBezTo>
                  <a:cubicBezTo>
                    <a:pt x="148" y="227"/>
                    <a:pt x="148" y="227"/>
                    <a:pt x="148" y="227"/>
                  </a:cubicBezTo>
                  <a:cubicBezTo>
                    <a:pt x="150" y="230"/>
                    <a:pt x="152" y="233"/>
                    <a:pt x="155" y="236"/>
                  </a:cubicBezTo>
                  <a:cubicBezTo>
                    <a:pt x="177" y="258"/>
                    <a:pt x="177" y="258"/>
                    <a:pt x="177" y="258"/>
                  </a:cubicBezTo>
                  <a:lnTo>
                    <a:pt x="64" y="379"/>
                  </a:lnTo>
                  <a:close/>
                  <a:moveTo>
                    <a:pt x="346" y="387"/>
                  </a:moveTo>
                  <a:cubicBezTo>
                    <a:pt x="336" y="387"/>
                    <a:pt x="327" y="383"/>
                    <a:pt x="321" y="376"/>
                  </a:cubicBezTo>
                  <a:cubicBezTo>
                    <a:pt x="168" y="224"/>
                    <a:pt x="168" y="224"/>
                    <a:pt x="168" y="224"/>
                  </a:cubicBezTo>
                  <a:cubicBezTo>
                    <a:pt x="165" y="221"/>
                    <a:pt x="163" y="218"/>
                    <a:pt x="161" y="215"/>
                  </a:cubicBezTo>
                  <a:cubicBezTo>
                    <a:pt x="160" y="211"/>
                    <a:pt x="159" y="208"/>
                    <a:pt x="158" y="205"/>
                  </a:cubicBezTo>
                  <a:cubicBezTo>
                    <a:pt x="158" y="205"/>
                    <a:pt x="158" y="205"/>
                    <a:pt x="158" y="205"/>
                  </a:cubicBezTo>
                  <a:cubicBezTo>
                    <a:pt x="158" y="204"/>
                    <a:pt x="158" y="203"/>
                    <a:pt x="158" y="203"/>
                  </a:cubicBezTo>
                  <a:cubicBezTo>
                    <a:pt x="158" y="203"/>
                    <a:pt x="158" y="203"/>
                    <a:pt x="158" y="202"/>
                  </a:cubicBezTo>
                  <a:cubicBezTo>
                    <a:pt x="158" y="202"/>
                    <a:pt x="158" y="201"/>
                    <a:pt x="157" y="201"/>
                  </a:cubicBezTo>
                  <a:cubicBezTo>
                    <a:pt x="157" y="200"/>
                    <a:pt x="157" y="200"/>
                    <a:pt x="157" y="200"/>
                  </a:cubicBezTo>
                  <a:cubicBezTo>
                    <a:pt x="157" y="200"/>
                    <a:pt x="157" y="199"/>
                    <a:pt x="157" y="198"/>
                  </a:cubicBezTo>
                  <a:cubicBezTo>
                    <a:pt x="157" y="197"/>
                    <a:pt x="157" y="197"/>
                    <a:pt x="157" y="197"/>
                  </a:cubicBezTo>
                  <a:cubicBezTo>
                    <a:pt x="157" y="196"/>
                    <a:pt x="158" y="194"/>
                    <a:pt x="158" y="193"/>
                  </a:cubicBezTo>
                  <a:cubicBezTo>
                    <a:pt x="158" y="193"/>
                    <a:pt x="158" y="193"/>
                    <a:pt x="158" y="193"/>
                  </a:cubicBezTo>
                  <a:cubicBezTo>
                    <a:pt x="160" y="177"/>
                    <a:pt x="174" y="164"/>
                    <a:pt x="191" y="162"/>
                  </a:cubicBezTo>
                  <a:cubicBezTo>
                    <a:pt x="191" y="162"/>
                    <a:pt x="192" y="162"/>
                    <a:pt x="193" y="162"/>
                  </a:cubicBezTo>
                  <a:cubicBezTo>
                    <a:pt x="194" y="162"/>
                    <a:pt x="195" y="162"/>
                    <a:pt x="195" y="162"/>
                  </a:cubicBezTo>
                  <a:cubicBezTo>
                    <a:pt x="196" y="162"/>
                    <a:pt x="196" y="162"/>
                    <a:pt x="196" y="162"/>
                  </a:cubicBezTo>
                  <a:cubicBezTo>
                    <a:pt x="197" y="163"/>
                    <a:pt x="197" y="163"/>
                    <a:pt x="198" y="163"/>
                  </a:cubicBezTo>
                  <a:cubicBezTo>
                    <a:pt x="198" y="163"/>
                    <a:pt x="198" y="163"/>
                    <a:pt x="198" y="163"/>
                  </a:cubicBezTo>
                  <a:cubicBezTo>
                    <a:pt x="203" y="163"/>
                    <a:pt x="208" y="165"/>
                    <a:pt x="212" y="168"/>
                  </a:cubicBezTo>
                  <a:cubicBezTo>
                    <a:pt x="214" y="169"/>
                    <a:pt x="217" y="171"/>
                    <a:pt x="219" y="173"/>
                  </a:cubicBezTo>
                  <a:cubicBezTo>
                    <a:pt x="238" y="192"/>
                    <a:pt x="238" y="192"/>
                    <a:pt x="238" y="192"/>
                  </a:cubicBezTo>
                  <a:cubicBezTo>
                    <a:pt x="251" y="205"/>
                    <a:pt x="251" y="205"/>
                    <a:pt x="251" y="205"/>
                  </a:cubicBezTo>
                  <a:cubicBezTo>
                    <a:pt x="371" y="325"/>
                    <a:pt x="371" y="325"/>
                    <a:pt x="371" y="325"/>
                  </a:cubicBezTo>
                  <a:cubicBezTo>
                    <a:pt x="378" y="332"/>
                    <a:pt x="382" y="341"/>
                    <a:pt x="382" y="351"/>
                  </a:cubicBezTo>
                  <a:cubicBezTo>
                    <a:pt x="382" y="371"/>
                    <a:pt x="366" y="387"/>
                    <a:pt x="346" y="387"/>
                  </a:cubicBezTo>
                  <a:close/>
                  <a:moveTo>
                    <a:pt x="45" y="351"/>
                  </a:moveTo>
                  <a:cubicBezTo>
                    <a:pt x="40" y="351"/>
                    <a:pt x="36" y="355"/>
                    <a:pt x="36" y="360"/>
                  </a:cubicBezTo>
                  <a:cubicBezTo>
                    <a:pt x="36" y="365"/>
                    <a:pt x="40" y="369"/>
                    <a:pt x="45" y="369"/>
                  </a:cubicBezTo>
                  <a:cubicBezTo>
                    <a:pt x="50" y="369"/>
                    <a:pt x="54" y="365"/>
                    <a:pt x="54" y="360"/>
                  </a:cubicBezTo>
                  <a:cubicBezTo>
                    <a:pt x="54" y="355"/>
                    <a:pt x="50" y="351"/>
                    <a:pt x="45" y="351"/>
                  </a:cubicBez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17" name="矩形 16"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F0FA4C26-4BD7-41F9-BEA5-B14284541C2D}"/>
              </a:ext>
            </a:extLst>
          </p:cNvPr>
          <p:cNvSpPr/>
          <p:nvPr/>
        </p:nvSpPr>
        <p:spPr>
          <a:xfrm>
            <a:off x="861646" y="4035400"/>
            <a:ext cx="3653204" cy="874407"/>
          </a:xfrm>
          <a:prstGeom prst="rect">
            <a:avLst/>
          </a:prstGeom>
        </p:spPr>
        <p:txBody>
          <a:bodyPr wrap="square">
            <a:spAutoFit/>
          </a:bodyPr>
          <a:lstStyle/>
          <a:p>
            <a:pPr defTabSz="914377">
              <a:lnSpc>
                <a:spcPct val="150000"/>
              </a:lnSpc>
            </a:pP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LSA(Latent semantic Analysis)</a:t>
            </a:r>
          </a:p>
          <a:p>
            <a:pPr defTabSz="914377">
              <a:lnSpc>
                <a:spcPct val="150000"/>
              </a:lnSpc>
            </a:pP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LDA(Latent Dirichlet Allocation)</a:t>
            </a:r>
          </a:p>
        </p:txBody>
      </p:sp>
      <p:sp>
        <p:nvSpPr>
          <p:cNvPr id="18" name="矩形 1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CFA10043-3474-4A0C-9E64-43D02401AB82}"/>
              </a:ext>
            </a:extLst>
          </p:cNvPr>
          <p:cNvSpPr/>
          <p:nvPr/>
        </p:nvSpPr>
        <p:spPr>
          <a:xfrm>
            <a:off x="838902" y="3621478"/>
            <a:ext cx="3349592" cy="379656"/>
          </a:xfrm>
          <a:prstGeom prst="rect">
            <a:avLst/>
          </a:prstGeom>
        </p:spPr>
        <p:txBody>
          <a:bodyPr wrap="square">
            <a:spAutoFit/>
          </a:bodyPr>
          <a:lstStyle/>
          <a:p>
            <a:pPr algn="ctr" defTabSz="914377" fontAlgn="base">
              <a:spcBef>
                <a:spcPct val="0"/>
              </a:spcBef>
              <a:spcAft>
                <a:spcPct val="0"/>
              </a:spcAft>
            </a:pPr>
            <a:r>
              <a:rPr lang="zh-CN" altLang="en-US" sz="1867" b="1"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模型估计</a:t>
            </a:r>
          </a:p>
        </p:txBody>
      </p:sp>
      <p:cxnSp>
        <p:nvCxnSpPr>
          <p:cNvPr id="19" name="直接连接符 18" descr="e7d195523061f1c09e9d68d7cf438b91ef959ecb14fc25d26BBA7F7DBC18E55DFF4014AF651F0BF2569D4B6C1DA7F1A4683A481403BD872FC687266AD13265C1DE7C373772FD8728ABDD69ADD03BFF5BE2862BC891DBB79EE2341C44C8A0202E5F94C5A17642E282ED79F72530309EF99E1106E340CC79CE70DA78DE569C2E23CA1501DD98644E7754407D355E74E529">
            <a:extLst>
              <a:ext uri="{FF2B5EF4-FFF2-40B4-BE49-F238E27FC236}">
                <a16:creationId xmlns:a16="http://schemas.microsoft.com/office/drawing/2014/main" id="{D032A12A-2719-4F27-8F22-B5BCF7152CB7}"/>
              </a:ext>
            </a:extLst>
          </p:cNvPr>
          <p:cNvCxnSpPr/>
          <p:nvPr/>
        </p:nvCxnSpPr>
        <p:spPr>
          <a:xfrm>
            <a:off x="2385610" y="4031846"/>
            <a:ext cx="230855"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0" name="矩形 19"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ACB14692-CBA8-4A56-89DC-DE8A9524CBEA}"/>
              </a:ext>
            </a:extLst>
          </p:cNvPr>
          <p:cNvSpPr/>
          <p:nvPr/>
        </p:nvSpPr>
        <p:spPr>
          <a:xfrm>
            <a:off x="5208193" y="4013429"/>
            <a:ext cx="3129923" cy="961289"/>
          </a:xfrm>
          <a:prstGeom prst="rect">
            <a:avLst/>
          </a:prstGeom>
        </p:spPr>
        <p:txBody>
          <a:bodyPr wrap="square">
            <a:spAutoFit/>
          </a:bodyPr>
          <a:lstStyle/>
          <a:p>
            <a:pPr defTabSz="914377">
              <a:lnSpc>
                <a:spcPct val="150000"/>
              </a:lnSpc>
            </a:pPr>
            <a:r>
              <a:rPr lang="zh-CN" altLang="en-US" sz="2000" dirty="0">
                <a:solidFill>
                  <a:srgbClr val="443C3A"/>
                </a:solidFill>
                <a:latin typeface="字魂105号-简雅黑" panose="00000500000000000000" pitchFamily="2" charset="-122"/>
                <a:ea typeface="字魂105号-简雅黑" panose="00000500000000000000" pitchFamily="2" charset="-122"/>
                <a:sym typeface="字魂105号-简雅黑" panose="00000500000000000000" pitchFamily="2" charset="-122"/>
              </a:rPr>
              <a:t>生成语言模型，</a:t>
            </a:r>
            <a:endParaRPr lang="en-US" altLang="zh-CN" sz="2000" dirty="0">
              <a:solidFill>
                <a:srgbClr val="443C3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defTabSz="914377">
              <a:lnSpc>
                <a:spcPct val="150000"/>
              </a:lnSpc>
            </a:pPr>
            <a:r>
              <a:rPr lang="zh-CN" altLang="en-US" sz="2000" dirty="0">
                <a:solidFill>
                  <a:srgbClr val="443C3A"/>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词向量作为副产品出现</a:t>
            </a:r>
            <a:r>
              <a:rPr lang="zh-CN" altLang="en-US" sz="1200" dirty="0">
                <a:solidFill>
                  <a:srgbClr val="443C3A"/>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endParaRPr lang="en-US" altLang="zh-CN" sz="12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p:txBody>
      </p:sp>
      <p:sp>
        <p:nvSpPr>
          <p:cNvPr id="21" name="矩形 20"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AF46E22D-18B3-4098-A964-004C0681BB27}"/>
              </a:ext>
            </a:extLst>
          </p:cNvPr>
          <p:cNvSpPr/>
          <p:nvPr/>
        </p:nvSpPr>
        <p:spPr>
          <a:xfrm>
            <a:off x="4829283" y="3621478"/>
            <a:ext cx="3349592" cy="379656"/>
          </a:xfrm>
          <a:prstGeom prst="rect">
            <a:avLst/>
          </a:prstGeom>
        </p:spPr>
        <p:txBody>
          <a:bodyPr wrap="square">
            <a:spAutoFit/>
          </a:bodyPr>
          <a:lstStyle/>
          <a:p>
            <a:pPr algn="ctr" defTabSz="914377" fontAlgn="base">
              <a:spcBef>
                <a:spcPct val="0"/>
              </a:spcBef>
              <a:spcAft>
                <a:spcPct val="0"/>
              </a:spcAft>
            </a:pPr>
            <a:r>
              <a:rPr lang="zh-CN" altLang="en-US" sz="1867" b="1"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利用神经网络算法</a:t>
            </a:r>
            <a:endParaRPr lang="en-US" altLang="zh-CN" sz="1867" b="1"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cxnSp>
        <p:nvCxnSpPr>
          <p:cNvPr id="22" name="直接连接符 21" descr="e7d195523061f1c09e9d68d7cf438b91ef959ecb14fc25d26BBA7F7DBC18E55DFF4014AF651F0BF2569D4B6C1DA7F1A4683A481403BD872FC687266AD13265C1DE7C373772FD8728ABDD69ADD03BFF5BE2862BC891DBB79EE2341C44C8A0202E5F94C5A17642E282ED79F72530309EF99E1106E340CC79CE70DA78DE569C2E23CA1501DD98644E7754407D355E74E529">
            <a:extLst>
              <a:ext uri="{FF2B5EF4-FFF2-40B4-BE49-F238E27FC236}">
                <a16:creationId xmlns:a16="http://schemas.microsoft.com/office/drawing/2014/main" id="{73F6E8D6-3BC7-4CCC-A2A7-792119BA30B4}"/>
              </a:ext>
            </a:extLst>
          </p:cNvPr>
          <p:cNvCxnSpPr/>
          <p:nvPr/>
        </p:nvCxnSpPr>
        <p:spPr>
          <a:xfrm>
            <a:off x="6375992" y="4031846"/>
            <a:ext cx="230855"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3" name="矩形 22"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40F02F7E-EA3B-40E3-AE9A-C0F612052298}"/>
              </a:ext>
            </a:extLst>
          </p:cNvPr>
          <p:cNvSpPr/>
          <p:nvPr/>
        </p:nvSpPr>
        <p:spPr>
          <a:xfrm>
            <a:off x="8646014" y="4045794"/>
            <a:ext cx="3349593" cy="1422954"/>
          </a:xfrm>
          <a:prstGeom prst="rect">
            <a:avLst/>
          </a:prstGeom>
        </p:spPr>
        <p:txBody>
          <a:bodyPr wrap="square">
            <a:spAutoFit/>
          </a:bodyPr>
          <a:lstStyle/>
          <a:p>
            <a:pPr defTabSz="914377">
              <a:lnSpc>
                <a:spcPct val="150000"/>
              </a:lnSpc>
            </a:pPr>
            <a:r>
              <a:rPr lang="zh-CN" altLang="en-US" sz="2000" dirty="0">
                <a:solidFill>
                  <a:srgbClr val="443C3A"/>
                </a:solidFill>
                <a:latin typeface="字魂105号-简雅黑" panose="00000500000000000000" pitchFamily="2" charset="-122"/>
                <a:ea typeface="字魂105号-简雅黑" panose="00000500000000000000" pitchFamily="2" charset="-122"/>
                <a:sym typeface="字魂105号-简雅黑" panose="00000500000000000000" pitchFamily="2" charset="-122"/>
              </a:rPr>
              <a:t>大部分情况下，词向量和语言模型捆绑在一起，训练两者同时得到。</a:t>
            </a:r>
            <a:endParaRPr lang="en-US" altLang="zh-CN" sz="20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p:txBody>
      </p:sp>
      <p:sp>
        <p:nvSpPr>
          <p:cNvPr id="24" name="矩形 23"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06C5F291-95E6-4313-BF18-BC55A4F02790}"/>
              </a:ext>
            </a:extLst>
          </p:cNvPr>
          <p:cNvSpPr/>
          <p:nvPr/>
        </p:nvSpPr>
        <p:spPr>
          <a:xfrm>
            <a:off x="8842408" y="3621477"/>
            <a:ext cx="3349592" cy="379656"/>
          </a:xfrm>
          <a:prstGeom prst="rect">
            <a:avLst/>
          </a:prstGeom>
        </p:spPr>
        <p:txBody>
          <a:bodyPr wrap="square">
            <a:spAutoFit/>
          </a:bodyPr>
          <a:lstStyle/>
          <a:p>
            <a:pPr algn="ctr" defTabSz="914377" fontAlgn="base">
              <a:spcBef>
                <a:spcPct val="0"/>
              </a:spcBef>
              <a:spcAft>
                <a:spcPct val="0"/>
              </a:spcAft>
            </a:pPr>
            <a:r>
              <a:rPr lang="zh-CN" altLang="en-US" sz="1867" b="1"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语言模型</a:t>
            </a:r>
          </a:p>
        </p:txBody>
      </p:sp>
      <p:cxnSp>
        <p:nvCxnSpPr>
          <p:cNvPr id="25" name="直接连接符 24" descr="e7d195523061f1c09e9d68d7cf438b91ef959ecb14fc25d26BBA7F7DBC18E55DFF4014AF651F0BF2569D4B6C1DA7F1A4683A481403BD872FC687266AD13265C1DE7C373772FD8728ABDD69ADD03BFF5BE2862BC891DBB79EE2341C44C8A0202E5F94C5A17642E282ED79F72530309EF99E1106E340CC79CE70DA78DE569C2E23CA1501DD98644E7754407D355E74E529">
            <a:extLst>
              <a:ext uri="{FF2B5EF4-FFF2-40B4-BE49-F238E27FC236}">
                <a16:creationId xmlns:a16="http://schemas.microsoft.com/office/drawing/2014/main" id="{37BBA35C-7E54-468F-9C14-8FAAF8FD80F8}"/>
              </a:ext>
            </a:extLst>
          </p:cNvPr>
          <p:cNvCxnSpPr/>
          <p:nvPr/>
        </p:nvCxnSpPr>
        <p:spPr>
          <a:xfrm>
            <a:off x="10389117" y="4031846"/>
            <a:ext cx="230855"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26" name="Group 4" descr="e7d195523061f1c09e9d68d7cf438b91ef959ecb14fc25d26BBA7F7DBC18E55DFF4014AF651F0BF2569D4B6C1DA7F1A4683A481403BD872FC687266AD13265C1DE7C373772FD8728ABDD69ADD03BFF5BE2862BC891DBB79ED9A1819BC282DECB56AE8835BDD3592A29611765161E6F9AB128C5C815AC95EA67D637C44218307C3B2BB820D9BFC219D857C8E986233DAC">
            <a:extLst>
              <a:ext uri="{FF2B5EF4-FFF2-40B4-BE49-F238E27FC236}">
                <a16:creationId xmlns:a16="http://schemas.microsoft.com/office/drawing/2014/main" id="{F9DE8943-DD9A-4D27-9DA3-CE9C191E8420}"/>
              </a:ext>
            </a:extLst>
          </p:cNvPr>
          <p:cNvGrpSpPr>
            <a:grpSpLocks noChangeAspect="1"/>
          </p:cNvGrpSpPr>
          <p:nvPr/>
        </p:nvGrpSpPr>
        <p:grpSpPr bwMode="auto">
          <a:xfrm>
            <a:off x="5747453" y="2054181"/>
            <a:ext cx="1513417" cy="1515533"/>
            <a:chOff x="2546" y="864"/>
            <a:chExt cx="715" cy="716"/>
          </a:xfrm>
        </p:grpSpPr>
        <p:sp>
          <p:nvSpPr>
            <p:cNvPr id="27" name="AutoShape 3">
              <a:extLst>
                <a:ext uri="{FF2B5EF4-FFF2-40B4-BE49-F238E27FC236}">
                  <a16:creationId xmlns:a16="http://schemas.microsoft.com/office/drawing/2014/main" id="{8D84C4E8-2A90-466B-B43B-611CE87C348C}"/>
                </a:ext>
              </a:extLst>
            </p:cNvPr>
            <p:cNvSpPr>
              <a:spLocks noChangeAspect="1" noChangeArrowheads="1" noTextEdit="1"/>
            </p:cNvSpPr>
            <p:nvPr/>
          </p:nvSpPr>
          <p:spPr bwMode="auto">
            <a:xfrm>
              <a:off x="2546" y="864"/>
              <a:ext cx="715" cy="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8" name="Freeform 5">
              <a:extLst>
                <a:ext uri="{FF2B5EF4-FFF2-40B4-BE49-F238E27FC236}">
                  <a16:creationId xmlns:a16="http://schemas.microsoft.com/office/drawing/2014/main" id="{959C646A-9AFC-428D-A2D8-F6028E82B17D}"/>
                </a:ext>
              </a:extLst>
            </p:cNvPr>
            <p:cNvSpPr>
              <a:spLocks/>
            </p:cNvSpPr>
            <p:nvPr/>
          </p:nvSpPr>
          <p:spPr bwMode="auto">
            <a:xfrm>
              <a:off x="2557" y="966"/>
              <a:ext cx="602" cy="603"/>
            </a:xfrm>
            <a:custGeom>
              <a:avLst/>
              <a:gdLst>
                <a:gd name="T0" fmla="*/ 0 w 675"/>
                <a:gd name="T1" fmla="*/ 337 h 675"/>
                <a:gd name="T2" fmla="*/ 338 w 675"/>
                <a:gd name="T3" fmla="*/ 675 h 675"/>
                <a:gd name="T4" fmla="*/ 675 w 675"/>
                <a:gd name="T5" fmla="*/ 338 h 675"/>
                <a:gd name="T6" fmla="*/ 675 w 675"/>
                <a:gd name="T7" fmla="*/ 337 h 675"/>
                <a:gd name="T8" fmla="*/ 338 w 675"/>
                <a:gd name="T9" fmla="*/ 0 h 675"/>
                <a:gd name="T10" fmla="*/ 0 w 675"/>
                <a:gd name="T11" fmla="*/ 337 h 675"/>
                <a:gd name="T12" fmla="*/ 0 w 675"/>
                <a:gd name="T13" fmla="*/ 337 h 675"/>
              </a:gdLst>
              <a:ahLst/>
              <a:cxnLst>
                <a:cxn ang="0">
                  <a:pos x="T0" y="T1"/>
                </a:cxn>
                <a:cxn ang="0">
                  <a:pos x="T2" y="T3"/>
                </a:cxn>
                <a:cxn ang="0">
                  <a:pos x="T4" y="T5"/>
                </a:cxn>
                <a:cxn ang="0">
                  <a:pos x="T6" y="T7"/>
                </a:cxn>
                <a:cxn ang="0">
                  <a:pos x="T8" y="T9"/>
                </a:cxn>
                <a:cxn ang="0">
                  <a:pos x="T10" y="T11"/>
                </a:cxn>
                <a:cxn ang="0">
                  <a:pos x="T12" y="T13"/>
                </a:cxn>
              </a:cxnLst>
              <a:rect l="0" t="0" r="r" b="b"/>
              <a:pathLst>
                <a:path w="675" h="675">
                  <a:moveTo>
                    <a:pt x="0" y="337"/>
                  </a:moveTo>
                  <a:cubicBezTo>
                    <a:pt x="0" y="524"/>
                    <a:pt x="151" y="675"/>
                    <a:pt x="338" y="675"/>
                  </a:cubicBezTo>
                  <a:cubicBezTo>
                    <a:pt x="524" y="675"/>
                    <a:pt x="675" y="524"/>
                    <a:pt x="675" y="338"/>
                  </a:cubicBezTo>
                  <a:cubicBezTo>
                    <a:pt x="675" y="337"/>
                    <a:pt x="675" y="337"/>
                    <a:pt x="675" y="337"/>
                  </a:cubicBezTo>
                  <a:cubicBezTo>
                    <a:pt x="675" y="151"/>
                    <a:pt x="524" y="0"/>
                    <a:pt x="338" y="0"/>
                  </a:cubicBezTo>
                  <a:cubicBezTo>
                    <a:pt x="151" y="0"/>
                    <a:pt x="1" y="151"/>
                    <a:pt x="0" y="337"/>
                  </a:cubicBezTo>
                  <a:cubicBezTo>
                    <a:pt x="0" y="337"/>
                    <a:pt x="0" y="337"/>
                    <a:pt x="0" y="3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9" name="Freeform 6">
              <a:extLst>
                <a:ext uri="{FF2B5EF4-FFF2-40B4-BE49-F238E27FC236}">
                  <a16:creationId xmlns:a16="http://schemas.microsoft.com/office/drawing/2014/main" id="{0CF2C5E1-2C4B-483D-B1C3-80E736B0CFD3}"/>
                </a:ext>
              </a:extLst>
            </p:cNvPr>
            <p:cNvSpPr>
              <a:spLocks noEditPoints="1"/>
            </p:cNvSpPr>
            <p:nvPr/>
          </p:nvSpPr>
          <p:spPr bwMode="auto">
            <a:xfrm>
              <a:off x="2546" y="955"/>
              <a:ext cx="624" cy="625"/>
            </a:xfrm>
            <a:custGeom>
              <a:avLst/>
              <a:gdLst>
                <a:gd name="T0" fmla="*/ 350 w 699"/>
                <a:gd name="T1" fmla="*/ 699 h 699"/>
                <a:gd name="T2" fmla="*/ 0 w 699"/>
                <a:gd name="T3" fmla="*/ 349 h 699"/>
                <a:gd name="T4" fmla="*/ 350 w 699"/>
                <a:gd name="T5" fmla="*/ 0 h 699"/>
                <a:gd name="T6" fmla="*/ 699 w 699"/>
                <a:gd name="T7" fmla="*/ 349 h 699"/>
                <a:gd name="T8" fmla="*/ 350 w 699"/>
                <a:gd name="T9" fmla="*/ 699 h 699"/>
                <a:gd name="T10" fmla="*/ 350 w 699"/>
                <a:gd name="T11" fmla="*/ 25 h 699"/>
                <a:gd name="T12" fmla="*/ 25 w 699"/>
                <a:gd name="T13" fmla="*/ 349 h 699"/>
                <a:gd name="T14" fmla="*/ 350 w 699"/>
                <a:gd name="T15" fmla="*/ 674 h 699"/>
                <a:gd name="T16" fmla="*/ 674 w 699"/>
                <a:gd name="T17" fmla="*/ 349 h 699"/>
                <a:gd name="T18" fmla="*/ 350 w 699"/>
                <a:gd name="T19" fmla="*/ 25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9">
                  <a:moveTo>
                    <a:pt x="350" y="699"/>
                  </a:moveTo>
                  <a:cubicBezTo>
                    <a:pt x="157" y="699"/>
                    <a:pt x="0" y="542"/>
                    <a:pt x="0" y="349"/>
                  </a:cubicBezTo>
                  <a:cubicBezTo>
                    <a:pt x="0" y="157"/>
                    <a:pt x="157" y="0"/>
                    <a:pt x="350" y="0"/>
                  </a:cubicBezTo>
                  <a:cubicBezTo>
                    <a:pt x="542" y="0"/>
                    <a:pt x="699" y="157"/>
                    <a:pt x="699" y="349"/>
                  </a:cubicBezTo>
                  <a:cubicBezTo>
                    <a:pt x="699" y="542"/>
                    <a:pt x="542" y="699"/>
                    <a:pt x="350" y="699"/>
                  </a:cubicBezTo>
                  <a:close/>
                  <a:moveTo>
                    <a:pt x="350" y="25"/>
                  </a:moveTo>
                  <a:cubicBezTo>
                    <a:pt x="170" y="25"/>
                    <a:pt x="25" y="170"/>
                    <a:pt x="25" y="349"/>
                  </a:cubicBezTo>
                  <a:cubicBezTo>
                    <a:pt x="25" y="529"/>
                    <a:pt x="170" y="674"/>
                    <a:pt x="350" y="674"/>
                  </a:cubicBezTo>
                  <a:cubicBezTo>
                    <a:pt x="529" y="674"/>
                    <a:pt x="674" y="529"/>
                    <a:pt x="674" y="349"/>
                  </a:cubicBezTo>
                  <a:cubicBezTo>
                    <a:pt x="674" y="170"/>
                    <a:pt x="529" y="25"/>
                    <a:pt x="350" y="25"/>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0" name="Oval 7">
              <a:extLst>
                <a:ext uri="{FF2B5EF4-FFF2-40B4-BE49-F238E27FC236}">
                  <a16:creationId xmlns:a16="http://schemas.microsoft.com/office/drawing/2014/main" id="{8989AA1E-08F1-4742-BF16-BFED0173BB34}"/>
                </a:ext>
              </a:extLst>
            </p:cNvPr>
            <p:cNvSpPr>
              <a:spLocks noChangeArrowheads="1"/>
            </p:cNvSpPr>
            <p:nvPr/>
          </p:nvSpPr>
          <p:spPr bwMode="auto">
            <a:xfrm>
              <a:off x="2632" y="1041"/>
              <a:ext cx="452" cy="453"/>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1" name="Freeform 8">
              <a:extLst>
                <a:ext uri="{FF2B5EF4-FFF2-40B4-BE49-F238E27FC236}">
                  <a16:creationId xmlns:a16="http://schemas.microsoft.com/office/drawing/2014/main" id="{1481EC2D-EE16-49D7-BE5E-B216BB2EA97A}"/>
                </a:ext>
              </a:extLst>
            </p:cNvPr>
            <p:cNvSpPr>
              <a:spLocks noEditPoints="1"/>
            </p:cNvSpPr>
            <p:nvPr/>
          </p:nvSpPr>
          <p:spPr bwMode="auto">
            <a:xfrm>
              <a:off x="2621" y="1030"/>
              <a:ext cx="474" cy="476"/>
            </a:xfrm>
            <a:custGeom>
              <a:avLst/>
              <a:gdLst>
                <a:gd name="T0" fmla="*/ 266 w 531"/>
                <a:gd name="T1" fmla="*/ 532 h 532"/>
                <a:gd name="T2" fmla="*/ 0 w 531"/>
                <a:gd name="T3" fmla="*/ 266 h 532"/>
                <a:gd name="T4" fmla="*/ 266 w 531"/>
                <a:gd name="T5" fmla="*/ 0 h 532"/>
                <a:gd name="T6" fmla="*/ 531 w 531"/>
                <a:gd name="T7" fmla="*/ 266 h 532"/>
                <a:gd name="T8" fmla="*/ 266 w 531"/>
                <a:gd name="T9" fmla="*/ 532 h 532"/>
                <a:gd name="T10" fmla="*/ 266 w 531"/>
                <a:gd name="T11" fmla="*/ 25 h 532"/>
                <a:gd name="T12" fmla="*/ 25 w 531"/>
                <a:gd name="T13" fmla="*/ 265 h 532"/>
                <a:gd name="T14" fmla="*/ 266 w 531"/>
                <a:gd name="T15" fmla="*/ 506 h 532"/>
                <a:gd name="T16" fmla="*/ 506 w 531"/>
                <a:gd name="T17" fmla="*/ 265 h 532"/>
                <a:gd name="T18" fmla="*/ 266 w 531"/>
                <a:gd name="T19" fmla="*/ 25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1" h="532">
                  <a:moveTo>
                    <a:pt x="266" y="532"/>
                  </a:moveTo>
                  <a:cubicBezTo>
                    <a:pt x="119" y="532"/>
                    <a:pt x="0" y="413"/>
                    <a:pt x="0" y="266"/>
                  </a:cubicBezTo>
                  <a:cubicBezTo>
                    <a:pt x="0" y="119"/>
                    <a:pt x="119" y="0"/>
                    <a:pt x="266" y="0"/>
                  </a:cubicBezTo>
                  <a:cubicBezTo>
                    <a:pt x="412" y="0"/>
                    <a:pt x="531" y="119"/>
                    <a:pt x="531" y="266"/>
                  </a:cubicBezTo>
                  <a:cubicBezTo>
                    <a:pt x="531" y="413"/>
                    <a:pt x="412" y="532"/>
                    <a:pt x="266" y="532"/>
                  </a:cubicBezTo>
                  <a:close/>
                  <a:moveTo>
                    <a:pt x="266" y="25"/>
                  </a:moveTo>
                  <a:cubicBezTo>
                    <a:pt x="133" y="25"/>
                    <a:pt x="25" y="132"/>
                    <a:pt x="25" y="265"/>
                  </a:cubicBezTo>
                  <a:cubicBezTo>
                    <a:pt x="25" y="398"/>
                    <a:pt x="133" y="506"/>
                    <a:pt x="266" y="506"/>
                  </a:cubicBezTo>
                  <a:cubicBezTo>
                    <a:pt x="399" y="506"/>
                    <a:pt x="506" y="398"/>
                    <a:pt x="506" y="265"/>
                  </a:cubicBezTo>
                  <a:cubicBezTo>
                    <a:pt x="506" y="132"/>
                    <a:pt x="399" y="25"/>
                    <a:pt x="266" y="25"/>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2" name="Freeform 9">
              <a:extLst>
                <a:ext uri="{FF2B5EF4-FFF2-40B4-BE49-F238E27FC236}">
                  <a16:creationId xmlns:a16="http://schemas.microsoft.com/office/drawing/2014/main" id="{3B6821C2-3E62-496E-A694-2C7CB0D7FA2E}"/>
                </a:ext>
              </a:extLst>
            </p:cNvPr>
            <p:cNvSpPr>
              <a:spLocks/>
            </p:cNvSpPr>
            <p:nvPr/>
          </p:nvSpPr>
          <p:spPr bwMode="auto">
            <a:xfrm>
              <a:off x="2713" y="1122"/>
              <a:ext cx="290" cy="291"/>
            </a:xfrm>
            <a:custGeom>
              <a:avLst/>
              <a:gdLst>
                <a:gd name="T0" fmla="*/ 0 w 325"/>
                <a:gd name="T1" fmla="*/ 162 h 325"/>
                <a:gd name="T2" fmla="*/ 162 w 325"/>
                <a:gd name="T3" fmla="*/ 325 h 325"/>
                <a:gd name="T4" fmla="*/ 325 w 325"/>
                <a:gd name="T5" fmla="*/ 163 h 325"/>
                <a:gd name="T6" fmla="*/ 325 w 325"/>
                <a:gd name="T7" fmla="*/ 162 h 325"/>
                <a:gd name="T8" fmla="*/ 163 w 325"/>
                <a:gd name="T9" fmla="*/ 0 h 325"/>
                <a:gd name="T10" fmla="*/ 0 w 325"/>
                <a:gd name="T11" fmla="*/ 162 h 325"/>
              </a:gdLst>
              <a:ahLst/>
              <a:cxnLst>
                <a:cxn ang="0">
                  <a:pos x="T0" y="T1"/>
                </a:cxn>
                <a:cxn ang="0">
                  <a:pos x="T2" y="T3"/>
                </a:cxn>
                <a:cxn ang="0">
                  <a:pos x="T4" y="T5"/>
                </a:cxn>
                <a:cxn ang="0">
                  <a:pos x="T6" y="T7"/>
                </a:cxn>
                <a:cxn ang="0">
                  <a:pos x="T8" y="T9"/>
                </a:cxn>
                <a:cxn ang="0">
                  <a:pos x="T10" y="T11"/>
                </a:cxn>
              </a:cxnLst>
              <a:rect l="0" t="0" r="r" b="b"/>
              <a:pathLst>
                <a:path w="325" h="325">
                  <a:moveTo>
                    <a:pt x="0" y="162"/>
                  </a:moveTo>
                  <a:cubicBezTo>
                    <a:pt x="0" y="252"/>
                    <a:pt x="73" y="325"/>
                    <a:pt x="162" y="325"/>
                  </a:cubicBezTo>
                  <a:cubicBezTo>
                    <a:pt x="252" y="325"/>
                    <a:pt x="325" y="253"/>
                    <a:pt x="325" y="163"/>
                  </a:cubicBezTo>
                  <a:cubicBezTo>
                    <a:pt x="325" y="163"/>
                    <a:pt x="325" y="162"/>
                    <a:pt x="325" y="162"/>
                  </a:cubicBezTo>
                  <a:cubicBezTo>
                    <a:pt x="325" y="72"/>
                    <a:pt x="253" y="0"/>
                    <a:pt x="163" y="0"/>
                  </a:cubicBezTo>
                  <a:cubicBezTo>
                    <a:pt x="73" y="0"/>
                    <a:pt x="0" y="72"/>
                    <a:pt x="0" y="1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3" name="Freeform 10">
              <a:extLst>
                <a:ext uri="{FF2B5EF4-FFF2-40B4-BE49-F238E27FC236}">
                  <a16:creationId xmlns:a16="http://schemas.microsoft.com/office/drawing/2014/main" id="{D85E1FF3-2CA5-4177-BE01-B6CA5F1A9B06}"/>
                </a:ext>
              </a:extLst>
            </p:cNvPr>
            <p:cNvSpPr>
              <a:spLocks noEditPoints="1"/>
            </p:cNvSpPr>
            <p:nvPr/>
          </p:nvSpPr>
          <p:spPr bwMode="auto">
            <a:xfrm>
              <a:off x="2701" y="1111"/>
              <a:ext cx="314" cy="314"/>
            </a:xfrm>
            <a:custGeom>
              <a:avLst/>
              <a:gdLst>
                <a:gd name="T0" fmla="*/ 176 w 351"/>
                <a:gd name="T1" fmla="*/ 351 h 351"/>
                <a:gd name="T2" fmla="*/ 0 w 351"/>
                <a:gd name="T3" fmla="*/ 176 h 351"/>
                <a:gd name="T4" fmla="*/ 176 w 351"/>
                <a:gd name="T5" fmla="*/ 0 h 351"/>
                <a:gd name="T6" fmla="*/ 351 w 351"/>
                <a:gd name="T7" fmla="*/ 175 h 351"/>
                <a:gd name="T8" fmla="*/ 176 w 351"/>
                <a:gd name="T9" fmla="*/ 351 h 351"/>
                <a:gd name="T10" fmla="*/ 176 w 351"/>
                <a:gd name="T11" fmla="*/ 25 h 351"/>
                <a:gd name="T12" fmla="*/ 25 w 351"/>
                <a:gd name="T13" fmla="*/ 175 h 351"/>
                <a:gd name="T14" fmla="*/ 176 w 351"/>
                <a:gd name="T15" fmla="*/ 326 h 351"/>
                <a:gd name="T16" fmla="*/ 326 w 351"/>
                <a:gd name="T17" fmla="*/ 175 h 351"/>
                <a:gd name="T18" fmla="*/ 176 w 351"/>
                <a:gd name="T19" fmla="*/ 2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1">
                  <a:moveTo>
                    <a:pt x="176" y="351"/>
                  </a:moveTo>
                  <a:cubicBezTo>
                    <a:pt x="79" y="351"/>
                    <a:pt x="0" y="273"/>
                    <a:pt x="0" y="176"/>
                  </a:cubicBezTo>
                  <a:cubicBezTo>
                    <a:pt x="0" y="79"/>
                    <a:pt x="79" y="0"/>
                    <a:pt x="176" y="0"/>
                  </a:cubicBezTo>
                  <a:cubicBezTo>
                    <a:pt x="272" y="0"/>
                    <a:pt x="351" y="79"/>
                    <a:pt x="351" y="175"/>
                  </a:cubicBezTo>
                  <a:cubicBezTo>
                    <a:pt x="351" y="272"/>
                    <a:pt x="272" y="351"/>
                    <a:pt x="176" y="351"/>
                  </a:cubicBezTo>
                  <a:close/>
                  <a:moveTo>
                    <a:pt x="176" y="25"/>
                  </a:moveTo>
                  <a:cubicBezTo>
                    <a:pt x="93" y="25"/>
                    <a:pt x="25" y="92"/>
                    <a:pt x="25" y="175"/>
                  </a:cubicBezTo>
                  <a:cubicBezTo>
                    <a:pt x="25" y="258"/>
                    <a:pt x="93" y="326"/>
                    <a:pt x="176" y="326"/>
                  </a:cubicBezTo>
                  <a:cubicBezTo>
                    <a:pt x="259" y="326"/>
                    <a:pt x="326" y="258"/>
                    <a:pt x="326" y="175"/>
                  </a:cubicBezTo>
                  <a:cubicBezTo>
                    <a:pt x="326" y="92"/>
                    <a:pt x="259" y="25"/>
                    <a:pt x="176" y="25"/>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4" name="Freeform 11">
              <a:extLst>
                <a:ext uri="{FF2B5EF4-FFF2-40B4-BE49-F238E27FC236}">
                  <a16:creationId xmlns:a16="http://schemas.microsoft.com/office/drawing/2014/main" id="{B7042DFA-E796-4E53-9E75-0B8939D43751}"/>
                </a:ext>
              </a:extLst>
            </p:cNvPr>
            <p:cNvSpPr>
              <a:spLocks/>
            </p:cNvSpPr>
            <p:nvPr/>
          </p:nvSpPr>
          <p:spPr bwMode="auto">
            <a:xfrm>
              <a:off x="2787" y="1197"/>
              <a:ext cx="142" cy="142"/>
            </a:xfrm>
            <a:custGeom>
              <a:avLst/>
              <a:gdLst>
                <a:gd name="T0" fmla="*/ 0 w 159"/>
                <a:gd name="T1" fmla="*/ 79 h 159"/>
                <a:gd name="T2" fmla="*/ 80 w 159"/>
                <a:gd name="T3" fmla="*/ 159 h 159"/>
                <a:gd name="T4" fmla="*/ 159 w 159"/>
                <a:gd name="T5" fmla="*/ 79 h 159"/>
                <a:gd name="T6" fmla="*/ 80 w 159"/>
                <a:gd name="T7" fmla="*/ 0 h 159"/>
                <a:gd name="T8" fmla="*/ 0 w 159"/>
                <a:gd name="T9" fmla="*/ 79 h 159"/>
                <a:gd name="T10" fmla="*/ 0 w 159"/>
                <a:gd name="T11" fmla="*/ 79 h 159"/>
              </a:gdLst>
              <a:ahLst/>
              <a:cxnLst>
                <a:cxn ang="0">
                  <a:pos x="T0" y="T1"/>
                </a:cxn>
                <a:cxn ang="0">
                  <a:pos x="T2" y="T3"/>
                </a:cxn>
                <a:cxn ang="0">
                  <a:pos x="T4" y="T5"/>
                </a:cxn>
                <a:cxn ang="0">
                  <a:pos x="T6" y="T7"/>
                </a:cxn>
                <a:cxn ang="0">
                  <a:pos x="T8" y="T9"/>
                </a:cxn>
                <a:cxn ang="0">
                  <a:pos x="T10" y="T11"/>
                </a:cxn>
              </a:cxnLst>
              <a:rect l="0" t="0" r="r" b="b"/>
              <a:pathLst>
                <a:path w="159" h="159">
                  <a:moveTo>
                    <a:pt x="0" y="79"/>
                  </a:moveTo>
                  <a:cubicBezTo>
                    <a:pt x="0" y="123"/>
                    <a:pt x="36" y="159"/>
                    <a:pt x="80" y="159"/>
                  </a:cubicBezTo>
                  <a:cubicBezTo>
                    <a:pt x="123" y="159"/>
                    <a:pt x="159" y="123"/>
                    <a:pt x="159" y="79"/>
                  </a:cubicBezTo>
                  <a:cubicBezTo>
                    <a:pt x="159" y="36"/>
                    <a:pt x="123" y="0"/>
                    <a:pt x="80" y="0"/>
                  </a:cubicBezTo>
                  <a:cubicBezTo>
                    <a:pt x="36" y="0"/>
                    <a:pt x="0" y="36"/>
                    <a:pt x="0" y="79"/>
                  </a:cubicBezTo>
                  <a:cubicBezTo>
                    <a:pt x="0" y="79"/>
                    <a:pt x="0" y="79"/>
                    <a:pt x="0" y="79"/>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5" name="Freeform 12">
              <a:extLst>
                <a:ext uri="{FF2B5EF4-FFF2-40B4-BE49-F238E27FC236}">
                  <a16:creationId xmlns:a16="http://schemas.microsoft.com/office/drawing/2014/main" id="{F2827D6E-339A-42E7-8860-C07083E422E6}"/>
                </a:ext>
              </a:extLst>
            </p:cNvPr>
            <p:cNvSpPr>
              <a:spLocks noEditPoints="1"/>
            </p:cNvSpPr>
            <p:nvPr/>
          </p:nvSpPr>
          <p:spPr bwMode="auto">
            <a:xfrm>
              <a:off x="2776" y="1186"/>
              <a:ext cx="164" cy="163"/>
            </a:xfrm>
            <a:custGeom>
              <a:avLst/>
              <a:gdLst>
                <a:gd name="T0" fmla="*/ 92 w 183"/>
                <a:gd name="T1" fmla="*/ 183 h 183"/>
                <a:gd name="T2" fmla="*/ 0 w 183"/>
                <a:gd name="T3" fmla="*/ 91 h 183"/>
                <a:gd name="T4" fmla="*/ 92 w 183"/>
                <a:gd name="T5" fmla="*/ 0 h 183"/>
                <a:gd name="T6" fmla="*/ 183 w 183"/>
                <a:gd name="T7" fmla="*/ 91 h 183"/>
                <a:gd name="T8" fmla="*/ 92 w 183"/>
                <a:gd name="T9" fmla="*/ 183 h 183"/>
                <a:gd name="T10" fmla="*/ 92 w 183"/>
                <a:gd name="T11" fmla="*/ 25 h 183"/>
                <a:gd name="T12" fmla="*/ 25 w 183"/>
                <a:gd name="T13" fmla="*/ 92 h 183"/>
                <a:gd name="T14" fmla="*/ 92 w 183"/>
                <a:gd name="T15" fmla="*/ 158 h 183"/>
                <a:gd name="T16" fmla="*/ 158 w 183"/>
                <a:gd name="T17" fmla="*/ 91 h 183"/>
                <a:gd name="T18" fmla="*/ 92 w 183"/>
                <a:gd name="T19"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183">
                  <a:moveTo>
                    <a:pt x="92" y="183"/>
                  </a:moveTo>
                  <a:cubicBezTo>
                    <a:pt x="41" y="183"/>
                    <a:pt x="0" y="142"/>
                    <a:pt x="0" y="91"/>
                  </a:cubicBezTo>
                  <a:cubicBezTo>
                    <a:pt x="0" y="41"/>
                    <a:pt x="41" y="0"/>
                    <a:pt x="92" y="0"/>
                  </a:cubicBezTo>
                  <a:cubicBezTo>
                    <a:pt x="142" y="0"/>
                    <a:pt x="183" y="41"/>
                    <a:pt x="183" y="91"/>
                  </a:cubicBezTo>
                  <a:cubicBezTo>
                    <a:pt x="183" y="143"/>
                    <a:pt x="142" y="183"/>
                    <a:pt x="92" y="183"/>
                  </a:cubicBezTo>
                  <a:close/>
                  <a:moveTo>
                    <a:pt x="92" y="25"/>
                  </a:moveTo>
                  <a:cubicBezTo>
                    <a:pt x="55" y="25"/>
                    <a:pt x="25" y="55"/>
                    <a:pt x="25" y="92"/>
                  </a:cubicBezTo>
                  <a:cubicBezTo>
                    <a:pt x="25" y="129"/>
                    <a:pt x="55" y="158"/>
                    <a:pt x="92" y="158"/>
                  </a:cubicBezTo>
                  <a:cubicBezTo>
                    <a:pt x="128" y="158"/>
                    <a:pt x="158" y="128"/>
                    <a:pt x="158" y="91"/>
                  </a:cubicBezTo>
                  <a:cubicBezTo>
                    <a:pt x="158" y="55"/>
                    <a:pt x="128" y="25"/>
                    <a:pt x="92" y="25"/>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6" name="Freeform 13">
              <a:extLst>
                <a:ext uri="{FF2B5EF4-FFF2-40B4-BE49-F238E27FC236}">
                  <a16:creationId xmlns:a16="http://schemas.microsoft.com/office/drawing/2014/main" id="{B1300E63-8A6B-4E5F-BD8A-55A0BCE2DBD3}"/>
                </a:ext>
              </a:extLst>
            </p:cNvPr>
            <p:cNvSpPr>
              <a:spLocks/>
            </p:cNvSpPr>
            <p:nvPr/>
          </p:nvSpPr>
          <p:spPr bwMode="auto">
            <a:xfrm>
              <a:off x="3089" y="877"/>
              <a:ext cx="160" cy="160"/>
            </a:xfrm>
            <a:custGeom>
              <a:avLst/>
              <a:gdLst>
                <a:gd name="T0" fmla="*/ 160 w 160"/>
                <a:gd name="T1" fmla="*/ 68 h 160"/>
                <a:gd name="T2" fmla="*/ 70 w 160"/>
                <a:gd name="T3" fmla="*/ 158 h 160"/>
                <a:gd name="T4" fmla="*/ 0 w 160"/>
                <a:gd name="T5" fmla="*/ 160 h 160"/>
                <a:gd name="T6" fmla="*/ 1 w 160"/>
                <a:gd name="T7" fmla="*/ 89 h 160"/>
                <a:gd name="T8" fmla="*/ 92 w 160"/>
                <a:gd name="T9" fmla="*/ 0 h 160"/>
                <a:gd name="T10" fmla="*/ 89 w 160"/>
                <a:gd name="T11" fmla="*/ 71 h 160"/>
                <a:gd name="T12" fmla="*/ 160 w 160"/>
                <a:gd name="T13" fmla="*/ 68 h 160"/>
              </a:gdLst>
              <a:ahLst/>
              <a:cxnLst>
                <a:cxn ang="0">
                  <a:pos x="T0" y="T1"/>
                </a:cxn>
                <a:cxn ang="0">
                  <a:pos x="T2" y="T3"/>
                </a:cxn>
                <a:cxn ang="0">
                  <a:pos x="T4" y="T5"/>
                </a:cxn>
                <a:cxn ang="0">
                  <a:pos x="T6" y="T7"/>
                </a:cxn>
                <a:cxn ang="0">
                  <a:pos x="T8" y="T9"/>
                </a:cxn>
                <a:cxn ang="0">
                  <a:pos x="T10" y="T11"/>
                </a:cxn>
                <a:cxn ang="0">
                  <a:pos x="T12" y="T13"/>
                </a:cxn>
              </a:cxnLst>
              <a:rect l="0" t="0" r="r" b="b"/>
              <a:pathLst>
                <a:path w="160" h="160">
                  <a:moveTo>
                    <a:pt x="160" y="68"/>
                  </a:moveTo>
                  <a:lnTo>
                    <a:pt x="70" y="158"/>
                  </a:lnTo>
                  <a:lnTo>
                    <a:pt x="0" y="160"/>
                  </a:lnTo>
                  <a:lnTo>
                    <a:pt x="1" y="89"/>
                  </a:lnTo>
                  <a:lnTo>
                    <a:pt x="92" y="0"/>
                  </a:lnTo>
                  <a:lnTo>
                    <a:pt x="89" y="71"/>
                  </a:lnTo>
                  <a:lnTo>
                    <a:pt x="160" y="6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7" name="Freeform 14">
              <a:extLst>
                <a:ext uri="{FF2B5EF4-FFF2-40B4-BE49-F238E27FC236}">
                  <a16:creationId xmlns:a16="http://schemas.microsoft.com/office/drawing/2014/main" id="{A8C1BFC6-7595-44A1-9B97-EB20CC6DF07A}"/>
                </a:ext>
              </a:extLst>
            </p:cNvPr>
            <p:cNvSpPr>
              <a:spLocks noEditPoints="1"/>
            </p:cNvSpPr>
            <p:nvPr/>
          </p:nvSpPr>
          <p:spPr bwMode="auto">
            <a:xfrm>
              <a:off x="3078" y="864"/>
              <a:ext cx="183" cy="184"/>
            </a:xfrm>
            <a:custGeom>
              <a:avLst/>
              <a:gdLst>
                <a:gd name="T0" fmla="*/ 13 w 205"/>
                <a:gd name="T1" fmla="*/ 206 h 206"/>
                <a:gd name="T2" fmla="*/ 4 w 205"/>
                <a:gd name="T3" fmla="*/ 202 h 206"/>
                <a:gd name="T4" fmla="*/ 0 w 205"/>
                <a:gd name="T5" fmla="*/ 192 h 206"/>
                <a:gd name="T6" fmla="*/ 2 w 205"/>
                <a:gd name="T7" fmla="*/ 114 h 206"/>
                <a:gd name="T8" fmla="*/ 6 w 205"/>
                <a:gd name="T9" fmla="*/ 105 h 206"/>
                <a:gd name="T10" fmla="*/ 107 w 205"/>
                <a:gd name="T11" fmla="*/ 5 h 206"/>
                <a:gd name="T12" fmla="*/ 121 w 205"/>
                <a:gd name="T13" fmla="*/ 2 h 206"/>
                <a:gd name="T14" fmla="*/ 128 w 205"/>
                <a:gd name="T15" fmla="*/ 14 h 206"/>
                <a:gd name="T16" fmla="*/ 126 w 205"/>
                <a:gd name="T17" fmla="*/ 80 h 206"/>
                <a:gd name="T18" fmla="*/ 192 w 205"/>
                <a:gd name="T19" fmla="*/ 78 h 206"/>
                <a:gd name="T20" fmla="*/ 204 w 205"/>
                <a:gd name="T21" fmla="*/ 85 h 206"/>
                <a:gd name="T22" fmla="*/ 201 w 205"/>
                <a:gd name="T23" fmla="*/ 99 h 206"/>
                <a:gd name="T24" fmla="*/ 100 w 205"/>
                <a:gd name="T25" fmla="*/ 199 h 206"/>
                <a:gd name="T26" fmla="*/ 91 w 205"/>
                <a:gd name="T27" fmla="*/ 203 h 206"/>
                <a:gd name="T28" fmla="*/ 13 w 205"/>
                <a:gd name="T29" fmla="*/ 206 h 206"/>
                <a:gd name="T30" fmla="*/ 26 w 205"/>
                <a:gd name="T31" fmla="*/ 120 h 206"/>
                <a:gd name="T32" fmla="*/ 25 w 205"/>
                <a:gd name="T33" fmla="*/ 181 h 206"/>
                <a:gd name="T34" fmla="*/ 86 w 205"/>
                <a:gd name="T35" fmla="*/ 179 h 206"/>
                <a:gd name="T36" fmla="*/ 161 w 205"/>
                <a:gd name="T37" fmla="*/ 104 h 206"/>
                <a:gd name="T38" fmla="*/ 112 w 205"/>
                <a:gd name="T39" fmla="*/ 106 h 206"/>
                <a:gd name="T40" fmla="*/ 103 w 205"/>
                <a:gd name="T41" fmla="*/ 103 h 206"/>
                <a:gd name="T42" fmla="*/ 99 w 205"/>
                <a:gd name="T43" fmla="*/ 93 h 206"/>
                <a:gd name="T44" fmla="*/ 101 w 205"/>
                <a:gd name="T45" fmla="*/ 45 h 206"/>
                <a:gd name="T46" fmla="*/ 26 w 205"/>
                <a:gd name="T47" fmla="*/ 12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 h="206">
                  <a:moveTo>
                    <a:pt x="13" y="206"/>
                  </a:moveTo>
                  <a:cubicBezTo>
                    <a:pt x="9" y="206"/>
                    <a:pt x="6" y="204"/>
                    <a:pt x="4" y="202"/>
                  </a:cubicBezTo>
                  <a:cubicBezTo>
                    <a:pt x="1" y="199"/>
                    <a:pt x="0" y="196"/>
                    <a:pt x="0" y="192"/>
                  </a:cubicBezTo>
                  <a:cubicBezTo>
                    <a:pt x="2" y="114"/>
                    <a:pt x="2" y="114"/>
                    <a:pt x="2" y="114"/>
                  </a:cubicBezTo>
                  <a:cubicBezTo>
                    <a:pt x="2" y="111"/>
                    <a:pt x="3" y="108"/>
                    <a:pt x="6" y="105"/>
                  </a:cubicBezTo>
                  <a:cubicBezTo>
                    <a:pt x="107" y="5"/>
                    <a:pt x="107" y="5"/>
                    <a:pt x="107" y="5"/>
                  </a:cubicBezTo>
                  <a:cubicBezTo>
                    <a:pt x="111" y="1"/>
                    <a:pt x="116" y="0"/>
                    <a:pt x="121" y="2"/>
                  </a:cubicBezTo>
                  <a:cubicBezTo>
                    <a:pt x="126" y="4"/>
                    <a:pt x="128" y="9"/>
                    <a:pt x="128" y="14"/>
                  </a:cubicBezTo>
                  <a:cubicBezTo>
                    <a:pt x="126" y="80"/>
                    <a:pt x="126" y="80"/>
                    <a:pt x="126" y="80"/>
                  </a:cubicBezTo>
                  <a:cubicBezTo>
                    <a:pt x="192" y="78"/>
                    <a:pt x="192" y="78"/>
                    <a:pt x="192" y="78"/>
                  </a:cubicBezTo>
                  <a:cubicBezTo>
                    <a:pt x="197" y="78"/>
                    <a:pt x="202" y="80"/>
                    <a:pt x="204" y="85"/>
                  </a:cubicBezTo>
                  <a:cubicBezTo>
                    <a:pt x="205" y="90"/>
                    <a:pt x="205" y="95"/>
                    <a:pt x="201" y="99"/>
                  </a:cubicBezTo>
                  <a:cubicBezTo>
                    <a:pt x="100" y="199"/>
                    <a:pt x="100" y="199"/>
                    <a:pt x="100" y="199"/>
                  </a:cubicBezTo>
                  <a:cubicBezTo>
                    <a:pt x="97" y="202"/>
                    <a:pt x="94" y="203"/>
                    <a:pt x="91" y="203"/>
                  </a:cubicBezTo>
                  <a:cubicBezTo>
                    <a:pt x="13" y="206"/>
                    <a:pt x="13" y="206"/>
                    <a:pt x="13" y="206"/>
                  </a:cubicBezTo>
                  <a:close/>
                  <a:moveTo>
                    <a:pt x="26" y="120"/>
                  </a:moveTo>
                  <a:cubicBezTo>
                    <a:pt x="25" y="181"/>
                    <a:pt x="25" y="181"/>
                    <a:pt x="25" y="181"/>
                  </a:cubicBezTo>
                  <a:cubicBezTo>
                    <a:pt x="86" y="179"/>
                    <a:pt x="86" y="179"/>
                    <a:pt x="86" y="179"/>
                  </a:cubicBezTo>
                  <a:cubicBezTo>
                    <a:pt x="161" y="104"/>
                    <a:pt x="161" y="104"/>
                    <a:pt x="161" y="104"/>
                  </a:cubicBezTo>
                  <a:cubicBezTo>
                    <a:pt x="112" y="106"/>
                    <a:pt x="112" y="106"/>
                    <a:pt x="112" y="106"/>
                  </a:cubicBezTo>
                  <a:cubicBezTo>
                    <a:pt x="109" y="106"/>
                    <a:pt x="106" y="105"/>
                    <a:pt x="103" y="103"/>
                  </a:cubicBezTo>
                  <a:cubicBezTo>
                    <a:pt x="101" y="100"/>
                    <a:pt x="99" y="97"/>
                    <a:pt x="99" y="93"/>
                  </a:cubicBezTo>
                  <a:cubicBezTo>
                    <a:pt x="101" y="45"/>
                    <a:pt x="101" y="45"/>
                    <a:pt x="101" y="45"/>
                  </a:cubicBezTo>
                  <a:cubicBezTo>
                    <a:pt x="26" y="120"/>
                    <a:pt x="26" y="120"/>
                    <a:pt x="26" y="120"/>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8" name="Freeform 15">
              <a:extLst>
                <a:ext uri="{FF2B5EF4-FFF2-40B4-BE49-F238E27FC236}">
                  <a16:creationId xmlns:a16="http://schemas.microsoft.com/office/drawing/2014/main" id="{5E661430-5ACB-4490-A24E-886E40F33A57}"/>
                </a:ext>
              </a:extLst>
            </p:cNvPr>
            <p:cNvSpPr>
              <a:spLocks/>
            </p:cNvSpPr>
            <p:nvPr/>
          </p:nvSpPr>
          <p:spPr bwMode="auto">
            <a:xfrm>
              <a:off x="2851" y="880"/>
              <a:ext cx="391" cy="391"/>
            </a:xfrm>
            <a:custGeom>
              <a:avLst/>
              <a:gdLst>
                <a:gd name="T0" fmla="*/ 14 w 438"/>
                <a:gd name="T1" fmla="*/ 437 h 437"/>
                <a:gd name="T2" fmla="*/ 5 w 438"/>
                <a:gd name="T3" fmla="*/ 433 h 437"/>
                <a:gd name="T4" fmla="*/ 5 w 438"/>
                <a:gd name="T5" fmla="*/ 415 h 437"/>
                <a:gd name="T6" fmla="*/ 416 w 438"/>
                <a:gd name="T7" fmla="*/ 5 h 437"/>
                <a:gd name="T8" fmla="*/ 433 w 438"/>
                <a:gd name="T9" fmla="*/ 5 h 437"/>
                <a:gd name="T10" fmla="*/ 433 w 438"/>
                <a:gd name="T11" fmla="*/ 22 h 437"/>
                <a:gd name="T12" fmla="*/ 23 w 438"/>
                <a:gd name="T13" fmla="*/ 433 h 437"/>
                <a:gd name="T14" fmla="*/ 14 w 438"/>
                <a:gd name="T15" fmla="*/ 437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8" h="437">
                  <a:moveTo>
                    <a:pt x="14" y="437"/>
                  </a:moveTo>
                  <a:cubicBezTo>
                    <a:pt x="11" y="437"/>
                    <a:pt x="8" y="435"/>
                    <a:pt x="5" y="433"/>
                  </a:cubicBezTo>
                  <a:cubicBezTo>
                    <a:pt x="0" y="428"/>
                    <a:pt x="0" y="420"/>
                    <a:pt x="5" y="415"/>
                  </a:cubicBezTo>
                  <a:cubicBezTo>
                    <a:pt x="416" y="5"/>
                    <a:pt x="416" y="5"/>
                    <a:pt x="416" y="5"/>
                  </a:cubicBezTo>
                  <a:cubicBezTo>
                    <a:pt x="421" y="0"/>
                    <a:pt x="428" y="0"/>
                    <a:pt x="433" y="5"/>
                  </a:cubicBezTo>
                  <a:cubicBezTo>
                    <a:pt x="438" y="10"/>
                    <a:pt x="438" y="17"/>
                    <a:pt x="433" y="22"/>
                  </a:cubicBezTo>
                  <a:cubicBezTo>
                    <a:pt x="23" y="433"/>
                    <a:pt x="23" y="433"/>
                    <a:pt x="23" y="433"/>
                  </a:cubicBezTo>
                  <a:cubicBezTo>
                    <a:pt x="20" y="435"/>
                    <a:pt x="17" y="437"/>
                    <a:pt x="14" y="437"/>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9" name="Freeform 16">
              <a:extLst>
                <a:ext uri="{FF2B5EF4-FFF2-40B4-BE49-F238E27FC236}">
                  <a16:creationId xmlns:a16="http://schemas.microsoft.com/office/drawing/2014/main" id="{8E05657E-3F65-4245-B71A-D6A3E08826BB}"/>
                </a:ext>
              </a:extLst>
            </p:cNvPr>
            <p:cNvSpPr>
              <a:spLocks/>
            </p:cNvSpPr>
            <p:nvPr/>
          </p:nvSpPr>
          <p:spPr bwMode="auto">
            <a:xfrm>
              <a:off x="3126" y="909"/>
              <a:ext cx="89" cy="87"/>
            </a:xfrm>
            <a:custGeom>
              <a:avLst/>
              <a:gdLst>
                <a:gd name="T0" fmla="*/ 87 w 99"/>
                <a:gd name="T1" fmla="*/ 98 h 98"/>
                <a:gd name="T2" fmla="*/ 12 w 99"/>
                <a:gd name="T3" fmla="*/ 98 h 98"/>
                <a:gd name="T4" fmla="*/ 0 w 99"/>
                <a:gd name="T5" fmla="*/ 86 h 98"/>
                <a:gd name="T6" fmla="*/ 0 w 99"/>
                <a:gd name="T7" fmla="*/ 13 h 98"/>
                <a:gd name="T8" fmla="*/ 12 w 99"/>
                <a:gd name="T9" fmla="*/ 0 h 98"/>
                <a:gd name="T10" fmla="*/ 25 w 99"/>
                <a:gd name="T11" fmla="*/ 13 h 98"/>
                <a:gd name="T12" fmla="*/ 25 w 99"/>
                <a:gd name="T13" fmla="*/ 73 h 98"/>
                <a:gd name="T14" fmla="*/ 87 w 99"/>
                <a:gd name="T15" fmla="*/ 73 h 98"/>
                <a:gd name="T16" fmla="*/ 99 w 99"/>
                <a:gd name="T17" fmla="*/ 86 h 98"/>
                <a:gd name="T18" fmla="*/ 87 w 99"/>
                <a:gd name="T1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87" y="98"/>
                  </a:moveTo>
                  <a:cubicBezTo>
                    <a:pt x="12" y="98"/>
                    <a:pt x="12" y="98"/>
                    <a:pt x="12" y="98"/>
                  </a:cubicBezTo>
                  <a:cubicBezTo>
                    <a:pt x="5" y="98"/>
                    <a:pt x="0" y="92"/>
                    <a:pt x="0" y="86"/>
                  </a:cubicBezTo>
                  <a:cubicBezTo>
                    <a:pt x="0" y="13"/>
                    <a:pt x="0" y="13"/>
                    <a:pt x="0" y="13"/>
                  </a:cubicBezTo>
                  <a:cubicBezTo>
                    <a:pt x="0" y="6"/>
                    <a:pt x="5" y="0"/>
                    <a:pt x="12" y="0"/>
                  </a:cubicBezTo>
                  <a:cubicBezTo>
                    <a:pt x="19" y="0"/>
                    <a:pt x="25" y="6"/>
                    <a:pt x="25" y="13"/>
                  </a:cubicBezTo>
                  <a:cubicBezTo>
                    <a:pt x="25" y="73"/>
                    <a:pt x="25" y="73"/>
                    <a:pt x="25" y="73"/>
                  </a:cubicBezTo>
                  <a:cubicBezTo>
                    <a:pt x="87" y="73"/>
                    <a:pt x="87" y="73"/>
                    <a:pt x="87" y="73"/>
                  </a:cubicBezTo>
                  <a:cubicBezTo>
                    <a:pt x="93" y="73"/>
                    <a:pt x="99" y="79"/>
                    <a:pt x="99" y="86"/>
                  </a:cubicBezTo>
                  <a:cubicBezTo>
                    <a:pt x="99" y="92"/>
                    <a:pt x="93" y="98"/>
                    <a:pt x="87" y="98"/>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40" name="Group 19" descr="e7d195523061f1c09e9d68d7cf438b91ef959ecb14fc25d26BBA7F7DBC18E55DFF4014AF651F0BF2569D4B6C1DA7F1A4683A481403BD872FC687266AD13265C1DE7C373772FD8728ABDD69ADD03BFF5BE2862BC891DBB79ED9A1819BC282DECB56AE8835BDD3592A29611765161E6F9AB128C5C815AC95EA67D637C44218307C3B2BB820D9BFC219D857C8E986233DAC">
            <a:extLst>
              <a:ext uri="{FF2B5EF4-FFF2-40B4-BE49-F238E27FC236}">
                <a16:creationId xmlns:a16="http://schemas.microsoft.com/office/drawing/2014/main" id="{1806635D-C7BD-412E-9373-6D553F7F9F4D}"/>
              </a:ext>
            </a:extLst>
          </p:cNvPr>
          <p:cNvGrpSpPr>
            <a:grpSpLocks noChangeAspect="1"/>
          </p:cNvGrpSpPr>
          <p:nvPr/>
        </p:nvGrpSpPr>
        <p:grpSpPr bwMode="auto">
          <a:xfrm>
            <a:off x="1886655" y="2083816"/>
            <a:ext cx="1208617" cy="1439333"/>
            <a:chOff x="722" y="878"/>
            <a:chExt cx="571" cy="680"/>
          </a:xfrm>
        </p:grpSpPr>
        <p:sp>
          <p:nvSpPr>
            <p:cNvPr id="41" name="Freeform 20">
              <a:extLst>
                <a:ext uri="{FF2B5EF4-FFF2-40B4-BE49-F238E27FC236}">
                  <a16:creationId xmlns:a16="http://schemas.microsoft.com/office/drawing/2014/main" id="{3D160BDA-9CCB-4A7A-B5B3-7133F1CCCAD3}"/>
                </a:ext>
              </a:extLst>
            </p:cNvPr>
            <p:cNvSpPr>
              <a:spLocks/>
            </p:cNvSpPr>
            <p:nvPr/>
          </p:nvSpPr>
          <p:spPr bwMode="auto">
            <a:xfrm>
              <a:off x="830" y="984"/>
              <a:ext cx="351" cy="412"/>
            </a:xfrm>
            <a:custGeom>
              <a:avLst/>
              <a:gdLst>
                <a:gd name="T0" fmla="*/ 279 w 412"/>
                <a:gd name="T1" fmla="*/ 443 h 484"/>
                <a:gd name="T2" fmla="*/ 336 w 412"/>
                <a:gd name="T3" fmla="*/ 340 h 484"/>
                <a:gd name="T4" fmla="*/ 341 w 412"/>
                <a:gd name="T5" fmla="*/ 76 h 484"/>
                <a:gd name="T6" fmla="*/ 76 w 412"/>
                <a:gd name="T7" fmla="*/ 72 h 484"/>
                <a:gd name="T8" fmla="*/ 72 w 412"/>
                <a:gd name="T9" fmla="*/ 336 h 484"/>
                <a:gd name="T10" fmla="*/ 76 w 412"/>
                <a:gd name="T11" fmla="*/ 341 h 484"/>
                <a:gd name="T12" fmla="*/ 133 w 412"/>
                <a:gd name="T13" fmla="*/ 444 h 484"/>
                <a:gd name="T14" fmla="*/ 135 w 412"/>
                <a:gd name="T15" fmla="*/ 484 h 484"/>
                <a:gd name="T16" fmla="*/ 276 w 412"/>
                <a:gd name="T17" fmla="*/ 484 h 484"/>
                <a:gd name="T18" fmla="*/ 279 w 412"/>
                <a:gd name="T19" fmla="*/ 44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84">
                  <a:moveTo>
                    <a:pt x="279" y="443"/>
                  </a:moveTo>
                  <a:cubicBezTo>
                    <a:pt x="285" y="398"/>
                    <a:pt x="324" y="353"/>
                    <a:pt x="336" y="340"/>
                  </a:cubicBezTo>
                  <a:cubicBezTo>
                    <a:pt x="410" y="268"/>
                    <a:pt x="412" y="151"/>
                    <a:pt x="341" y="76"/>
                  </a:cubicBezTo>
                  <a:cubicBezTo>
                    <a:pt x="269" y="2"/>
                    <a:pt x="150" y="0"/>
                    <a:pt x="76" y="72"/>
                  </a:cubicBezTo>
                  <a:cubicBezTo>
                    <a:pt x="2" y="144"/>
                    <a:pt x="0" y="262"/>
                    <a:pt x="72" y="336"/>
                  </a:cubicBezTo>
                  <a:cubicBezTo>
                    <a:pt x="76" y="341"/>
                    <a:pt x="76" y="341"/>
                    <a:pt x="76" y="341"/>
                  </a:cubicBezTo>
                  <a:cubicBezTo>
                    <a:pt x="89" y="353"/>
                    <a:pt x="127" y="398"/>
                    <a:pt x="133" y="444"/>
                  </a:cubicBezTo>
                  <a:cubicBezTo>
                    <a:pt x="135" y="457"/>
                    <a:pt x="136" y="471"/>
                    <a:pt x="135" y="484"/>
                  </a:cubicBezTo>
                  <a:cubicBezTo>
                    <a:pt x="276" y="484"/>
                    <a:pt x="276" y="484"/>
                    <a:pt x="276" y="484"/>
                  </a:cubicBezTo>
                  <a:cubicBezTo>
                    <a:pt x="277" y="470"/>
                    <a:pt x="278" y="457"/>
                    <a:pt x="279" y="443"/>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2" name="Freeform 21">
              <a:extLst>
                <a:ext uri="{FF2B5EF4-FFF2-40B4-BE49-F238E27FC236}">
                  <a16:creationId xmlns:a16="http://schemas.microsoft.com/office/drawing/2014/main" id="{9379CFC3-FF3A-467F-9FD2-19E58157B7FF}"/>
                </a:ext>
              </a:extLst>
            </p:cNvPr>
            <p:cNvSpPr>
              <a:spLocks noEditPoints="1"/>
            </p:cNvSpPr>
            <p:nvPr/>
          </p:nvSpPr>
          <p:spPr bwMode="auto">
            <a:xfrm>
              <a:off x="835" y="988"/>
              <a:ext cx="342" cy="419"/>
            </a:xfrm>
            <a:custGeom>
              <a:avLst/>
              <a:gdLst>
                <a:gd name="T0" fmla="*/ 271 w 401"/>
                <a:gd name="T1" fmla="*/ 492 h 492"/>
                <a:gd name="T2" fmla="*/ 129 w 401"/>
                <a:gd name="T3" fmla="*/ 492 h 492"/>
                <a:gd name="T4" fmla="*/ 121 w 401"/>
                <a:gd name="T5" fmla="*/ 488 h 492"/>
                <a:gd name="T6" fmla="*/ 117 w 401"/>
                <a:gd name="T7" fmla="*/ 479 h 492"/>
                <a:gd name="T8" fmla="*/ 115 w 401"/>
                <a:gd name="T9" fmla="*/ 440 h 492"/>
                <a:gd name="T10" fmla="*/ 61 w 401"/>
                <a:gd name="T11" fmla="*/ 345 h 492"/>
                <a:gd name="T12" fmla="*/ 57 w 401"/>
                <a:gd name="T13" fmla="*/ 340 h 492"/>
                <a:gd name="T14" fmla="*/ 1 w 401"/>
                <a:gd name="T15" fmla="*/ 198 h 492"/>
                <a:gd name="T16" fmla="*/ 61 w 401"/>
                <a:gd name="T17" fmla="*/ 58 h 492"/>
                <a:gd name="T18" fmla="*/ 204 w 401"/>
                <a:gd name="T19" fmla="*/ 2 h 492"/>
                <a:gd name="T20" fmla="*/ 344 w 401"/>
                <a:gd name="T21" fmla="*/ 62 h 492"/>
                <a:gd name="T22" fmla="*/ 400 w 401"/>
                <a:gd name="T23" fmla="*/ 204 h 492"/>
                <a:gd name="T24" fmla="*/ 339 w 401"/>
                <a:gd name="T25" fmla="*/ 345 h 492"/>
                <a:gd name="T26" fmla="*/ 286 w 401"/>
                <a:gd name="T27" fmla="*/ 440 h 492"/>
                <a:gd name="T28" fmla="*/ 284 w 401"/>
                <a:gd name="T29" fmla="*/ 479 h 492"/>
                <a:gd name="T30" fmla="*/ 280 w 401"/>
                <a:gd name="T31" fmla="*/ 488 h 492"/>
                <a:gd name="T32" fmla="*/ 271 w 401"/>
                <a:gd name="T33" fmla="*/ 492 h 492"/>
                <a:gd name="T34" fmla="*/ 142 w 401"/>
                <a:gd name="T35" fmla="*/ 467 h 492"/>
                <a:gd name="T36" fmla="*/ 258 w 401"/>
                <a:gd name="T37" fmla="*/ 467 h 492"/>
                <a:gd name="T38" fmla="*/ 260 w 401"/>
                <a:gd name="T39" fmla="*/ 437 h 492"/>
                <a:gd name="T40" fmla="*/ 321 w 401"/>
                <a:gd name="T41" fmla="*/ 327 h 492"/>
                <a:gd name="T42" fmla="*/ 374 w 401"/>
                <a:gd name="T43" fmla="*/ 204 h 492"/>
                <a:gd name="T44" fmla="*/ 325 w 401"/>
                <a:gd name="T45" fmla="*/ 80 h 492"/>
                <a:gd name="T46" fmla="*/ 202 w 401"/>
                <a:gd name="T47" fmla="*/ 27 h 492"/>
                <a:gd name="T48" fmla="*/ 79 w 401"/>
                <a:gd name="T49" fmla="*/ 76 h 492"/>
                <a:gd name="T50" fmla="*/ 26 w 401"/>
                <a:gd name="T51" fmla="*/ 199 h 492"/>
                <a:gd name="T52" fmla="*/ 75 w 401"/>
                <a:gd name="T53" fmla="*/ 323 h 492"/>
                <a:gd name="T54" fmla="*/ 79 w 401"/>
                <a:gd name="T55" fmla="*/ 326 h 492"/>
                <a:gd name="T56" fmla="*/ 140 w 401"/>
                <a:gd name="T57" fmla="*/ 436 h 492"/>
                <a:gd name="T58" fmla="*/ 142 w 401"/>
                <a:gd name="T59" fmla="*/ 46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1" h="492">
                  <a:moveTo>
                    <a:pt x="271" y="492"/>
                  </a:moveTo>
                  <a:cubicBezTo>
                    <a:pt x="129" y="492"/>
                    <a:pt x="129" y="492"/>
                    <a:pt x="129" y="492"/>
                  </a:cubicBezTo>
                  <a:cubicBezTo>
                    <a:pt x="126" y="492"/>
                    <a:pt x="123" y="490"/>
                    <a:pt x="121" y="488"/>
                  </a:cubicBezTo>
                  <a:cubicBezTo>
                    <a:pt x="118" y="485"/>
                    <a:pt x="117" y="482"/>
                    <a:pt x="117" y="479"/>
                  </a:cubicBezTo>
                  <a:cubicBezTo>
                    <a:pt x="117" y="466"/>
                    <a:pt x="116" y="453"/>
                    <a:pt x="115" y="440"/>
                  </a:cubicBezTo>
                  <a:cubicBezTo>
                    <a:pt x="109" y="399"/>
                    <a:pt x="74" y="358"/>
                    <a:pt x="61" y="345"/>
                  </a:cubicBezTo>
                  <a:cubicBezTo>
                    <a:pt x="57" y="340"/>
                    <a:pt x="57" y="340"/>
                    <a:pt x="57" y="340"/>
                  </a:cubicBezTo>
                  <a:cubicBezTo>
                    <a:pt x="20" y="302"/>
                    <a:pt x="0" y="252"/>
                    <a:pt x="1" y="198"/>
                  </a:cubicBezTo>
                  <a:cubicBezTo>
                    <a:pt x="2" y="144"/>
                    <a:pt x="23" y="95"/>
                    <a:pt x="61" y="58"/>
                  </a:cubicBezTo>
                  <a:cubicBezTo>
                    <a:pt x="99" y="20"/>
                    <a:pt x="150" y="0"/>
                    <a:pt x="204" y="2"/>
                  </a:cubicBezTo>
                  <a:cubicBezTo>
                    <a:pt x="257" y="2"/>
                    <a:pt x="306" y="24"/>
                    <a:pt x="344" y="62"/>
                  </a:cubicBezTo>
                  <a:cubicBezTo>
                    <a:pt x="381" y="100"/>
                    <a:pt x="401" y="151"/>
                    <a:pt x="400" y="204"/>
                  </a:cubicBezTo>
                  <a:cubicBezTo>
                    <a:pt x="399" y="257"/>
                    <a:pt x="378" y="307"/>
                    <a:pt x="339" y="345"/>
                  </a:cubicBezTo>
                  <a:cubicBezTo>
                    <a:pt x="327" y="356"/>
                    <a:pt x="291" y="399"/>
                    <a:pt x="286" y="440"/>
                  </a:cubicBezTo>
                  <a:cubicBezTo>
                    <a:pt x="285" y="453"/>
                    <a:pt x="283" y="466"/>
                    <a:pt x="284" y="479"/>
                  </a:cubicBezTo>
                  <a:cubicBezTo>
                    <a:pt x="284" y="482"/>
                    <a:pt x="283" y="485"/>
                    <a:pt x="280" y="488"/>
                  </a:cubicBezTo>
                  <a:cubicBezTo>
                    <a:pt x="277" y="490"/>
                    <a:pt x="274" y="492"/>
                    <a:pt x="271" y="492"/>
                  </a:cubicBezTo>
                  <a:close/>
                  <a:moveTo>
                    <a:pt x="142" y="467"/>
                  </a:moveTo>
                  <a:cubicBezTo>
                    <a:pt x="258" y="467"/>
                    <a:pt x="258" y="467"/>
                    <a:pt x="258" y="467"/>
                  </a:cubicBezTo>
                  <a:cubicBezTo>
                    <a:pt x="258" y="457"/>
                    <a:pt x="260" y="447"/>
                    <a:pt x="260" y="437"/>
                  </a:cubicBezTo>
                  <a:cubicBezTo>
                    <a:pt x="268" y="379"/>
                    <a:pt x="321" y="328"/>
                    <a:pt x="321" y="327"/>
                  </a:cubicBezTo>
                  <a:cubicBezTo>
                    <a:pt x="355" y="295"/>
                    <a:pt x="374" y="251"/>
                    <a:pt x="374" y="204"/>
                  </a:cubicBezTo>
                  <a:cubicBezTo>
                    <a:pt x="375" y="157"/>
                    <a:pt x="358" y="113"/>
                    <a:pt x="325" y="80"/>
                  </a:cubicBezTo>
                  <a:cubicBezTo>
                    <a:pt x="293" y="46"/>
                    <a:pt x="249" y="28"/>
                    <a:pt x="202" y="27"/>
                  </a:cubicBezTo>
                  <a:cubicBezTo>
                    <a:pt x="156" y="26"/>
                    <a:pt x="112" y="43"/>
                    <a:pt x="79" y="76"/>
                  </a:cubicBezTo>
                  <a:cubicBezTo>
                    <a:pt x="45" y="108"/>
                    <a:pt x="26" y="152"/>
                    <a:pt x="26" y="199"/>
                  </a:cubicBezTo>
                  <a:cubicBezTo>
                    <a:pt x="25" y="245"/>
                    <a:pt x="43" y="290"/>
                    <a:pt x="75" y="323"/>
                  </a:cubicBezTo>
                  <a:cubicBezTo>
                    <a:pt x="79" y="326"/>
                    <a:pt x="79" y="326"/>
                    <a:pt x="79" y="326"/>
                  </a:cubicBezTo>
                  <a:cubicBezTo>
                    <a:pt x="79" y="327"/>
                    <a:pt x="132" y="379"/>
                    <a:pt x="140" y="436"/>
                  </a:cubicBezTo>
                  <a:cubicBezTo>
                    <a:pt x="141" y="447"/>
                    <a:pt x="142" y="457"/>
                    <a:pt x="142" y="4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3" name="Freeform 22">
              <a:extLst>
                <a:ext uri="{FF2B5EF4-FFF2-40B4-BE49-F238E27FC236}">
                  <a16:creationId xmlns:a16="http://schemas.microsoft.com/office/drawing/2014/main" id="{1675EB01-C181-477D-AB31-C59179208095}"/>
                </a:ext>
              </a:extLst>
            </p:cNvPr>
            <p:cNvSpPr>
              <a:spLocks/>
            </p:cNvSpPr>
            <p:nvPr/>
          </p:nvSpPr>
          <p:spPr bwMode="auto">
            <a:xfrm>
              <a:off x="944" y="1396"/>
              <a:ext cx="125" cy="152"/>
            </a:xfrm>
            <a:custGeom>
              <a:avLst/>
              <a:gdLst>
                <a:gd name="T0" fmla="*/ 2 w 147"/>
                <a:gd name="T1" fmla="*/ 96 h 179"/>
                <a:gd name="T2" fmla="*/ 73 w 147"/>
                <a:gd name="T3" fmla="*/ 179 h 179"/>
                <a:gd name="T4" fmla="*/ 145 w 147"/>
                <a:gd name="T5" fmla="*/ 96 h 179"/>
                <a:gd name="T6" fmla="*/ 144 w 147"/>
                <a:gd name="T7" fmla="*/ 0 h 179"/>
                <a:gd name="T8" fmla="*/ 2 w 147"/>
                <a:gd name="T9" fmla="*/ 0 h 179"/>
                <a:gd name="T10" fmla="*/ 2 w 147"/>
                <a:gd name="T11" fmla="*/ 96 h 179"/>
              </a:gdLst>
              <a:ahLst/>
              <a:cxnLst>
                <a:cxn ang="0">
                  <a:pos x="T0" y="T1"/>
                </a:cxn>
                <a:cxn ang="0">
                  <a:pos x="T2" y="T3"/>
                </a:cxn>
                <a:cxn ang="0">
                  <a:pos x="T4" y="T5"/>
                </a:cxn>
                <a:cxn ang="0">
                  <a:pos x="T6" y="T7"/>
                </a:cxn>
                <a:cxn ang="0">
                  <a:pos x="T8" y="T9"/>
                </a:cxn>
                <a:cxn ang="0">
                  <a:pos x="T10" y="T11"/>
                </a:cxn>
              </a:cxnLst>
              <a:rect l="0" t="0" r="r" b="b"/>
              <a:pathLst>
                <a:path w="147" h="179">
                  <a:moveTo>
                    <a:pt x="2" y="96"/>
                  </a:moveTo>
                  <a:cubicBezTo>
                    <a:pt x="0" y="138"/>
                    <a:pt x="31" y="174"/>
                    <a:pt x="73" y="179"/>
                  </a:cubicBezTo>
                  <a:cubicBezTo>
                    <a:pt x="115" y="175"/>
                    <a:pt x="147" y="139"/>
                    <a:pt x="145" y="96"/>
                  </a:cubicBezTo>
                  <a:cubicBezTo>
                    <a:pt x="145" y="65"/>
                    <a:pt x="144" y="30"/>
                    <a:pt x="144" y="0"/>
                  </a:cubicBezTo>
                  <a:cubicBezTo>
                    <a:pt x="2" y="0"/>
                    <a:pt x="2" y="0"/>
                    <a:pt x="2" y="0"/>
                  </a:cubicBezTo>
                  <a:cubicBezTo>
                    <a:pt x="3" y="30"/>
                    <a:pt x="2" y="65"/>
                    <a:pt x="2" y="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4" name="Freeform 23">
              <a:extLst>
                <a:ext uri="{FF2B5EF4-FFF2-40B4-BE49-F238E27FC236}">
                  <a16:creationId xmlns:a16="http://schemas.microsoft.com/office/drawing/2014/main" id="{1312E987-E685-4E8E-B6FA-603DAE088267}"/>
                </a:ext>
              </a:extLst>
            </p:cNvPr>
            <p:cNvSpPr>
              <a:spLocks noEditPoints="1"/>
            </p:cNvSpPr>
            <p:nvPr/>
          </p:nvSpPr>
          <p:spPr bwMode="auto">
            <a:xfrm>
              <a:off x="933" y="1385"/>
              <a:ext cx="147" cy="173"/>
            </a:xfrm>
            <a:custGeom>
              <a:avLst/>
              <a:gdLst>
                <a:gd name="T0" fmla="*/ 86 w 173"/>
                <a:gd name="T1" fmla="*/ 203 h 203"/>
                <a:gd name="T2" fmla="*/ 85 w 173"/>
                <a:gd name="T3" fmla="*/ 203 h 203"/>
                <a:gd name="T4" fmla="*/ 2 w 173"/>
                <a:gd name="T5" fmla="*/ 108 h 203"/>
                <a:gd name="T6" fmla="*/ 3 w 173"/>
                <a:gd name="T7" fmla="*/ 65 h 203"/>
                <a:gd name="T8" fmla="*/ 4 w 173"/>
                <a:gd name="T9" fmla="*/ 12 h 203"/>
                <a:gd name="T10" fmla="*/ 7 w 173"/>
                <a:gd name="T11" fmla="*/ 3 h 203"/>
                <a:gd name="T12" fmla="*/ 16 w 173"/>
                <a:gd name="T13" fmla="*/ 0 h 203"/>
                <a:gd name="T14" fmla="*/ 158 w 173"/>
                <a:gd name="T15" fmla="*/ 0 h 203"/>
                <a:gd name="T16" fmla="*/ 166 w 173"/>
                <a:gd name="T17" fmla="*/ 3 h 203"/>
                <a:gd name="T18" fmla="*/ 170 w 173"/>
                <a:gd name="T19" fmla="*/ 12 h 203"/>
                <a:gd name="T20" fmla="*/ 171 w 173"/>
                <a:gd name="T21" fmla="*/ 63 h 203"/>
                <a:gd name="T22" fmla="*/ 171 w 173"/>
                <a:gd name="T23" fmla="*/ 108 h 203"/>
                <a:gd name="T24" fmla="*/ 88 w 173"/>
                <a:gd name="T25" fmla="*/ 203 h 203"/>
                <a:gd name="T26" fmla="*/ 86 w 173"/>
                <a:gd name="T27" fmla="*/ 203 h 203"/>
                <a:gd name="T28" fmla="*/ 28 w 173"/>
                <a:gd name="T29" fmla="*/ 25 h 203"/>
                <a:gd name="T30" fmla="*/ 27 w 173"/>
                <a:gd name="T31" fmla="*/ 65 h 203"/>
                <a:gd name="T32" fmla="*/ 27 w 173"/>
                <a:gd name="T33" fmla="*/ 108 h 203"/>
                <a:gd name="T34" fmla="*/ 27 w 173"/>
                <a:gd name="T35" fmla="*/ 109 h 203"/>
                <a:gd name="T36" fmla="*/ 86 w 173"/>
                <a:gd name="T37" fmla="*/ 178 h 203"/>
                <a:gd name="T38" fmla="*/ 145 w 173"/>
                <a:gd name="T39" fmla="*/ 109 h 203"/>
                <a:gd name="T40" fmla="*/ 144 w 173"/>
                <a:gd name="T41" fmla="*/ 64 h 203"/>
                <a:gd name="T42" fmla="*/ 144 w 173"/>
                <a:gd name="T43" fmla="*/ 25 h 203"/>
                <a:gd name="T44" fmla="*/ 28 w 173"/>
                <a:gd name="T45" fmla="*/ 2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203">
                  <a:moveTo>
                    <a:pt x="86" y="203"/>
                  </a:moveTo>
                  <a:cubicBezTo>
                    <a:pt x="85" y="203"/>
                    <a:pt x="85" y="203"/>
                    <a:pt x="85" y="203"/>
                  </a:cubicBezTo>
                  <a:cubicBezTo>
                    <a:pt x="37" y="199"/>
                    <a:pt x="0" y="157"/>
                    <a:pt x="2" y="108"/>
                  </a:cubicBezTo>
                  <a:cubicBezTo>
                    <a:pt x="2" y="94"/>
                    <a:pt x="2" y="79"/>
                    <a:pt x="3" y="65"/>
                  </a:cubicBezTo>
                  <a:cubicBezTo>
                    <a:pt x="3" y="47"/>
                    <a:pt x="4" y="28"/>
                    <a:pt x="4" y="12"/>
                  </a:cubicBezTo>
                  <a:cubicBezTo>
                    <a:pt x="4" y="9"/>
                    <a:pt x="5" y="6"/>
                    <a:pt x="7" y="3"/>
                  </a:cubicBezTo>
                  <a:cubicBezTo>
                    <a:pt x="10" y="1"/>
                    <a:pt x="13" y="0"/>
                    <a:pt x="16" y="0"/>
                  </a:cubicBezTo>
                  <a:cubicBezTo>
                    <a:pt x="158" y="0"/>
                    <a:pt x="158" y="0"/>
                    <a:pt x="158" y="0"/>
                  </a:cubicBezTo>
                  <a:cubicBezTo>
                    <a:pt x="161" y="0"/>
                    <a:pt x="164" y="1"/>
                    <a:pt x="166" y="3"/>
                  </a:cubicBezTo>
                  <a:cubicBezTo>
                    <a:pt x="169" y="6"/>
                    <a:pt x="170" y="9"/>
                    <a:pt x="170" y="12"/>
                  </a:cubicBezTo>
                  <a:cubicBezTo>
                    <a:pt x="170" y="28"/>
                    <a:pt x="170" y="46"/>
                    <a:pt x="171" y="63"/>
                  </a:cubicBezTo>
                  <a:cubicBezTo>
                    <a:pt x="171" y="78"/>
                    <a:pt x="171" y="94"/>
                    <a:pt x="171" y="108"/>
                  </a:cubicBezTo>
                  <a:cubicBezTo>
                    <a:pt x="173" y="157"/>
                    <a:pt x="137" y="199"/>
                    <a:pt x="88" y="203"/>
                  </a:cubicBezTo>
                  <a:lnTo>
                    <a:pt x="86" y="203"/>
                  </a:lnTo>
                  <a:close/>
                  <a:moveTo>
                    <a:pt x="28" y="25"/>
                  </a:moveTo>
                  <a:cubicBezTo>
                    <a:pt x="28" y="38"/>
                    <a:pt x="28" y="51"/>
                    <a:pt x="27" y="65"/>
                  </a:cubicBezTo>
                  <a:cubicBezTo>
                    <a:pt x="27" y="80"/>
                    <a:pt x="27" y="95"/>
                    <a:pt x="27" y="108"/>
                  </a:cubicBezTo>
                  <a:cubicBezTo>
                    <a:pt x="27" y="109"/>
                    <a:pt x="27" y="109"/>
                    <a:pt x="27" y="109"/>
                  </a:cubicBezTo>
                  <a:cubicBezTo>
                    <a:pt x="25" y="144"/>
                    <a:pt x="51" y="174"/>
                    <a:pt x="86" y="178"/>
                  </a:cubicBezTo>
                  <a:cubicBezTo>
                    <a:pt x="121" y="174"/>
                    <a:pt x="147" y="144"/>
                    <a:pt x="145" y="109"/>
                  </a:cubicBezTo>
                  <a:cubicBezTo>
                    <a:pt x="145" y="94"/>
                    <a:pt x="145" y="79"/>
                    <a:pt x="144" y="64"/>
                  </a:cubicBezTo>
                  <a:cubicBezTo>
                    <a:pt x="144" y="51"/>
                    <a:pt x="144" y="37"/>
                    <a:pt x="144" y="25"/>
                  </a:cubicBezTo>
                  <a:lnTo>
                    <a:pt x="28"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5" name="Freeform 24">
              <a:extLst>
                <a:ext uri="{FF2B5EF4-FFF2-40B4-BE49-F238E27FC236}">
                  <a16:creationId xmlns:a16="http://schemas.microsoft.com/office/drawing/2014/main" id="{0B9012A5-43FE-48C9-8617-750E908D36DF}"/>
                </a:ext>
              </a:extLst>
            </p:cNvPr>
            <p:cNvSpPr>
              <a:spLocks noEditPoints="1"/>
            </p:cNvSpPr>
            <p:nvPr/>
          </p:nvSpPr>
          <p:spPr bwMode="auto">
            <a:xfrm>
              <a:off x="908" y="1385"/>
              <a:ext cx="192" cy="103"/>
            </a:xfrm>
            <a:custGeom>
              <a:avLst/>
              <a:gdLst>
                <a:gd name="T0" fmla="*/ 212 w 225"/>
                <a:gd name="T1" fmla="*/ 25 h 121"/>
                <a:gd name="T2" fmla="*/ 13 w 225"/>
                <a:gd name="T3" fmla="*/ 25 h 121"/>
                <a:gd name="T4" fmla="*/ 0 w 225"/>
                <a:gd name="T5" fmla="*/ 12 h 121"/>
                <a:gd name="T6" fmla="*/ 13 w 225"/>
                <a:gd name="T7" fmla="*/ 0 h 121"/>
                <a:gd name="T8" fmla="*/ 212 w 225"/>
                <a:gd name="T9" fmla="*/ 0 h 121"/>
                <a:gd name="T10" fmla="*/ 225 w 225"/>
                <a:gd name="T11" fmla="*/ 12 h 121"/>
                <a:gd name="T12" fmla="*/ 212 w 225"/>
                <a:gd name="T13" fmla="*/ 25 h 121"/>
                <a:gd name="T14" fmla="*/ 187 w 225"/>
                <a:gd name="T15" fmla="*/ 76 h 121"/>
                <a:gd name="T16" fmla="*/ 44 w 225"/>
                <a:gd name="T17" fmla="*/ 76 h 121"/>
                <a:gd name="T18" fmla="*/ 31 w 225"/>
                <a:gd name="T19" fmla="*/ 63 h 121"/>
                <a:gd name="T20" fmla="*/ 44 w 225"/>
                <a:gd name="T21" fmla="*/ 51 h 121"/>
                <a:gd name="T22" fmla="*/ 187 w 225"/>
                <a:gd name="T23" fmla="*/ 51 h 121"/>
                <a:gd name="T24" fmla="*/ 200 w 225"/>
                <a:gd name="T25" fmla="*/ 63 h 121"/>
                <a:gd name="T26" fmla="*/ 187 w 225"/>
                <a:gd name="T27" fmla="*/ 76 h 121"/>
                <a:gd name="T28" fmla="*/ 187 w 225"/>
                <a:gd name="T29" fmla="*/ 121 h 121"/>
                <a:gd name="T30" fmla="*/ 44 w 225"/>
                <a:gd name="T31" fmla="*/ 121 h 121"/>
                <a:gd name="T32" fmla="*/ 31 w 225"/>
                <a:gd name="T33" fmla="*/ 109 h 121"/>
                <a:gd name="T34" fmla="*/ 44 w 225"/>
                <a:gd name="T35" fmla="*/ 96 h 121"/>
                <a:gd name="T36" fmla="*/ 187 w 225"/>
                <a:gd name="T37" fmla="*/ 96 h 121"/>
                <a:gd name="T38" fmla="*/ 200 w 225"/>
                <a:gd name="T39" fmla="*/ 109 h 121"/>
                <a:gd name="T40" fmla="*/ 187 w 225"/>
                <a:gd name="T4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5" h="121">
                  <a:moveTo>
                    <a:pt x="212" y="25"/>
                  </a:moveTo>
                  <a:cubicBezTo>
                    <a:pt x="13" y="25"/>
                    <a:pt x="13" y="25"/>
                    <a:pt x="13" y="25"/>
                  </a:cubicBezTo>
                  <a:cubicBezTo>
                    <a:pt x="6" y="25"/>
                    <a:pt x="0" y="19"/>
                    <a:pt x="0" y="12"/>
                  </a:cubicBezTo>
                  <a:cubicBezTo>
                    <a:pt x="0" y="5"/>
                    <a:pt x="6" y="0"/>
                    <a:pt x="13" y="0"/>
                  </a:cubicBezTo>
                  <a:cubicBezTo>
                    <a:pt x="212" y="0"/>
                    <a:pt x="212" y="0"/>
                    <a:pt x="212" y="0"/>
                  </a:cubicBezTo>
                  <a:cubicBezTo>
                    <a:pt x="219" y="0"/>
                    <a:pt x="225" y="5"/>
                    <a:pt x="225" y="12"/>
                  </a:cubicBezTo>
                  <a:cubicBezTo>
                    <a:pt x="225" y="19"/>
                    <a:pt x="219" y="25"/>
                    <a:pt x="212" y="25"/>
                  </a:cubicBezTo>
                  <a:close/>
                  <a:moveTo>
                    <a:pt x="187" y="76"/>
                  </a:moveTo>
                  <a:cubicBezTo>
                    <a:pt x="44" y="76"/>
                    <a:pt x="44" y="76"/>
                    <a:pt x="44" y="76"/>
                  </a:cubicBezTo>
                  <a:cubicBezTo>
                    <a:pt x="37" y="76"/>
                    <a:pt x="31" y="70"/>
                    <a:pt x="31" y="63"/>
                  </a:cubicBezTo>
                  <a:cubicBezTo>
                    <a:pt x="31" y="56"/>
                    <a:pt x="37" y="51"/>
                    <a:pt x="44" y="51"/>
                  </a:cubicBezTo>
                  <a:cubicBezTo>
                    <a:pt x="187" y="51"/>
                    <a:pt x="187" y="51"/>
                    <a:pt x="187" y="51"/>
                  </a:cubicBezTo>
                  <a:cubicBezTo>
                    <a:pt x="194" y="51"/>
                    <a:pt x="200" y="56"/>
                    <a:pt x="200" y="63"/>
                  </a:cubicBezTo>
                  <a:cubicBezTo>
                    <a:pt x="200" y="70"/>
                    <a:pt x="194" y="76"/>
                    <a:pt x="187" y="76"/>
                  </a:cubicBezTo>
                  <a:close/>
                  <a:moveTo>
                    <a:pt x="187" y="121"/>
                  </a:moveTo>
                  <a:cubicBezTo>
                    <a:pt x="44" y="121"/>
                    <a:pt x="44" y="121"/>
                    <a:pt x="44" y="121"/>
                  </a:cubicBezTo>
                  <a:cubicBezTo>
                    <a:pt x="37" y="121"/>
                    <a:pt x="31" y="116"/>
                    <a:pt x="31" y="109"/>
                  </a:cubicBezTo>
                  <a:cubicBezTo>
                    <a:pt x="31" y="102"/>
                    <a:pt x="37" y="96"/>
                    <a:pt x="44" y="96"/>
                  </a:cubicBezTo>
                  <a:cubicBezTo>
                    <a:pt x="187" y="96"/>
                    <a:pt x="187" y="96"/>
                    <a:pt x="187" y="96"/>
                  </a:cubicBezTo>
                  <a:cubicBezTo>
                    <a:pt x="194" y="96"/>
                    <a:pt x="200" y="102"/>
                    <a:pt x="200" y="109"/>
                  </a:cubicBezTo>
                  <a:cubicBezTo>
                    <a:pt x="200" y="116"/>
                    <a:pt x="194" y="121"/>
                    <a:pt x="187" y="12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6" name="Freeform 25">
              <a:extLst>
                <a:ext uri="{FF2B5EF4-FFF2-40B4-BE49-F238E27FC236}">
                  <a16:creationId xmlns:a16="http://schemas.microsoft.com/office/drawing/2014/main" id="{0BEF377F-7D22-41E8-9FEC-B8F1DF83B1E4}"/>
                </a:ext>
              </a:extLst>
            </p:cNvPr>
            <p:cNvSpPr>
              <a:spLocks noEditPoints="1"/>
            </p:cNvSpPr>
            <p:nvPr/>
          </p:nvSpPr>
          <p:spPr bwMode="auto">
            <a:xfrm>
              <a:off x="722" y="878"/>
              <a:ext cx="571" cy="529"/>
            </a:xfrm>
            <a:custGeom>
              <a:avLst/>
              <a:gdLst>
                <a:gd name="T0" fmla="*/ 297 w 670"/>
                <a:gd name="T1" fmla="*/ 609 h 622"/>
                <a:gd name="T2" fmla="*/ 292 w 670"/>
                <a:gd name="T3" fmla="*/ 446 h 622"/>
                <a:gd name="T4" fmla="*/ 248 w 670"/>
                <a:gd name="T5" fmla="*/ 405 h 622"/>
                <a:gd name="T6" fmla="*/ 310 w 670"/>
                <a:gd name="T7" fmla="*/ 380 h 622"/>
                <a:gd name="T8" fmla="*/ 319 w 670"/>
                <a:gd name="T9" fmla="*/ 420 h 622"/>
                <a:gd name="T10" fmla="*/ 344 w 670"/>
                <a:gd name="T11" fmla="*/ 412 h 622"/>
                <a:gd name="T12" fmla="*/ 410 w 670"/>
                <a:gd name="T13" fmla="*/ 385 h 622"/>
                <a:gd name="T14" fmla="*/ 383 w 670"/>
                <a:gd name="T15" fmla="*/ 446 h 622"/>
                <a:gd name="T16" fmla="*/ 369 w 670"/>
                <a:gd name="T17" fmla="*/ 609 h 622"/>
                <a:gd name="T18" fmla="*/ 344 w 670"/>
                <a:gd name="T19" fmla="*/ 609 h 622"/>
                <a:gd name="T20" fmla="*/ 319 w 670"/>
                <a:gd name="T21" fmla="*/ 446 h 622"/>
                <a:gd name="T22" fmla="*/ 309 w 670"/>
                <a:gd name="T23" fmla="*/ 622 h 622"/>
                <a:gd name="T24" fmla="*/ 383 w 670"/>
                <a:gd name="T25" fmla="*/ 422 h 622"/>
                <a:gd name="T26" fmla="*/ 391 w 670"/>
                <a:gd name="T27" fmla="*/ 400 h 622"/>
                <a:gd name="T28" fmla="*/ 370 w 670"/>
                <a:gd name="T29" fmla="*/ 412 h 622"/>
                <a:gd name="T30" fmla="*/ 287 w 670"/>
                <a:gd name="T31" fmla="*/ 398 h 622"/>
                <a:gd name="T32" fmla="*/ 275 w 670"/>
                <a:gd name="T33" fmla="*/ 417 h 622"/>
                <a:gd name="T34" fmla="*/ 295 w 670"/>
                <a:gd name="T35" fmla="*/ 422 h 622"/>
                <a:gd name="T36" fmla="*/ 293 w 670"/>
                <a:gd name="T37" fmla="*/ 399 h 622"/>
                <a:gd name="T38" fmla="*/ 195 w 670"/>
                <a:gd name="T39" fmla="*/ 340 h 622"/>
                <a:gd name="T40" fmla="*/ 324 w 670"/>
                <a:gd name="T41" fmla="*/ 187 h 622"/>
                <a:gd name="T42" fmla="*/ 324 w 670"/>
                <a:gd name="T43" fmla="*/ 212 h 622"/>
                <a:gd name="T44" fmla="*/ 195 w 670"/>
                <a:gd name="T45" fmla="*/ 340 h 622"/>
                <a:gd name="T46" fmla="*/ 12 w 670"/>
                <a:gd name="T47" fmla="*/ 347 h 622"/>
                <a:gd name="T48" fmla="*/ 12 w 670"/>
                <a:gd name="T49" fmla="*/ 322 h 622"/>
                <a:gd name="T50" fmla="*/ 67 w 670"/>
                <a:gd name="T51" fmla="*/ 335 h 622"/>
                <a:gd name="T52" fmla="*/ 658 w 670"/>
                <a:gd name="T53" fmla="*/ 347 h 622"/>
                <a:gd name="T54" fmla="*/ 603 w 670"/>
                <a:gd name="T55" fmla="*/ 335 h 622"/>
                <a:gd name="T56" fmla="*/ 658 w 670"/>
                <a:gd name="T57" fmla="*/ 322 h 622"/>
                <a:gd name="T58" fmla="*/ 658 w 670"/>
                <a:gd name="T59" fmla="*/ 347 h 622"/>
                <a:gd name="T60" fmla="*/ 323 w 670"/>
                <a:gd name="T61" fmla="*/ 54 h 622"/>
                <a:gd name="T62" fmla="*/ 335 w 670"/>
                <a:gd name="T63" fmla="*/ 0 h 622"/>
                <a:gd name="T64" fmla="*/ 348 w 670"/>
                <a:gd name="T65" fmla="*/ 5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0" h="622">
                  <a:moveTo>
                    <a:pt x="309" y="622"/>
                  </a:moveTo>
                  <a:cubicBezTo>
                    <a:pt x="302" y="622"/>
                    <a:pt x="297" y="616"/>
                    <a:pt x="297" y="609"/>
                  </a:cubicBezTo>
                  <a:cubicBezTo>
                    <a:pt x="297" y="608"/>
                    <a:pt x="295" y="496"/>
                    <a:pt x="295" y="446"/>
                  </a:cubicBezTo>
                  <a:cubicBezTo>
                    <a:pt x="292" y="446"/>
                    <a:pt x="292" y="446"/>
                    <a:pt x="292" y="446"/>
                  </a:cubicBezTo>
                  <a:cubicBezTo>
                    <a:pt x="276" y="446"/>
                    <a:pt x="265" y="441"/>
                    <a:pt x="257" y="433"/>
                  </a:cubicBezTo>
                  <a:cubicBezTo>
                    <a:pt x="251" y="427"/>
                    <a:pt x="247" y="417"/>
                    <a:pt x="248" y="405"/>
                  </a:cubicBezTo>
                  <a:cubicBezTo>
                    <a:pt x="249" y="395"/>
                    <a:pt x="254" y="372"/>
                    <a:pt x="287" y="372"/>
                  </a:cubicBezTo>
                  <a:cubicBezTo>
                    <a:pt x="297" y="372"/>
                    <a:pt x="305" y="375"/>
                    <a:pt x="310" y="380"/>
                  </a:cubicBezTo>
                  <a:cubicBezTo>
                    <a:pt x="320" y="390"/>
                    <a:pt x="320" y="403"/>
                    <a:pt x="319" y="420"/>
                  </a:cubicBezTo>
                  <a:cubicBezTo>
                    <a:pt x="319" y="420"/>
                    <a:pt x="319" y="420"/>
                    <a:pt x="319" y="420"/>
                  </a:cubicBezTo>
                  <a:cubicBezTo>
                    <a:pt x="344" y="420"/>
                    <a:pt x="344" y="420"/>
                    <a:pt x="344" y="420"/>
                  </a:cubicBezTo>
                  <a:cubicBezTo>
                    <a:pt x="344" y="412"/>
                    <a:pt x="344" y="412"/>
                    <a:pt x="344" y="412"/>
                  </a:cubicBezTo>
                  <a:cubicBezTo>
                    <a:pt x="344" y="387"/>
                    <a:pt x="358" y="373"/>
                    <a:pt x="384" y="373"/>
                  </a:cubicBezTo>
                  <a:cubicBezTo>
                    <a:pt x="395" y="373"/>
                    <a:pt x="403" y="377"/>
                    <a:pt x="410" y="385"/>
                  </a:cubicBezTo>
                  <a:cubicBezTo>
                    <a:pt x="415" y="391"/>
                    <a:pt x="418" y="400"/>
                    <a:pt x="418" y="408"/>
                  </a:cubicBezTo>
                  <a:cubicBezTo>
                    <a:pt x="418" y="427"/>
                    <a:pt x="405" y="446"/>
                    <a:pt x="383" y="446"/>
                  </a:cubicBezTo>
                  <a:cubicBezTo>
                    <a:pt x="369" y="446"/>
                    <a:pt x="369" y="446"/>
                    <a:pt x="369" y="446"/>
                  </a:cubicBezTo>
                  <a:cubicBezTo>
                    <a:pt x="369" y="609"/>
                    <a:pt x="369" y="609"/>
                    <a:pt x="369" y="609"/>
                  </a:cubicBezTo>
                  <a:cubicBezTo>
                    <a:pt x="369" y="616"/>
                    <a:pt x="363" y="622"/>
                    <a:pt x="357" y="622"/>
                  </a:cubicBezTo>
                  <a:cubicBezTo>
                    <a:pt x="350" y="622"/>
                    <a:pt x="344" y="616"/>
                    <a:pt x="344" y="609"/>
                  </a:cubicBezTo>
                  <a:cubicBezTo>
                    <a:pt x="344" y="446"/>
                    <a:pt x="344" y="446"/>
                    <a:pt x="344" y="446"/>
                  </a:cubicBezTo>
                  <a:cubicBezTo>
                    <a:pt x="319" y="446"/>
                    <a:pt x="319" y="446"/>
                    <a:pt x="319" y="446"/>
                  </a:cubicBezTo>
                  <a:cubicBezTo>
                    <a:pt x="320" y="496"/>
                    <a:pt x="321" y="608"/>
                    <a:pt x="321" y="609"/>
                  </a:cubicBezTo>
                  <a:cubicBezTo>
                    <a:pt x="322" y="616"/>
                    <a:pt x="317" y="622"/>
                    <a:pt x="309" y="622"/>
                  </a:cubicBezTo>
                  <a:close/>
                  <a:moveTo>
                    <a:pt x="370" y="422"/>
                  </a:moveTo>
                  <a:cubicBezTo>
                    <a:pt x="383" y="422"/>
                    <a:pt x="383" y="422"/>
                    <a:pt x="383" y="422"/>
                  </a:cubicBezTo>
                  <a:cubicBezTo>
                    <a:pt x="391" y="422"/>
                    <a:pt x="393" y="412"/>
                    <a:pt x="393" y="408"/>
                  </a:cubicBezTo>
                  <a:cubicBezTo>
                    <a:pt x="393" y="405"/>
                    <a:pt x="393" y="402"/>
                    <a:pt x="391" y="400"/>
                  </a:cubicBezTo>
                  <a:cubicBezTo>
                    <a:pt x="390" y="399"/>
                    <a:pt x="388" y="398"/>
                    <a:pt x="385" y="398"/>
                  </a:cubicBezTo>
                  <a:cubicBezTo>
                    <a:pt x="371" y="398"/>
                    <a:pt x="370" y="401"/>
                    <a:pt x="370" y="412"/>
                  </a:cubicBezTo>
                  <a:lnTo>
                    <a:pt x="370" y="422"/>
                  </a:lnTo>
                  <a:close/>
                  <a:moveTo>
                    <a:pt x="287" y="398"/>
                  </a:moveTo>
                  <a:cubicBezTo>
                    <a:pt x="274" y="398"/>
                    <a:pt x="274" y="402"/>
                    <a:pt x="273" y="407"/>
                  </a:cubicBezTo>
                  <a:cubicBezTo>
                    <a:pt x="273" y="412"/>
                    <a:pt x="274" y="415"/>
                    <a:pt x="275" y="417"/>
                  </a:cubicBezTo>
                  <a:cubicBezTo>
                    <a:pt x="278" y="420"/>
                    <a:pt x="284" y="422"/>
                    <a:pt x="292" y="422"/>
                  </a:cubicBezTo>
                  <a:cubicBezTo>
                    <a:pt x="295" y="422"/>
                    <a:pt x="295" y="422"/>
                    <a:pt x="295" y="422"/>
                  </a:cubicBezTo>
                  <a:cubicBezTo>
                    <a:pt x="295" y="421"/>
                    <a:pt x="295" y="421"/>
                    <a:pt x="295" y="421"/>
                  </a:cubicBezTo>
                  <a:cubicBezTo>
                    <a:pt x="295" y="413"/>
                    <a:pt x="295" y="401"/>
                    <a:pt x="293" y="399"/>
                  </a:cubicBezTo>
                  <a:cubicBezTo>
                    <a:pt x="292" y="398"/>
                    <a:pt x="291" y="398"/>
                    <a:pt x="287" y="398"/>
                  </a:cubicBezTo>
                  <a:close/>
                  <a:moveTo>
                    <a:pt x="195" y="340"/>
                  </a:moveTo>
                  <a:cubicBezTo>
                    <a:pt x="188" y="340"/>
                    <a:pt x="183" y="335"/>
                    <a:pt x="183" y="328"/>
                  </a:cubicBezTo>
                  <a:cubicBezTo>
                    <a:pt x="183" y="251"/>
                    <a:pt x="246" y="187"/>
                    <a:pt x="324" y="187"/>
                  </a:cubicBezTo>
                  <a:cubicBezTo>
                    <a:pt x="331" y="187"/>
                    <a:pt x="337" y="193"/>
                    <a:pt x="337" y="200"/>
                  </a:cubicBezTo>
                  <a:cubicBezTo>
                    <a:pt x="337" y="206"/>
                    <a:pt x="331" y="212"/>
                    <a:pt x="324" y="212"/>
                  </a:cubicBezTo>
                  <a:cubicBezTo>
                    <a:pt x="260" y="212"/>
                    <a:pt x="207" y="264"/>
                    <a:pt x="207" y="328"/>
                  </a:cubicBezTo>
                  <a:cubicBezTo>
                    <a:pt x="207" y="335"/>
                    <a:pt x="202" y="340"/>
                    <a:pt x="195" y="340"/>
                  </a:cubicBezTo>
                  <a:close/>
                  <a:moveTo>
                    <a:pt x="55" y="347"/>
                  </a:moveTo>
                  <a:cubicBezTo>
                    <a:pt x="12" y="347"/>
                    <a:pt x="12" y="347"/>
                    <a:pt x="12" y="347"/>
                  </a:cubicBezTo>
                  <a:cubicBezTo>
                    <a:pt x="5" y="347"/>
                    <a:pt x="0" y="342"/>
                    <a:pt x="0" y="335"/>
                  </a:cubicBezTo>
                  <a:cubicBezTo>
                    <a:pt x="0" y="328"/>
                    <a:pt x="5" y="322"/>
                    <a:pt x="12" y="322"/>
                  </a:cubicBezTo>
                  <a:cubicBezTo>
                    <a:pt x="55" y="322"/>
                    <a:pt x="55" y="322"/>
                    <a:pt x="55" y="322"/>
                  </a:cubicBezTo>
                  <a:cubicBezTo>
                    <a:pt x="62" y="322"/>
                    <a:pt x="67" y="328"/>
                    <a:pt x="67" y="335"/>
                  </a:cubicBezTo>
                  <a:cubicBezTo>
                    <a:pt x="67" y="342"/>
                    <a:pt x="62" y="347"/>
                    <a:pt x="55" y="347"/>
                  </a:cubicBezTo>
                  <a:close/>
                  <a:moveTo>
                    <a:pt x="658" y="347"/>
                  </a:moveTo>
                  <a:cubicBezTo>
                    <a:pt x="615" y="347"/>
                    <a:pt x="615" y="347"/>
                    <a:pt x="615" y="347"/>
                  </a:cubicBezTo>
                  <a:cubicBezTo>
                    <a:pt x="608" y="347"/>
                    <a:pt x="603" y="342"/>
                    <a:pt x="603" y="335"/>
                  </a:cubicBezTo>
                  <a:cubicBezTo>
                    <a:pt x="603" y="328"/>
                    <a:pt x="608" y="322"/>
                    <a:pt x="615" y="322"/>
                  </a:cubicBezTo>
                  <a:cubicBezTo>
                    <a:pt x="658" y="322"/>
                    <a:pt x="658" y="322"/>
                    <a:pt x="658" y="322"/>
                  </a:cubicBezTo>
                  <a:cubicBezTo>
                    <a:pt x="665" y="322"/>
                    <a:pt x="670" y="328"/>
                    <a:pt x="670" y="335"/>
                  </a:cubicBezTo>
                  <a:cubicBezTo>
                    <a:pt x="670" y="342"/>
                    <a:pt x="665" y="347"/>
                    <a:pt x="658" y="347"/>
                  </a:cubicBezTo>
                  <a:close/>
                  <a:moveTo>
                    <a:pt x="335" y="67"/>
                  </a:moveTo>
                  <a:cubicBezTo>
                    <a:pt x="328" y="67"/>
                    <a:pt x="323" y="61"/>
                    <a:pt x="323" y="54"/>
                  </a:cubicBezTo>
                  <a:cubicBezTo>
                    <a:pt x="323" y="12"/>
                    <a:pt x="323" y="12"/>
                    <a:pt x="323" y="12"/>
                  </a:cubicBezTo>
                  <a:cubicBezTo>
                    <a:pt x="323" y="6"/>
                    <a:pt x="328" y="0"/>
                    <a:pt x="335" y="0"/>
                  </a:cubicBezTo>
                  <a:cubicBezTo>
                    <a:pt x="342" y="0"/>
                    <a:pt x="348" y="6"/>
                    <a:pt x="348" y="12"/>
                  </a:cubicBezTo>
                  <a:cubicBezTo>
                    <a:pt x="348" y="55"/>
                    <a:pt x="348" y="55"/>
                    <a:pt x="348" y="55"/>
                  </a:cubicBezTo>
                  <a:cubicBezTo>
                    <a:pt x="348" y="62"/>
                    <a:pt x="342" y="67"/>
                    <a:pt x="335"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7" name="Freeform 26">
              <a:extLst>
                <a:ext uri="{FF2B5EF4-FFF2-40B4-BE49-F238E27FC236}">
                  <a16:creationId xmlns:a16="http://schemas.microsoft.com/office/drawing/2014/main" id="{82ABF580-C63A-431D-9FC7-389A56DD1B6C}"/>
                </a:ext>
              </a:extLst>
            </p:cNvPr>
            <p:cNvSpPr>
              <a:spLocks/>
            </p:cNvSpPr>
            <p:nvPr/>
          </p:nvSpPr>
          <p:spPr bwMode="auto">
            <a:xfrm>
              <a:off x="786" y="966"/>
              <a:ext cx="49" cy="48"/>
            </a:xfrm>
            <a:custGeom>
              <a:avLst/>
              <a:gdLst>
                <a:gd name="T0" fmla="*/ 43 w 57"/>
                <a:gd name="T1" fmla="*/ 56 h 56"/>
                <a:gd name="T2" fmla="*/ 35 w 57"/>
                <a:gd name="T3" fmla="*/ 53 h 56"/>
                <a:gd name="T4" fmla="*/ 5 w 57"/>
                <a:gd name="T5" fmla="*/ 23 h 56"/>
                <a:gd name="T6" fmla="*/ 5 w 57"/>
                <a:gd name="T7" fmla="*/ 5 h 56"/>
                <a:gd name="T8" fmla="*/ 22 w 57"/>
                <a:gd name="T9" fmla="*/ 5 h 56"/>
                <a:gd name="T10" fmla="*/ 52 w 57"/>
                <a:gd name="T11" fmla="*/ 35 h 56"/>
                <a:gd name="T12" fmla="*/ 52 w 57"/>
                <a:gd name="T13" fmla="*/ 53 h 56"/>
                <a:gd name="T14" fmla="*/ 43 w 57"/>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6">
                  <a:moveTo>
                    <a:pt x="43" y="56"/>
                  </a:moveTo>
                  <a:cubicBezTo>
                    <a:pt x="40" y="56"/>
                    <a:pt x="37" y="55"/>
                    <a:pt x="35" y="53"/>
                  </a:cubicBezTo>
                  <a:cubicBezTo>
                    <a:pt x="5" y="23"/>
                    <a:pt x="5" y="23"/>
                    <a:pt x="5" y="23"/>
                  </a:cubicBezTo>
                  <a:cubicBezTo>
                    <a:pt x="0" y="18"/>
                    <a:pt x="0" y="10"/>
                    <a:pt x="5" y="5"/>
                  </a:cubicBezTo>
                  <a:cubicBezTo>
                    <a:pt x="10" y="0"/>
                    <a:pt x="17" y="0"/>
                    <a:pt x="22" y="5"/>
                  </a:cubicBezTo>
                  <a:cubicBezTo>
                    <a:pt x="52" y="35"/>
                    <a:pt x="52" y="35"/>
                    <a:pt x="52" y="35"/>
                  </a:cubicBezTo>
                  <a:cubicBezTo>
                    <a:pt x="57" y="40"/>
                    <a:pt x="57" y="48"/>
                    <a:pt x="52" y="53"/>
                  </a:cubicBezTo>
                  <a:cubicBezTo>
                    <a:pt x="50" y="55"/>
                    <a:pt x="46" y="56"/>
                    <a:pt x="43" y="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8" name="Freeform 27">
              <a:extLst>
                <a:ext uri="{FF2B5EF4-FFF2-40B4-BE49-F238E27FC236}">
                  <a16:creationId xmlns:a16="http://schemas.microsoft.com/office/drawing/2014/main" id="{911A4C48-066B-489C-A109-9C324CAEB7C1}"/>
                </a:ext>
              </a:extLst>
            </p:cNvPr>
            <p:cNvSpPr>
              <a:spLocks/>
            </p:cNvSpPr>
            <p:nvPr/>
          </p:nvSpPr>
          <p:spPr bwMode="auto">
            <a:xfrm>
              <a:off x="1175" y="966"/>
              <a:ext cx="49" cy="48"/>
            </a:xfrm>
            <a:custGeom>
              <a:avLst/>
              <a:gdLst>
                <a:gd name="T0" fmla="*/ 13 w 57"/>
                <a:gd name="T1" fmla="*/ 56 h 56"/>
                <a:gd name="T2" fmla="*/ 5 w 57"/>
                <a:gd name="T3" fmla="*/ 53 h 56"/>
                <a:gd name="T4" fmla="*/ 5 w 57"/>
                <a:gd name="T5" fmla="*/ 35 h 56"/>
                <a:gd name="T6" fmla="*/ 35 w 57"/>
                <a:gd name="T7" fmla="*/ 5 h 56"/>
                <a:gd name="T8" fmla="*/ 52 w 57"/>
                <a:gd name="T9" fmla="*/ 5 h 56"/>
                <a:gd name="T10" fmla="*/ 52 w 57"/>
                <a:gd name="T11" fmla="*/ 23 h 56"/>
                <a:gd name="T12" fmla="*/ 22 w 57"/>
                <a:gd name="T13" fmla="*/ 53 h 56"/>
                <a:gd name="T14" fmla="*/ 13 w 57"/>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6">
                  <a:moveTo>
                    <a:pt x="13" y="56"/>
                  </a:moveTo>
                  <a:cubicBezTo>
                    <a:pt x="10" y="56"/>
                    <a:pt x="7" y="55"/>
                    <a:pt x="5" y="53"/>
                  </a:cubicBezTo>
                  <a:cubicBezTo>
                    <a:pt x="0" y="48"/>
                    <a:pt x="0" y="40"/>
                    <a:pt x="5" y="35"/>
                  </a:cubicBezTo>
                  <a:cubicBezTo>
                    <a:pt x="35" y="5"/>
                    <a:pt x="35" y="5"/>
                    <a:pt x="35" y="5"/>
                  </a:cubicBezTo>
                  <a:cubicBezTo>
                    <a:pt x="40" y="0"/>
                    <a:pt x="47" y="0"/>
                    <a:pt x="52" y="5"/>
                  </a:cubicBezTo>
                  <a:cubicBezTo>
                    <a:pt x="57" y="10"/>
                    <a:pt x="57" y="18"/>
                    <a:pt x="52" y="23"/>
                  </a:cubicBezTo>
                  <a:cubicBezTo>
                    <a:pt x="22" y="53"/>
                    <a:pt x="22" y="53"/>
                    <a:pt x="22" y="53"/>
                  </a:cubicBezTo>
                  <a:cubicBezTo>
                    <a:pt x="20" y="55"/>
                    <a:pt x="17" y="56"/>
                    <a:pt x="13" y="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53" name="文本框 52">
            <a:extLst>
              <a:ext uri="{FF2B5EF4-FFF2-40B4-BE49-F238E27FC236}">
                <a16:creationId xmlns:a16="http://schemas.microsoft.com/office/drawing/2014/main" id="{2AE39E8E-8C22-40B5-A36E-9A28C365CC3C}"/>
              </a:ext>
            </a:extLst>
          </p:cNvPr>
          <p:cNvSpPr txBox="1"/>
          <p:nvPr/>
        </p:nvSpPr>
        <p:spPr>
          <a:xfrm>
            <a:off x="949374" y="785765"/>
            <a:ext cx="4953656" cy="707886"/>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443C3A"/>
                </a:solidFill>
                <a:effectLst/>
                <a:uLnTx/>
                <a:uFillTx/>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如何获取词向量？</a:t>
            </a:r>
          </a:p>
        </p:txBody>
      </p:sp>
    </p:spTree>
    <p:extLst>
      <p:ext uri="{BB962C8B-B14F-4D97-AF65-F5344CB8AC3E}">
        <p14:creationId xmlns:p14="http://schemas.microsoft.com/office/powerpoint/2010/main" val="63117656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0E42871-69DA-4227-B6CE-DF5783E6D413}"/>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01</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3" name="矩形 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856BC6C-975E-4405-A721-9AFA1CAA511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word2vec</a:t>
            </a: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的背景介绍</a:t>
            </a:r>
          </a:p>
        </p:txBody>
      </p:sp>
      <p:sp>
        <p:nvSpPr>
          <p:cNvPr id="39" name="矩形 38" descr="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
            <a:extLst>
              <a:ext uri="{FF2B5EF4-FFF2-40B4-BE49-F238E27FC236}">
                <a16:creationId xmlns:a16="http://schemas.microsoft.com/office/drawing/2014/main" id="{00C2963C-B139-4FAC-8E63-7933233863F7}"/>
              </a:ext>
            </a:extLst>
          </p:cNvPr>
          <p:cNvSpPr/>
          <p:nvPr/>
        </p:nvSpPr>
        <p:spPr>
          <a:xfrm>
            <a:off x="803268" y="833950"/>
            <a:ext cx="4801315" cy="646331"/>
          </a:xfrm>
          <a:prstGeom prst="rect">
            <a:avLst/>
          </a:prstGeom>
        </p:spPr>
        <p:txBody>
          <a:bodyPr wrap="none">
            <a:spAutoFit/>
          </a:bodyPr>
          <a:lstStyle/>
          <a:p>
            <a:pPr algn="ctr" defTabSz="914377"/>
            <a:r>
              <a:rPr lang="zh-CN" altLang="en-US" sz="3600" b="1" dirty="0">
                <a:solidFill>
                  <a:srgbClr val="443C3A"/>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什么是统计语言模型？</a:t>
            </a:r>
          </a:p>
        </p:txBody>
      </p:sp>
      <p:sp>
        <p:nvSpPr>
          <p:cNvPr id="40" name="矩形 39" descr="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
            <a:extLst>
              <a:ext uri="{FF2B5EF4-FFF2-40B4-BE49-F238E27FC236}">
                <a16:creationId xmlns:a16="http://schemas.microsoft.com/office/drawing/2014/main" id="{8B8DE1E1-4D39-4D7A-B2FE-E5B06C0A562B}"/>
              </a:ext>
            </a:extLst>
          </p:cNvPr>
          <p:cNvSpPr/>
          <p:nvPr/>
        </p:nvSpPr>
        <p:spPr>
          <a:xfrm>
            <a:off x="803268" y="3429221"/>
            <a:ext cx="5364557" cy="646331"/>
          </a:xfrm>
          <a:prstGeom prst="rect">
            <a:avLst/>
          </a:prstGeom>
        </p:spPr>
        <p:txBody>
          <a:bodyPr wrap="square">
            <a:spAutoFit/>
          </a:bodyPr>
          <a:lstStyle/>
          <a:p>
            <a:pPr algn="ctr" defTabSz="914377"/>
            <a:r>
              <a:rPr lang="zh-CN" altLang="en-US" sz="3600" b="1" dirty="0">
                <a:solidFill>
                  <a:srgbClr val="443C3A"/>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什么叫一个句子的概率？</a:t>
            </a:r>
            <a:endParaRPr lang="zh-CN" altLang="en-US" b="1" dirty="0">
              <a:solidFill>
                <a:srgbClr val="443C3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14" name="箭头: 下 13">
            <a:extLst>
              <a:ext uri="{FF2B5EF4-FFF2-40B4-BE49-F238E27FC236}">
                <a16:creationId xmlns:a16="http://schemas.microsoft.com/office/drawing/2014/main" id="{B48F2BF5-A0DB-4BE5-BB8E-8231F42E37B1}"/>
              </a:ext>
            </a:extLst>
          </p:cNvPr>
          <p:cNvSpPr/>
          <p:nvPr/>
        </p:nvSpPr>
        <p:spPr>
          <a:xfrm>
            <a:off x="3171852" y="2705781"/>
            <a:ext cx="240707" cy="57371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15" name="文本框 14">
            <a:extLst>
              <a:ext uri="{FF2B5EF4-FFF2-40B4-BE49-F238E27FC236}">
                <a16:creationId xmlns:a16="http://schemas.microsoft.com/office/drawing/2014/main" id="{E587D05F-4C26-4DEB-935C-2DE5FD9BACCB}"/>
              </a:ext>
            </a:extLst>
          </p:cNvPr>
          <p:cNvSpPr txBox="1"/>
          <p:nvPr/>
        </p:nvSpPr>
        <p:spPr>
          <a:xfrm>
            <a:off x="803268" y="1688411"/>
            <a:ext cx="10541007" cy="913199"/>
          </a:xfrm>
          <a:prstGeom prst="rect">
            <a:avLst/>
          </a:prstGeom>
          <a:noFill/>
        </p:spPr>
        <p:txBody>
          <a:bodyPr wrap="square" rtlCol="0">
            <a:spAutoFit/>
          </a:bodyPr>
          <a:lstStyle/>
          <a:p>
            <a:r>
              <a:rPr lang="zh-CN" altLang="en-US" sz="2667" dirty="0">
                <a:solidFill>
                  <a:srgbClr val="443C3A"/>
                </a:solidFill>
                <a:ea typeface="字魂105号-简雅黑" panose="00000500000000000000" pitchFamily="2" charset="-122"/>
                <a:cs typeface="Arial" panose="020B0604020202020204" pitchFamily="34" charset="0"/>
              </a:rPr>
              <a:t>统计语言模型是用来</a:t>
            </a:r>
            <a:r>
              <a:rPr lang="zh-CN" altLang="en-US" sz="2667" dirty="0">
                <a:solidFill>
                  <a:srgbClr val="FF0000"/>
                </a:solidFill>
                <a:ea typeface="字魂105号-简雅黑" panose="00000500000000000000" pitchFamily="2" charset="-122"/>
                <a:cs typeface="Arial" panose="020B0604020202020204" pitchFamily="34" charset="0"/>
              </a:rPr>
              <a:t>计算一个句子的概率</a:t>
            </a:r>
            <a:r>
              <a:rPr lang="zh-CN" altLang="en-US" sz="2667" dirty="0">
                <a:solidFill>
                  <a:srgbClr val="443C3A"/>
                </a:solidFill>
                <a:ea typeface="字魂105号-简雅黑" panose="00000500000000000000" pitchFamily="2" charset="-122"/>
                <a:cs typeface="Arial" panose="020B0604020202020204" pitchFamily="34" charset="0"/>
              </a:rPr>
              <a:t>的概率模型，它通常基于一个语料库来构建。</a:t>
            </a:r>
            <a:endParaRPr lang="zh-CN" altLang="en-US" sz="2667" dirty="0">
              <a:solidFill>
                <a:srgbClr val="FF0000"/>
              </a:solidFill>
              <a:ea typeface="字魂105号-简雅黑" panose="00000500000000000000"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75631769-0744-49B7-8750-66B91511CDEE}"/>
                  </a:ext>
                </a:extLst>
              </p:cNvPr>
              <p:cNvSpPr txBox="1"/>
              <p:nvPr/>
            </p:nvSpPr>
            <p:spPr>
              <a:xfrm>
                <a:off x="979450" y="4362571"/>
                <a:ext cx="9374225" cy="1542153"/>
              </a:xfrm>
              <a:prstGeom prst="rect">
                <a:avLst/>
              </a:prstGeom>
              <a:noFill/>
            </p:spPr>
            <p:txBody>
              <a:bodyPr wrap="square" rtlCol="0">
                <a:spAutoFit/>
              </a:bodyPr>
              <a:lstStyle/>
              <a:p>
                <a:pPr>
                  <a:spcBef>
                    <a:spcPts val="900"/>
                  </a:spcBef>
                  <a:spcAft>
                    <a:spcPts val="900"/>
                  </a:spcAft>
                </a:pPr>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𝑊</m:t>
                    </m:r>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sSubSup>
                    <m:box>
                      <m:box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box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e>
                    </m:box>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b>
                        </m:sSub>
                      </m:e>
                    </m:d>
                  </m:oMath>
                </a14:m>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表示由</a:t>
                </a:r>
                <a:r>
                  <a:rPr lang="en-US" altLang="zh-CN" sz="1800" dirty="0">
                    <a:effectLst/>
                    <a:latin typeface="Cambria" panose="02040503050406030204" pitchFamily="18" charset="0"/>
                    <a:ea typeface="宋体" panose="02010600030101010101" pitchFamily="2" charset="-122"/>
                    <a:cs typeface="Times New Roman" panose="02020603050405020304" pitchFamily="18" charset="0"/>
                  </a:rPr>
                  <a:t>T</a:t>
                </a:r>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个词</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b>
                    </m:sSub>
                  </m:oMath>
                </a14:m>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按顺序构成的一个句子，则</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b>
                    </m:sSub>
                  </m:oMath>
                </a14:m>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的联合概率为</a:t>
                </a:r>
              </a:p>
              <a:p>
                <a:pPr>
                  <a:spcBef>
                    <a:spcPts val="180"/>
                  </a:spcBef>
                  <a:spcAft>
                    <a:spcPts val="180"/>
                  </a:spcAft>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mPr>
                        <m:mr>
                          <m:e/>
                          <m:e/>
                        </m:mr>
                        <m:mr>
                          <m:e/>
                          <m:e>
                            <m:r>
                              <a:rPr lang="zh-CN" altLang="en-US" i="1">
                                <a:latin typeface="Cambria Math" panose="02040503050406030204" pitchFamily="18" charset="0"/>
                                <a:ea typeface="宋体" panose="02010600030101010101" pitchFamily="2" charset="-122"/>
                                <a:cs typeface="Times New Roman" panose="02020603050405020304" pitchFamily="18" charset="0"/>
                              </a:rPr>
                              <m:t>𝑝</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zh-CN" altLang="en-US" i="1">
                                <a:latin typeface="Cambria Math" panose="02040503050406030204" pitchFamily="18" charset="0"/>
                                <a:ea typeface="宋体" panose="02010600030101010101" pitchFamily="2" charset="-122"/>
                                <a:cs typeface="Times New Roman" panose="02020603050405020304" pitchFamily="18" charset="0"/>
                              </a:rPr>
                              <m:t>𝑊</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zh-CN" altLang="en-US" i="1">
                                <a:latin typeface="Cambria Math" panose="02040503050406030204" pitchFamily="18" charset="0"/>
                                <a:ea typeface="宋体" panose="02010600030101010101" pitchFamily="2" charset="-122"/>
                                <a:cs typeface="Times New Roman" panose="02020603050405020304" pitchFamily="18" charset="0"/>
                              </a:rPr>
                              <m:t>𝑝</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zh-CN" altLang="en-US" i="1">
                                <a:latin typeface="Cambria Math" panose="02040503050406030204" pitchFamily="18" charset="0"/>
                                <a:ea typeface="宋体" panose="02010600030101010101" pitchFamily="2" charset="-122"/>
                                <a:cs typeface="Times New Roman" panose="02020603050405020304" pitchFamily="18" charset="0"/>
                              </a:rPr>
                              <m:t>𝑤</m:t>
                            </m:r>
                            <m:r>
                              <a:rPr lang="en-US" altLang="zh-CN" b="0" i="1" baseline="-25000" smtClean="0">
                                <a:latin typeface="Cambria Math" panose="02040503050406030204" pitchFamily="18" charset="0"/>
                                <a:ea typeface="宋体" panose="02010600030101010101" pitchFamily="2" charset="-122"/>
                                <a:cs typeface="Times New Roman" panose="02020603050405020304" pitchFamily="18" charset="0"/>
                              </a:rPr>
                              <m:t>1</m:t>
                            </m:r>
                            <m:r>
                              <a:rPr lang="zh-CN" altLang="en-US" i="1" baseline="30000">
                                <a:latin typeface="Cambria Math" panose="02040503050406030204" pitchFamily="18" charset="0"/>
                                <a:ea typeface="宋体" panose="02010600030101010101" pitchFamily="2" charset="-122"/>
                                <a:cs typeface="Times New Roman" panose="02020603050405020304" pitchFamily="18" charset="0"/>
                              </a:rPr>
                              <m:t>𝑇</m:t>
                            </m:r>
                            <m:r>
                              <a:rPr lang="zh-CN" altLang="en-US" i="1">
                                <a:latin typeface="Cambria Math" panose="02040503050406030204" pitchFamily="18" charset="0"/>
                                <a:ea typeface="宋体" panose="02010600030101010101" pitchFamily="2" charset="-122"/>
                                <a:cs typeface="Times New Roman" panose="02020603050405020304" pitchFamily="18" charset="0"/>
                              </a:rPr>
                              <m:t> </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sSubSup>
                              </m:e>
                            </m:d>
                          </m:e>
                        </m:mr>
                      </m:m>
                    </m:oMath>
                  </m:oMathPara>
                </a14:m>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𝑊</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就是句子的概率，</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bSup>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p>
                        </m:sSubSup>
                      </m:e>
                    </m:d>
                  </m:oMath>
                </a14:m>
                <a:r>
                  <a:rPr lang="zh-CN" altLang="zh-CN" sz="1800" dirty="0">
                    <a:effectLst/>
                    <a:latin typeface="Cambria" panose="02040503050406030204" pitchFamily="18" charset="0"/>
                    <a:ea typeface="宋体" panose="02010600030101010101" pitchFamily="2" charset="-122"/>
                    <a:cs typeface="Times New Roman" panose="02020603050405020304" pitchFamily="18" charset="0"/>
                  </a:rPr>
                  <a:t>是语言模型的参数。</a:t>
                </a:r>
              </a:p>
            </p:txBody>
          </p:sp>
        </mc:Choice>
        <mc:Fallback xmlns="">
          <p:sp>
            <p:nvSpPr>
              <p:cNvPr id="18" name="文本框 17">
                <a:extLst>
                  <a:ext uri="{FF2B5EF4-FFF2-40B4-BE49-F238E27FC236}">
                    <a16:creationId xmlns:a16="http://schemas.microsoft.com/office/drawing/2014/main" id="{75631769-0744-49B7-8750-66B91511CDEE}"/>
                  </a:ext>
                </a:extLst>
              </p:cNvPr>
              <p:cNvSpPr txBox="1">
                <a:spLocks noRot="1" noChangeAspect="1" noMove="1" noResize="1" noEditPoints="1" noAdjustHandles="1" noChangeArrowheads="1" noChangeShapeType="1" noTextEdit="1"/>
              </p:cNvSpPr>
              <p:nvPr/>
            </p:nvSpPr>
            <p:spPr>
              <a:xfrm>
                <a:off x="979450" y="4362571"/>
                <a:ext cx="9374225" cy="1542153"/>
              </a:xfrm>
              <a:prstGeom prst="rect">
                <a:avLst/>
              </a:prstGeom>
              <a:blipFill>
                <a:blip r:embed="rId4"/>
                <a:stretch>
                  <a:fillRect t="-3162" b="-4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244043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0E42871-69DA-4227-B6CE-DF5783E6D413}"/>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01</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3" name="矩形 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856BC6C-975E-4405-A721-9AFA1CAA511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统计语言模型：</a:t>
            </a:r>
            <a:r>
              <a:rPr lang="en-US" altLang="zh-CN"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N-gram</a:t>
            </a: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模型</a:t>
            </a:r>
          </a:p>
        </p:txBody>
      </p:sp>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77CAA98-1324-4C2E-8349-D08FAB678970}"/>
                  </a:ext>
                </a:extLst>
              </p:cNvPr>
              <p:cNvSpPr txBox="1"/>
              <p:nvPr/>
            </p:nvSpPr>
            <p:spPr>
              <a:xfrm>
                <a:off x="930107" y="1227895"/>
                <a:ext cx="10902846" cy="4077591"/>
              </a:xfrm>
              <a:prstGeom prst="rect">
                <a:avLst/>
              </a:prstGeom>
              <a:noFill/>
            </p:spPr>
            <p:txBody>
              <a:bodyPr wrap="square">
                <a:spAutoFit/>
              </a:bodyPr>
              <a:lstStyle/>
              <a:p>
                <a:pPr>
                  <a:spcBef>
                    <a:spcPts val="900"/>
                  </a:spcBef>
                  <a:spcAft>
                    <a:spcPts val="900"/>
                  </a:spcAft>
                </a:pPr>
                <a:r>
                  <a:rPr lang="en-US" altLang="zh-CN" sz="2400" dirty="0">
                    <a:solidFill>
                      <a:schemeClr val="tx1"/>
                    </a:solidFill>
                    <a:ea typeface="字魂105号-简雅黑" panose="00000500000000000000" pitchFamily="2" charset="-122"/>
                    <a:cs typeface="Arial" panose="020B0604020202020204" pitchFamily="34" charset="0"/>
                  </a:rPr>
                  <a:t>考虑</a:t>
                </a:r>
                <a14:m>
                  <m:oMath xmlns:m="http://schemas.openxmlformats.org/officeDocument/2006/math">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𝑝</m:t>
                    </m:r>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m:t>
                    </m:r>
                    <m:sSub>
                      <m:sSubPr>
                        <m:ctrlPr>
                          <a:rPr lang="zh-CN" altLang="zh-CN" sz="2400" i="1">
                            <a:solidFill>
                              <a:schemeClr val="tx1"/>
                            </a:solidFill>
                            <a:latin typeface="Cambria Math" panose="02040503050406030204" pitchFamily="18" charset="0"/>
                            <a:ea typeface="字魂105号-简雅黑" panose="00000500000000000000" pitchFamily="2" charset="-122"/>
                            <a:cs typeface="Arial" panose="020B0604020202020204" pitchFamily="34" charset="0"/>
                          </a:rPr>
                        </m:ctrlPr>
                      </m:sSubPr>
                      <m:e>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𝑤</m:t>
                        </m:r>
                      </m:e>
                      <m:sub>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𝑘</m:t>
                        </m:r>
                      </m:sub>
                    </m:sSub>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m:t>
                    </m:r>
                    <m:sSubSup>
                      <m:sSubSupPr>
                        <m:ctrlPr>
                          <a:rPr lang="zh-CN" altLang="zh-CN" sz="2400" i="1">
                            <a:solidFill>
                              <a:schemeClr val="tx1"/>
                            </a:solidFill>
                            <a:latin typeface="Cambria Math" panose="02040503050406030204" pitchFamily="18" charset="0"/>
                            <a:ea typeface="字魂105号-简雅黑" panose="00000500000000000000" pitchFamily="2" charset="-122"/>
                            <a:cs typeface="Arial" panose="020B0604020202020204" pitchFamily="34" charset="0"/>
                          </a:rPr>
                        </m:ctrlPr>
                      </m:sSubSupPr>
                      <m:e>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𝑤</m:t>
                        </m:r>
                      </m:e>
                      <m:sub>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1</m:t>
                        </m:r>
                      </m:sub>
                      <m:sup>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𝑘</m:t>
                        </m:r>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−1</m:t>
                        </m:r>
                      </m:sup>
                    </m:sSubSup>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m:t>
                    </m:r>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𝑘</m:t>
                    </m:r>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&gt;1)</m:t>
                    </m:r>
                  </m:oMath>
                </a14:m>
                <a:r>
                  <a:rPr lang="en-US" altLang="zh-CN" sz="2400" dirty="0" err="1">
                    <a:solidFill>
                      <a:schemeClr val="tx1"/>
                    </a:solidFill>
                    <a:ea typeface="字魂105号-简雅黑" panose="00000500000000000000" pitchFamily="2" charset="-122"/>
                    <a:cs typeface="Arial" panose="020B0604020202020204" pitchFamily="34" charset="0"/>
                  </a:rPr>
                  <a:t>的近似计算，由Bayes公式</a:t>
                </a:r>
                <a:r>
                  <a:rPr lang="en-US" altLang="zh-CN" sz="2400" dirty="0">
                    <a:solidFill>
                      <a:schemeClr val="tx1"/>
                    </a:solidFill>
                    <a:ea typeface="字魂105号-简雅黑" panose="00000500000000000000" pitchFamily="2" charset="-122"/>
                    <a:cs typeface="Arial" panose="020B0604020202020204" pitchFamily="34" charset="0"/>
                  </a:rPr>
                  <a:t>，</a:t>
                </a:r>
                <a:endParaRPr lang="zh-CN" altLang="zh-CN" sz="2400" dirty="0">
                  <a:solidFill>
                    <a:schemeClr val="tx1"/>
                  </a:solidFill>
                  <a:ea typeface="字魂105号-简雅黑" panose="00000500000000000000" pitchFamily="2" charset="-122"/>
                  <a:cs typeface="Arial" panose="020B0604020202020204" pitchFamily="34" charset="0"/>
                </a:endParaRP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den>
                      </m:f>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𝑐𝑜𝑢𝑛𝑡</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𝑐𝑜𝑢𝑛𝑡</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den>
                      </m:f>
                    </m:oMath>
                  </m:oMathPara>
                </a14:m>
                <a:endParaRPr lang="zh-CN" altLang="zh-CN" sz="1800" dirty="0">
                  <a:solidFill>
                    <a:schemeClr val="tx1"/>
                  </a:solidFill>
                  <a:effectLst/>
                  <a:latin typeface="Cambria" panose="02040503050406030204" pitchFamily="18" charset="0"/>
                  <a:ea typeface="宋体" panose="02010600030101010101" pitchFamily="2" charset="-122"/>
                  <a:cs typeface="Times New Roman" panose="02020603050405020304" pitchFamily="18" charset="0"/>
                </a:endParaRPr>
              </a:p>
              <a:p>
                <a:pPr>
                  <a:spcBef>
                    <a:spcPts val="900"/>
                  </a:spcBef>
                  <a:spcAft>
                    <a:spcPts val="900"/>
                  </a:spcAft>
                </a:pPr>
                <a:r>
                  <a:rPr lang="zh-CN" altLang="zh-CN" sz="2400" dirty="0">
                    <a:solidFill>
                      <a:schemeClr val="tx1"/>
                    </a:solidFill>
                    <a:ea typeface="字魂105号-简雅黑" panose="00000500000000000000" pitchFamily="2" charset="-122"/>
                    <a:cs typeface="Arial" panose="020B0604020202020204" pitchFamily="34" charset="0"/>
                  </a:rPr>
                  <a:t>一个词的出现的概率与它前面所有词都相关，其中</a:t>
                </a:r>
                <a14:m>
                  <m:oMath xmlns:m="http://schemas.openxmlformats.org/officeDocument/2006/math">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𝑐𝑜𝑢𝑛𝑡</m:t>
                    </m:r>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m:t>
                    </m:r>
                    <m:sSubSup>
                      <m:sSubSupPr>
                        <m:ctrlPr>
                          <a:rPr lang="zh-CN" altLang="zh-CN" sz="2400" i="1">
                            <a:solidFill>
                              <a:schemeClr val="tx1"/>
                            </a:solidFill>
                            <a:latin typeface="Cambria Math" panose="02040503050406030204" pitchFamily="18" charset="0"/>
                            <a:ea typeface="字魂105号-简雅黑" panose="00000500000000000000" pitchFamily="2" charset="-122"/>
                            <a:cs typeface="Arial" panose="020B0604020202020204" pitchFamily="34" charset="0"/>
                          </a:rPr>
                        </m:ctrlPr>
                      </m:sSubSupPr>
                      <m:e>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𝑤</m:t>
                        </m:r>
                      </m:e>
                      <m:sub>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1</m:t>
                        </m:r>
                      </m:sub>
                      <m:sup>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𝑘</m:t>
                        </m:r>
                      </m:sup>
                    </m:sSubSup>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m:t>
                    </m:r>
                  </m:oMath>
                </a14:m>
                <a:r>
                  <a:rPr lang="zh-CN" altLang="zh-CN" sz="2400" dirty="0">
                    <a:solidFill>
                      <a:schemeClr val="tx1"/>
                    </a:solidFill>
                    <a:ea typeface="字魂105号-简雅黑" panose="00000500000000000000" pitchFamily="2" charset="-122"/>
                    <a:cs typeface="Arial" panose="020B0604020202020204" pitchFamily="34" charset="0"/>
                  </a:rPr>
                  <a:t>和</a:t>
                </a:r>
                <a14:m>
                  <m:oMath xmlns:m="http://schemas.openxmlformats.org/officeDocument/2006/math">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𝑐𝑜𝑢𝑛𝑡</m:t>
                    </m:r>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m:t>
                    </m:r>
                    <m:sSubSup>
                      <m:sSubSupPr>
                        <m:ctrlPr>
                          <a:rPr lang="zh-CN" altLang="zh-CN" sz="2400" i="1">
                            <a:solidFill>
                              <a:schemeClr val="tx1"/>
                            </a:solidFill>
                            <a:latin typeface="Cambria Math" panose="02040503050406030204" pitchFamily="18" charset="0"/>
                            <a:ea typeface="字魂105号-简雅黑" panose="00000500000000000000" pitchFamily="2" charset="-122"/>
                            <a:cs typeface="Arial" panose="020B0604020202020204" pitchFamily="34" charset="0"/>
                          </a:rPr>
                        </m:ctrlPr>
                      </m:sSubSupPr>
                      <m:e>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𝑤</m:t>
                        </m:r>
                      </m:e>
                      <m:sub>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1</m:t>
                        </m:r>
                      </m:sub>
                      <m:sup>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𝑘</m:t>
                        </m:r>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−1</m:t>
                        </m:r>
                      </m:sup>
                    </m:sSubSup>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m:t>
                    </m:r>
                  </m:oMath>
                </a14:m>
                <a:r>
                  <a:rPr lang="zh-CN" altLang="zh-CN" sz="2400" dirty="0">
                    <a:solidFill>
                      <a:schemeClr val="tx1"/>
                    </a:solidFill>
                    <a:ea typeface="字魂105号-简雅黑" panose="00000500000000000000" pitchFamily="2" charset="-122"/>
                    <a:cs typeface="Arial" panose="020B0604020202020204" pitchFamily="34" charset="0"/>
                  </a:rPr>
                  <a:t>分别表示词串</a:t>
                </a:r>
                <a14:m>
                  <m:oMath xmlns:m="http://schemas.openxmlformats.org/officeDocument/2006/math">
                    <m:sSubSup>
                      <m:sSubSupPr>
                        <m:ctrlPr>
                          <a:rPr lang="zh-CN" altLang="zh-CN" sz="2400" i="1">
                            <a:solidFill>
                              <a:schemeClr val="tx1"/>
                            </a:solidFill>
                            <a:latin typeface="Cambria Math" panose="02040503050406030204" pitchFamily="18" charset="0"/>
                            <a:ea typeface="字魂105号-简雅黑" panose="00000500000000000000" pitchFamily="2" charset="-122"/>
                            <a:cs typeface="Arial" panose="020B0604020202020204" pitchFamily="34" charset="0"/>
                          </a:rPr>
                        </m:ctrlPr>
                      </m:sSubSupPr>
                      <m:e>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𝑤</m:t>
                        </m:r>
                      </m:e>
                      <m:sub>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1</m:t>
                        </m:r>
                      </m:sub>
                      <m:sup>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𝑘</m:t>
                        </m:r>
                      </m:sup>
                    </m:sSubSup>
                  </m:oMath>
                </a14:m>
                <a:r>
                  <a:rPr lang="zh-CN" altLang="zh-CN" sz="2400" dirty="0">
                    <a:solidFill>
                      <a:schemeClr val="tx1"/>
                    </a:solidFill>
                    <a:ea typeface="字魂105号-简雅黑" panose="00000500000000000000" pitchFamily="2" charset="-122"/>
                    <a:cs typeface="Arial" panose="020B0604020202020204" pitchFamily="34" charset="0"/>
                  </a:rPr>
                  <a:t>和</a:t>
                </a:r>
                <a14:m>
                  <m:oMath xmlns:m="http://schemas.openxmlformats.org/officeDocument/2006/math">
                    <m:sSubSup>
                      <m:sSubSupPr>
                        <m:ctrlPr>
                          <a:rPr lang="zh-CN" altLang="zh-CN" sz="2400" i="1">
                            <a:solidFill>
                              <a:schemeClr val="tx1"/>
                            </a:solidFill>
                            <a:latin typeface="Cambria Math" panose="02040503050406030204" pitchFamily="18" charset="0"/>
                            <a:ea typeface="字魂105号-简雅黑" panose="00000500000000000000" pitchFamily="2" charset="-122"/>
                            <a:cs typeface="Arial" panose="020B0604020202020204" pitchFamily="34" charset="0"/>
                          </a:rPr>
                        </m:ctrlPr>
                      </m:sSubSupPr>
                      <m:e>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𝑤</m:t>
                        </m:r>
                      </m:e>
                      <m:sub>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1</m:t>
                        </m:r>
                      </m:sub>
                      <m:sup>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𝑘</m:t>
                        </m:r>
                        <m:r>
                          <a:rPr lang="en-US" altLang="zh-CN" sz="2400">
                            <a:solidFill>
                              <a:schemeClr val="tx1"/>
                            </a:solidFill>
                            <a:latin typeface="Cambria Math" panose="02040503050406030204" pitchFamily="18" charset="0"/>
                            <a:ea typeface="字魂105号-简雅黑" panose="00000500000000000000" pitchFamily="2" charset="-122"/>
                            <a:cs typeface="Arial" panose="020B0604020202020204" pitchFamily="34" charset="0"/>
                          </a:rPr>
                          <m:t>−1</m:t>
                        </m:r>
                      </m:sup>
                    </m:sSubSup>
                  </m:oMath>
                </a14:m>
                <a:r>
                  <a:rPr lang="zh-CN" altLang="zh-CN" sz="2400" dirty="0">
                    <a:solidFill>
                      <a:schemeClr val="tx1"/>
                    </a:solidFill>
                    <a:ea typeface="字魂105号-简雅黑" panose="00000500000000000000" pitchFamily="2" charset="-122"/>
                    <a:cs typeface="Arial" panose="020B0604020202020204" pitchFamily="34" charset="0"/>
                  </a:rPr>
                  <a:t>在语料中出现的次数，</a:t>
                </a:r>
                <a:r>
                  <a:rPr lang="en-US" altLang="zh-CN" sz="2400" dirty="0">
                    <a:solidFill>
                      <a:schemeClr val="tx1"/>
                    </a:solidFill>
                    <a:ea typeface="字魂105号-简雅黑" panose="00000500000000000000" pitchFamily="2" charset="-122"/>
                    <a:cs typeface="Arial" panose="020B0604020202020204" pitchFamily="34" charset="0"/>
                  </a:rPr>
                  <a:t>k</a:t>
                </a:r>
                <a:r>
                  <a:rPr lang="zh-CN" altLang="zh-CN" sz="2400" dirty="0">
                    <a:solidFill>
                      <a:schemeClr val="tx1"/>
                    </a:solidFill>
                    <a:ea typeface="字魂105号-简雅黑" panose="00000500000000000000" pitchFamily="2" charset="-122"/>
                    <a:cs typeface="Arial" panose="020B0604020202020204" pitchFamily="34" charset="0"/>
                  </a:rPr>
                  <a:t>很大时统计十分耗时。</a:t>
                </a:r>
              </a:p>
              <a:p>
                <a:pPr>
                  <a:spcBef>
                    <a:spcPts val="900"/>
                  </a:spcBef>
                  <a:spcAft>
                    <a:spcPts val="900"/>
                  </a:spcAft>
                </a:pPr>
                <a:r>
                  <a:rPr lang="en-US" altLang="zh-CN" sz="2400" dirty="0">
                    <a:solidFill>
                      <a:schemeClr val="tx1"/>
                    </a:solidFill>
                    <a:ea typeface="字魂105号-简雅黑" panose="00000500000000000000" pitchFamily="2" charset="-122"/>
                    <a:cs typeface="Arial" panose="020B0604020202020204" pitchFamily="34" charset="0"/>
                  </a:rPr>
                  <a:t>n-gram</a:t>
                </a:r>
                <a:r>
                  <a:rPr lang="zh-CN" altLang="zh-CN" sz="2400" dirty="0">
                    <a:solidFill>
                      <a:schemeClr val="tx1"/>
                    </a:solidFill>
                    <a:ea typeface="字魂105号-简雅黑" panose="00000500000000000000" pitchFamily="2" charset="-122"/>
                    <a:cs typeface="Arial" panose="020B0604020202020204" pitchFamily="34" charset="0"/>
                  </a:rPr>
                  <a:t>模型作了一个</a:t>
                </a:r>
                <a:r>
                  <a:rPr lang="en-US" altLang="zh-CN" sz="2400" dirty="0">
                    <a:solidFill>
                      <a:schemeClr val="tx1"/>
                    </a:solidFill>
                    <a:ea typeface="字魂105号-简雅黑" panose="00000500000000000000" pitchFamily="2" charset="-122"/>
                    <a:cs typeface="Arial" panose="020B0604020202020204" pitchFamily="34" charset="0"/>
                  </a:rPr>
                  <a:t>n-1</a:t>
                </a:r>
                <a:r>
                  <a:rPr lang="zh-CN" altLang="zh-CN" sz="2400" dirty="0">
                    <a:solidFill>
                      <a:schemeClr val="tx1"/>
                    </a:solidFill>
                    <a:ea typeface="字魂105号-简雅黑" panose="00000500000000000000" pitchFamily="2" charset="-122"/>
                    <a:cs typeface="Arial" panose="020B0604020202020204" pitchFamily="34" charset="0"/>
                  </a:rPr>
                  <a:t>阶</a:t>
                </a:r>
                <a:r>
                  <a:rPr lang="en-US" altLang="zh-CN" sz="2400" dirty="0">
                    <a:solidFill>
                      <a:schemeClr val="tx1"/>
                    </a:solidFill>
                    <a:ea typeface="字魂105号-简雅黑" panose="00000500000000000000" pitchFamily="2" charset="-122"/>
                    <a:cs typeface="Arial" panose="020B0604020202020204" pitchFamily="34" charset="0"/>
                  </a:rPr>
                  <a:t>Markov</a:t>
                </a:r>
                <a:r>
                  <a:rPr lang="zh-CN" altLang="zh-CN" sz="2400" dirty="0">
                    <a:solidFill>
                      <a:schemeClr val="tx1"/>
                    </a:solidFill>
                    <a:ea typeface="字魂105号-简雅黑" panose="00000500000000000000" pitchFamily="2" charset="-122"/>
                    <a:cs typeface="Arial" panose="020B0604020202020204" pitchFamily="34" charset="0"/>
                  </a:rPr>
                  <a:t>假设，认为一个词出现的概率只与它前面的</a:t>
                </a:r>
                <a:r>
                  <a:rPr lang="en-US" altLang="zh-CN" sz="2400" dirty="0">
                    <a:solidFill>
                      <a:schemeClr val="tx1"/>
                    </a:solidFill>
                    <a:ea typeface="字魂105号-简雅黑" panose="00000500000000000000" pitchFamily="2" charset="-122"/>
                    <a:cs typeface="Arial" panose="020B0604020202020204" pitchFamily="34" charset="0"/>
                  </a:rPr>
                  <a:t>n-1</a:t>
                </a:r>
                <a:r>
                  <a:rPr lang="zh-CN" altLang="zh-CN" sz="2400" dirty="0">
                    <a:solidFill>
                      <a:schemeClr val="tx1"/>
                    </a:solidFill>
                    <a:ea typeface="字魂105号-简雅黑" panose="00000500000000000000" pitchFamily="2" charset="-122"/>
                    <a:cs typeface="Arial" panose="020B0604020202020204" pitchFamily="34" charset="0"/>
                  </a:rPr>
                  <a:t>个词相关，使得统计时需要匹配的词串更短，也使得参数的的总数变少了。</a:t>
                </a:r>
              </a:p>
              <a:p>
                <a:pPr>
                  <a:spcBef>
                    <a:spcPts val="900"/>
                  </a:spcBef>
                  <a:spcAft>
                    <a:spcPts val="900"/>
                  </a:spcAft>
                </a:pPr>
                <a14:m>
                  <m:oMathPara xmlns:m="http://schemas.openxmlformats.org/officeDocument/2006/math">
                    <m:oMathParaPr>
                      <m:jc m:val="centerGroup"/>
                    </m:oMathParaPr>
                    <m:oMath xmlns:m="http://schemas.openxmlformats.org/officeDocument/2006/math">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𝑐𝑜𝑢𝑛𝑡</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up>
                          </m:sSub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𝑐𝑜𝑢𝑛𝑡</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den>
                      </m:f>
                    </m:oMath>
                  </m:oMathPara>
                </a14:m>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377CAA98-1324-4C2E-8349-D08FAB678970}"/>
                  </a:ext>
                </a:extLst>
              </p:cNvPr>
              <p:cNvSpPr txBox="1">
                <a:spLocks noRot="1" noChangeAspect="1" noMove="1" noResize="1" noEditPoints="1" noAdjustHandles="1" noChangeArrowheads="1" noChangeShapeType="1" noTextEdit="1"/>
              </p:cNvSpPr>
              <p:nvPr/>
            </p:nvSpPr>
            <p:spPr>
              <a:xfrm>
                <a:off x="930107" y="1227895"/>
                <a:ext cx="10902846" cy="4077591"/>
              </a:xfrm>
              <a:prstGeom prst="rect">
                <a:avLst/>
              </a:prstGeom>
              <a:blipFill>
                <a:blip r:embed="rId4"/>
                <a:stretch>
                  <a:fillRect l="-895" t="-1046" r="-8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825322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0E42871-69DA-4227-B6CE-DF5783E6D413}"/>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01</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3" name="矩形 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856BC6C-975E-4405-A721-9AFA1CAA511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5DA2"/>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统计语言模型：</a:t>
            </a:r>
            <a:r>
              <a:rPr kumimoji="0" lang="en-US" altLang="zh-CN" sz="2400" b="0" i="0" u="none" strike="noStrike" kern="1200" cap="none" spc="0" normalizeH="0" baseline="0" noProof="0" dirty="0">
                <a:ln>
                  <a:noFill/>
                </a:ln>
                <a:solidFill>
                  <a:srgbClr val="005DA2"/>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N-gram</a:t>
            </a:r>
            <a:r>
              <a:rPr kumimoji="0" lang="zh-CN" altLang="en-US" sz="2400" b="0" i="0" u="none" strike="noStrike" kern="1200" cap="none" spc="0" normalizeH="0" baseline="0" noProof="0" dirty="0">
                <a:ln>
                  <a:noFill/>
                </a:ln>
                <a:solidFill>
                  <a:srgbClr val="005DA2"/>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模型</a:t>
            </a:r>
          </a:p>
        </p:txBody>
      </p:sp>
      <p:grpSp>
        <p:nvGrpSpPr>
          <p:cNvPr id="47" name="组合 46">
            <a:extLst>
              <a:ext uri="{FF2B5EF4-FFF2-40B4-BE49-F238E27FC236}">
                <a16:creationId xmlns:a16="http://schemas.microsoft.com/office/drawing/2014/main" id="{3FCD17CA-DC9A-4052-9461-DDFA946B8031}"/>
              </a:ext>
            </a:extLst>
          </p:cNvPr>
          <p:cNvGrpSpPr>
            <a:grpSpLocks/>
          </p:cNvGrpSpPr>
          <p:nvPr/>
        </p:nvGrpSpPr>
        <p:grpSpPr bwMode="auto">
          <a:xfrm>
            <a:off x="682820" y="1190625"/>
            <a:ext cx="10594780" cy="4924425"/>
            <a:chOff x="8540751" y="4843463"/>
            <a:chExt cx="8012112" cy="4562475"/>
          </a:xfrm>
          <a:effectLst/>
        </p:grpSpPr>
        <p:sp>
          <p:nvSpPr>
            <p:cNvPr id="49" name="任意多边形: 形状 48">
              <a:extLst>
                <a:ext uri="{FF2B5EF4-FFF2-40B4-BE49-F238E27FC236}">
                  <a16:creationId xmlns:a16="http://schemas.microsoft.com/office/drawing/2014/main" id="{7EC8C9FE-B7BA-49D6-BDCB-EF1C76F53045}"/>
                </a:ext>
              </a:extLst>
            </p:cNvPr>
            <p:cNvSpPr>
              <a:spLocks/>
            </p:cNvSpPr>
            <p:nvPr/>
          </p:nvSpPr>
          <p:spPr bwMode="auto">
            <a:xfrm>
              <a:off x="9321800" y="4843463"/>
              <a:ext cx="6480176" cy="4421188"/>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rgbClr val="5A6378">
                <a:lumMod val="50000"/>
              </a:srgb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0" name="任意多边形: 形状 49">
              <a:extLst>
                <a:ext uri="{FF2B5EF4-FFF2-40B4-BE49-F238E27FC236}">
                  <a16:creationId xmlns:a16="http://schemas.microsoft.com/office/drawing/2014/main" id="{FD0992F7-CAEA-4876-A1F8-A9A052FFD38F}"/>
                </a:ext>
              </a:extLst>
            </p:cNvPr>
            <p:cNvSpPr>
              <a:spLocks/>
            </p:cNvSpPr>
            <p:nvPr/>
          </p:nvSpPr>
          <p:spPr bwMode="auto">
            <a:xfrm>
              <a:off x="8542336" y="9169402"/>
              <a:ext cx="8008936" cy="14287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ysClr val="window" lastClr="FFFFFF">
                <a:lumMod val="95000"/>
              </a:sys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1" name="任意多边形: 形状 50">
              <a:extLst>
                <a:ext uri="{FF2B5EF4-FFF2-40B4-BE49-F238E27FC236}">
                  <a16:creationId xmlns:a16="http://schemas.microsoft.com/office/drawing/2014/main" id="{3F047F83-5221-443D-A3E6-CB274165E301}"/>
                </a:ext>
              </a:extLst>
            </p:cNvPr>
            <p:cNvSpPr>
              <a:spLocks/>
            </p:cNvSpPr>
            <p:nvPr/>
          </p:nvSpPr>
          <p:spPr bwMode="auto">
            <a:xfrm>
              <a:off x="8542339" y="9169399"/>
              <a:ext cx="8008939" cy="236539"/>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rgbClr val="5A6378"/>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2" name="任意多边形: 形状 51">
              <a:extLst>
                <a:ext uri="{FF2B5EF4-FFF2-40B4-BE49-F238E27FC236}">
                  <a16:creationId xmlns:a16="http://schemas.microsoft.com/office/drawing/2014/main" id="{31373058-3857-411A-A90B-2380322AE0B5}"/>
                </a:ext>
              </a:extLst>
            </p:cNvPr>
            <p:cNvSpPr>
              <a:spLocks/>
            </p:cNvSpPr>
            <p:nvPr/>
          </p:nvSpPr>
          <p:spPr bwMode="auto">
            <a:xfrm>
              <a:off x="8540751" y="9312275"/>
              <a:ext cx="8012112" cy="93663"/>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rgbClr val="5A6378">
                <a:lumMod val="50000"/>
              </a:srgb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3" name="任意多边形: 形状 52">
              <a:extLst>
                <a:ext uri="{FF2B5EF4-FFF2-40B4-BE49-F238E27FC236}">
                  <a16:creationId xmlns:a16="http://schemas.microsoft.com/office/drawing/2014/main" id="{31FF0059-15D0-4B9D-88BF-1BE698E7E9D4}"/>
                </a:ext>
              </a:extLst>
            </p:cNvPr>
            <p:cNvSpPr>
              <a:spLocks/>
            </p:cNvSpPr>
            <p:nvPr/>
          </p:nvSpPr>
          <p:spPr bwMode="auto">
            <a:xfrm>
              <a:off x="11979275" y="9167813"/>
              <a:ext cx="1141413" cy="88900"/>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rgbClr val="5A6378">
                <a:lumMod val="50000"/>
              </a:srgbClr>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4" name="任意多边形: 形状 53">
              <a:extLst>
                <a:ext uri="{FF2B5EF4-FFF2-40B4-BE49-F238E27FC236}">
                  <a16:creationId xmlns:a16="http://schemas.microsoft.com/office/drawing/2014/main" id="{FE98FE3B-1332-4FAE-8042-4D4756F83F7A}"/>
                </a:ext>
              </a:extLst>
            </p:cNvPr>
            <p:cNvSpPr>
              <a:spLocks/>
            </p:cNvSpPr>
            <p:nvPr/>
          </p:nvSpPr>
          <p:spPr bwMode="auto">
            <a:xfrm>
              <a:off x="12571413" y="4937125"/>
              <a:ext cx="38100" cy="36513"/>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12" name="图片 11">
            <a:extLst>
              <a:ext uri="{FF2B5EF4-FFF2-40B4-BE49-F238E27FC236}">
                <a16:creationId xmlns:a16="http://schemas.microsoft.com/office/drawing/2014/main" id="{95292E43-3E8A-41C1-A23D-C94FB2BCEDDE}"/>
              </a:ext>
            </a:extLst>
          </p:cNvPr>
          <p:cNvPicPr>
            <a:picLocks noChangeAspect="1"/>
          </p:cNvPicPr>
          <p:nvPr/>
        </p:nvPicPr>
        <p:blipFill rotWithShape="1">
          <a:blip r:embed="rId4"/>
          <a:srcRect l="3109" t="4405" r="1858"/>
          <a:stretch/>
        </p:blipFill>
        <p:spPr>
          <a:xfrm>
            <a:off x="2083830" y="1674294"/>
            <a:ext cx="8024340" cy="3825123"/>
          </a:xfrm>
          <a:prstGeom prst="rect">
            <a:avLst/>
          </a:prstGeom>
        </p:spPr>
      </p:pic>
      <p:sp>
        <p:nvSpPr>
          <p:cNvPr id="13" name="文本框 12">
            <a:extLst>
              <a:ext uri="{FF2B5EF4-FFF2-40B4-BE49-F238E27FC236}">
                <a16:creationId xmlns:a16="http://schemas.microsoft.com/office/drawing/2014/main" id="{25B72D1F-3AC8-4540-8442-A77238D904E5}"/>
              </a:ext>
            </a:extLst>
          </p:cNvPr>
          <p:cNvSpPr txBox="1"/>
          <p:nvPr/>
        </p:nvSpPr>
        <p:spPr>
          <a:xfrm>
            <a:off x="2083830" y="1265617"/>
            <a:ext cx="8569031" cy="400110"/>
          </a:xfrm>
          <a:prstGeom prst="rect">
            <a:avLst/>
          </a:prstGeom>
          <a:noFill/>
        </p:spPr>
        <p:txBody>
          <a:bodyPr wrap="square" rtlCol="0">
            <a:spAutoFit/>
          </a:bodyPr>
          <a:lstStyle/>
          <a:p>
            <a:r>
              <a:rPr lang="zh-CN" altLang="en-US" sz="2000" dirty="0">
                <a:solidFill>
                  <a:srgbClr val="F6F7FC"/>
                </a:solidFill>
                <a:ea typeface="字魂105号-简雅黑" panose="00000500000000000000" pitchFamily="2" charset="-122"/>
              </a:rPr>
              <a:t>假设词表中词的个数 </a:t>
            </a:r>
            <a:r>
              <a:rPr lang="en-US" altLang="zh-CN" sz="2000" dirty="0">
                <a:solidFill>
                  <a:srgbClr val="F6F7FC"/>
                </a:solidFill>
                <a:ea typeface="字魂105号-简雅黑" panose="00000500000000000000" pitchFamily="2" charset="-122"/>
              </a:rPr>
              <a:t>|V| = 20,000 </a:t>
            </a:r>
            <a:r>
              <a:rPr lang="zh-CN" altLang="en-US" sz="2000" dirty="0">
                <a:solidFill>
                  <a:srgbClr val="F6F7FC"/>
                </a:solidFill>
                <a:ea typeface="字魂105号-简雅黑" panose="00000500000000000000" pitchFamily="2" charset="-122"/>
              </a:rPr>
              <a:t>词，那么有下面的一些数据：</a:t>
            </a:r>
          </a:p>
        </p:txBody>
      </p:sp>
    </p:spTree>
    <p:extLst>
      <p:ext uri="{BB962C8B-B14F-4D97-AF65-F5344CB8AC3E}">
        <p14:creationId xmlns:p14="http://schemas.microsoft.com/office/powerpoint/2010/main" val="161345060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C43E4671-6A39-4F05-B778-34DD058E1CC8}"/>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01</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50" name="矩形 49"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639030EA-AE85-407B-AE4D-37DAD38F5C2E}"/>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统计语言模型：</a:t>
            </a:r>
            <a:r>
              <a:rPr lang="en-US" altLang="zh-CN"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N-gram</a:t>
            </a:r>
            <a:r>
              <a:rPr lang="zh-CN" altLang="en-US"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模型</a:t>
            </a:r>
          </a:p>
        </p:txBody>
      </p:sp>
      <p:grpSp>
        <p:nvGrpSpPr>
          <p:cNvPr id="58" name="Group 34">
            <a:extLst>
              <a:ext uri="{FF2B5EF4-FFF2-40B4-BE49-F238E27FC236}">
                <a16:creationId xmlns:a16="http://schemas.microsoft.com/office/drawing/2014/main" id="{192E2386-C4A2-4D5D-BA2B-B2FEF698D8D2}"/>
              </a:ext>
            </a:extLst>
          </p:cNvPr>
          <p:cNvGrpSpPr/>
          <p:nvPr/>
        </p:nvGrpSpPr>
        <p:grpSpPr>
          <a:xfrm>
            <a:off x="7143698" y="1450904"/>
            <a:ext cx="4693056" cy="4254691"/>
            <a:chOff x="5827486" y="1471680"/>
            <a:chExt cx="4693689" cy="4255265"/>
          </a:xfrm>
        </p:grpSpPr>
        <p:sp>
          <p:nvSpPr>
            <p:cNvPr id="59" name="Oval 1">
              <a:extLst>
                <a:ext uri="{FF2B5EF4-FFF2-40B4-BE49-F238E27FC236}">
                  <a16:creationId xmlns:a16="http://schemas.microsoft.com/office/drawing/2014/main" id="{5D2DB1CC-D997-4B46-9E68-B86158ECEBE6}"/>
                </a:ext>
              </a:extLst>
            </p:cNvPr>
            <p:cNvSpPr/>
            <p:nvPr/>
          </p:nvSpPr>
          <p:spPr>
            <a:xfrm>
              <a:off x="6445756" y="1870738"/>
              <a:ext cx="3457147" cy="3457147"/>
            </a:xfrm>
            <a:prstGeom prst="ellipse">
              <a:avLst/>
            </a:prstGeom>
            <a:noFill/>
            <a:ln w="19050" cap="flat" cmpd="sng" algn="ctr">
              <a:solidFill>
                <a:srgbClr val="5A6378">
                  <a:lumMod val="75000"/>
                  <a:lumOff val="25000"/>
                </a:srgbClr>
              </a:solidFill>
              <a:prstDash val="sysDot"/>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60" name="Group 2">
              <a:extLst>
                <a:ext uri="{FF2B5EF4-FFF2-40B4-BE49-F238E27FC236}">
                  <a16:creationId xmlns:a16="http://schemas.microsoft.com/office/drawing/2014/main" id="{638CC2B0-4A9A-45B9-A47A-A6E5903307BB}"/>
                </a:ext>
              </a:extLst>
            </p:cNvPr>
            <p:cNvGrpSpPr/>
            <p:nvPr/>
          </p:nvGrpSpPr>
          <p:grpSpPr>
            <a:xfrm rot="5400000">
              <a:off x="7255029" y="1905999"/>
              <a:ext cx="2138089" cy="1269452"/>
              <a:chOff x="1371600" y="1272983"/>
              <a:chExt cx="1603567" cy="952089"/>
            </a:xfrm>
            <a:solidFill>
              <a:srgbClr val="0070C0"/>
            </a:solidFill>
          </p:grpSpPr>
          <p:sp>
            <p:nvSpPr>
              <p:cNvPr id="75" name="Rectangle: Rounded Corners 3">
                <a:extLst>
                  <a:ext uri="{FF2B5EF4-FFF2-40B4-BE49-F238E27FC236}">
                    <a16:creationId xmlns:a16="http://schemas.microsoft.com/office/drawing/2014/main" id="{EA6CABCD-60F3-4D42-AB57-1638BC2DCE6E}"/>
                  </a:ext>
                </a:extLst>
              </p:cNvPr>
              <p:cNvSpPr/>
              <p:nvPr/>
            </p:nvSpPr>
            <p:spPr>
              <a:xfrm>
                <a:off x="1371600" y="1733550"/>
                <a:ext cx="1524000" cy="304800"/>
              </a:xfrm>
              <a:prstGeom prst="roundRect">
                <a:avLst>
                  <a:gd name="adj" fmla="val 50000"/>
                </a:avLst>
              </a:prstGeom>
              <a:grpFill/>
              <a:ln w="127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6" name="Rectangle: Rounded Corners 4">
                <a:extLst>
                  <a:ext uri="{FF2B5EF4-FFF2-40B4-BE49-F238E27FC236}">
                    <a16:creationId xmlns:a16="http://schemas.microsoft.com/office/drawing/2014/main" id="{3B2AF1F6-A136-466D-8766-CD2C2F28FF32}"/>
                  </a:ext>
                </a:extLst>
              </p:cNvPr>
              <p:cNvSpPr/>
              <p:nvPr/>
            </p:nvSpPr>
            <p:spPr>
              <a:xfrm rot="2700000">
                <a:off x="2132204" y="1542065"/>
                <a:ext cx="842963" cy="304800"/>
              </a:xfrm>
              <a:prstGeom prst="roundRect">
                <a:avLst>
                  <a:gd name="adj" fmla="val 50000"/>
                </a:avLst>
              </a:prstGeom>
              <a:grpFill/>
              <a:ln w="127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7" name="Rectangle: Rounded Corners 5">
                <a:extLst>
                  <a:ext uri="{FF2B5EF4-FFF2-40B4-BE49-F238E27FC236}">
                    <a16:creationId xmlns:a16="http://schemas.microsoft.com/office/drawing/2014/main" id="{82AD01B9-EA04-4901-91E0-603E70BBF234}"/>
                  </a:ext>
                </a:extLst>
              </p:cNvPr>
              <p:cNvSpPr/>
              <p:nvPr/>
            </p:nvSpPr>
            <p:spPr>
              <a:xfrm rot="18900000" flipV="1">
                <a:off x="2132204" y="1920272"/>
                <a:ext cx="842963" cy="304800"/>
              </a:xfrm>
              <a:prstGeom prst="roundRect">
                <a:avLst>
                  <a:gd name="adj" fmla="val 50000"/>
                </a:avLst>
              </a:prstGeom>
              <a:grpFill/>
              <a:ln w="127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61" name="Group 6">
              <a:extLst>
                <a:ext uri="{FF2B5EF4-FFF2-40B4-BE49-F238E27FC236}">
                  <a16:creationId xmlns:a16="http://schemas.microsoft.com/office/drawing/2014/main" id="{94B5F329-2CB5-455C-93E4-AEF5A15FF752}"/>
                </a:ext>
              </a:extLst>
            </p:cNvPr>
            <p:cNvGrpSpPr/>
            <p:nvPr/>
          </p:nvGrpSpPr>
          <p:grpSpPr>
            <a:xfrm rot="10800000">
              <a:off x="8383086" y="3154537"/>
              <a:ext cx="2138089" cy="1269452"/>
              <a:chOff x="1371600" y="1272983"/>
              <a:chExt cx="1603567" cy="952089"/>
            </a:xfrm>
            <a:solidFill>
              <a:srgbClr val="009AD0">
                <a:alpha val="50000"/>
              </a:srgbClr>
            </a:solidFill>
          </p:grpSpPr>
          <p:sp>
            <p:nvSpPr>
              <p:cNvPr id="72" name="Rectangle: Rounded Corners 7">
                <a:extLst>
                  <a:ext uri="{FF2B5EF4-FFF2-40B4-BE49-F238E27FC236}">
                    <a16:creationId xmlns:a16="http://schemas.microsoft.com/office/drawing/2014/main" id="{9AA4C7B8-9DC1-4A68-98E8-D811028D20F4}"/>
                  </a:ext>
                </a:extLst>
              </p:cNvPr>
              <p:cNvSpPr/>
              <p:nvPr/>
            </p:nvSpPr>
            <p:spPr>
              <a:xfrm>
                <a:off x="1371600" y="1733550"/>
                <a:ext cx="1524000" cy="304800"/>
              </a:xfrm>
              <a:prstGeom prst="roundRect">
                <a:avLst>
                  <a:gd name="adj" fmla="val 50000"/>
                </a:avLst>
              </a:prstGeom>
              <a:solidFill>
                <a:srgbClr val="005DA2"/>
              </a:solidFill>
              <a:ln w="127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3" name="Rectangle: Rounded Corners 8">
                <a:extLst>
                  <a:ext uri="{FF2B5EF4-FFF2-40B4-BE49-F238E27FC236}">
                    <a16:creationId xmlns:a16="http://schemas.microsoft.com/office/drawing/2014/main" id="{07546EE3-C61F-4597-AC9E-03DEEC14C177}"/>
                  </a:ext>
                </a:extLst>
              </p:cNvPr>
              <p:cNvSpPr/>
              <p:nvPr/>
            </p:nvSpPr>
            <p:spPr>
              <a:xfrm rot="2700000">
                <a:off x="2132204" y="1542065"/>
                <a:ext cx="842963" cy="304800"/>
              </a:xfrm>
              <a:prstGeom prst="roundRect">
                <a:avLst>
                  <a:gd name="adj" fmla="val 50000"/>
                </a:avLst>
              </a:prstGeom>
              <a:solidFill>
                <a:srgbClr val="005DA2"/>
              </a:solidFill>
              <a:ln w="127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4" name="Rectangle: Rounded Corners 9">
                <a:extLst>
                  <a:ext uri="{FF2B5EF4-FFF2-40B4-BE49-F238E27FC236}">
                    <a16:creationId xmlns:a16="http://schemas.microsoft.com/office/drawing/2014/main" id="{450B37A8-6F4D-4AA7-A92D-4572D07F1D0C}"/>
                  </a:ext>
                </a:extLst>
              </p:cNvPr>
              <p:cNvSpPr/>
              <p:nvPr/>
            </p:nvSpPr>
            <p:spPr>
              <a:xfrm rot="18900000" flipV="1">
                <a:off x="2132204" y="1920272"/>
                <a:ext cx="842963" cy="304800"/>
              </a:xfrm>
              <a:prstGeom prst="roundRect">
                <a:avLst>
                  <a:gd name="adj" fmla="val 50000"/>
                </a:avLst>
              </a:prstGeom>
              <a:solidFill>
                <a:srgbClr val="005DA2"/>
              </a:solidFill>
              <a:ln w="127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64" name="Group 10">
              <a:extLst>
                <a:ext uri="{FF2B5EF4-FFF2-40B4-BE49-F238E27FC236}">
                  <a16:creationId xmlns:a16="http://schemas.microsoft.com/office/drawing/2014/main" id="{55C5A0ED-0E60-4E2F-9E9D-68CCD66A776C}"/>
                </a:ext>
              </a:extLst>
            </p:cNvPr>
            <p:cNvGrpSpPr/>
            <p:nvPr/>
          </p:nvGrpSpPr>
          <p:grpSpPr>
            <a:xfrm>
              <a:off x="5827486" y="2768771"/>
              <a:ext cx="2138089" cy="1269452"/>
              <a:chOff x="1371600" y="1272983"/>
              <a:chExt cx="1603567" cy="952089"/>
            </a:xfrm>
            <a:solidFill>
              <a:srgbClr val="009AD0">
                <a:alpha val="50000"/>
              </a:srgbClr>
            </a:solidFill>
          </p:grpSpPr>
          <p:sp>
            <p:nvSpPr>
              <p:cNvPr id="69" name="Rectangle: Rounded Corners 11">
                <a:extLst>
                  <a:ext uri="{FF2B5EF4-FFF2-40B4-BE49-F238E27FC236}">
                    <a16:creationId xmlns:a16="http://schemas.microsoft.com/office/drawing/2014/main" id="{93F099EE-CA80-40F2-8336-109D03644BBB}"/>
                  </a:ext>
                </a:extLst>
              </p:cNvPr>
              <p:cNvSpPr/>
              <p:nvPr/>
            </p:nvSpPr>
            <p:spPr>
              <a:xfrm>
                <a:off x="1371600" y="1733550"/>
                <a:ext cx="1524000" cy="304800"/>
              </a:xfrm>
              <a:prstGeom prst="roundRect">
                <a:avLst>
                  <a:gd name="adj" fmla="val 50000"/>
                </a:avLst>
              </a:prstGeom>
              <a:solidFill>
                <a:srgbClr val="005DA2"/>
              </a:solidFill>
              <a:ln w="127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0" name="Rectangle: Rounded Corners 12">
                <a:extLst>
                  <a:ext uri="{FF2B5EF4-FFF2-40B4-BE49-F238E27FC236}">
                    <a16:creationId xmlns:a16="http://schemas.microsoft.com/office/drawing/2014/main" id="{DDFC7FBE-B8DB-4AA8-A24B-8E117717EE1E}"/>
                  </a:ext>
                </a:extLst>
              </p:cNvPr>
              <p:cNvSpPr/>
              <p:nvPr/>
            </p:nvSpPr>
            <p:spPr>
              <a:xfrm rot="2700000">
                <a:off x="2132204" y="1542065"/>
                <a:ext cx="842963" cy="304800"/>
              </a:xfrm>
              <a:prstGeom prst="roundRect">
                <a:avLst>
                  <a:gd name="adj" fmla="val 50000"/>
                </a:avLst>
              </a:prstGeom>
              <a:solidFill>
                <a:srgbClr val="005DA2"/>
              </a:solidFill>
              <a:ln w="127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1" name="Rectangle: Rounded Corners 13">
                <a:extLst>
                  <a:ext uri="{FF2B5EF4-FFF2-40B4-BE49-F238E27FC236}">
                    <a16:creationId xmlns:a16="http://schemas.microsoft.com/office/drawing/2014/main" id="{AC0AF068-4467-4902-BEE2-02D7475039AD}"/>
                  </a:ext>
                </a:extLst>
              </p:cNvPr>
              <p:cNvSpPr/>
              <p:nvPr/>
            </p:nvSpPr>
            <p:spPr>
              <a:xfrm rot="18900000" flipV="1">
                <a:off x="2132204" y="1920272"/>
                <a:ext cx="842963" cy="304800"/>
              </a:xfrm>
              <a:prstGeom prst="roundRect">
                <a:avLst>
                  <a:gd name="adj" fmla="val 50000"/>
                </a:avLst>
              </a:prstGeom>
              <a:solidFill>
                <a:srgbClr val="005DA2"/>
              </a:solidFill>
              <a:ln w="127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65" name="Group 30">
              <a:extLst>
                <a:ext uri="{FF2B5EF4-FFF2-40B4-BE49-F238E27FC236}">
                  <a16:creationId xmlns:a16="http://schemas.microsoft.com/office/drawing/2014/main" id="{1BA8185D-274D-4483-BB99-41ACD86939AB}"/>
                </a:ext>
              </a:extLst>
            </p:cNvPr>
            <p:cNvGrpSpPr/>
            <p:nvPr/>
          </p:nvGrpSpPr>
          <p:grpSpPr>
            <a:xfrm>
              <a:off x="7351487" y="3588854"/>
              <a:ext cx="1269452" cy="2138091"/>
              <a:chOff x="5513615" y="3097307"/>
              <a:chExt cx="952089" cy="1603568"/>
            </a:xfrm>
          </p:grpSpPr>
          <p:sp>
            <p:nvSpPr>
              <p:cNvPr id="66" name="Rectangle: Rounded Corners 31">
                <a:extLst>
                  <a:ext uri="{FF2B5EF4-FFF2-40B4-BE49-F238E27FC236}">
                    <a16:creationId xmlns:a16="http://schemas.microsoft.com/office/drawing/2014/main" id="{C7B79F4F-CA4F-45DA-A363-96F71C32A6F3}"/>
                  </a:ext>
                </a:extLst>
              </p:cNvPr>
              <p:cNvSpPr/>
              <p:nvPr/>
            </p:nvSpPr>
            <p:spPr>
              <a:xfrm rot="16200000">
                <a:off x="5364581" y="3786475"/>
                <a:ext cx="1524000" cy="304800"/>
              </a:xfrm>
              <a:prstGeom prst="roundRect">
                <a:avLst>
                  <a:gd name="adj" fmla="val 50000"/>
                </a:avLst>
              </a:prstGeom>
              <a:solidFill>
                <a:srgbClr val="0070C0"/>
              </a:solidFill>
              <a:ln w="127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7" name="Rectangle: Rounded Corners 32">
                <a:extLst>
                  <a:ext uri="{FF2B5EF4-FFF2-40B4-BE49-F238E27FC236}">
                    <a16:creationId xmlns:a16="http://schemas.microsoft.com/office/drawing/2014/main" id="{00FB672A-1834-4E8B-A7E7-FC603ECF8FDB}"/>
                  </a:ext>
                </a:extLst>
              </p:cNvPr>
              <p:cNvSpPr/>
              <p:nvPr/>
            </p:nvSpPr>
            <p:spPr>
              <a:xfrm rot="18900000">
                <a:off x="5513615" y="3366389"/>
                <a:ext cx="842963" cy="304800"/>
              </a:xfrm>
              <a:prstGeom prst="roundRect">
                <a:avLst>
                  <a:gd name="adj" fmla="val 50000"/>
                </a:avLst>
              </a:prstGeom>
              <a:solidFill>
                <a:srgbClr val="0070C0"/>
              </a:solidFill>
              <a:ln w="127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8" name="Rectangle: Rounded Corners 33">
                <a:extLst>
                  <a:ext uri="{FF2B5EF4-FFF2-40B4-BE49-F238E27FC236}">
                    <a16:creationId xmlns:a16="http://schemas.microsoft.com/office/drawing/2014/main" id="{E550A371-9C63-4620-AE07-1535F0E4A7D6}"/>
                  </a:ext>
                </a:extLst>
              </p:cNvPr>
              <p:cNvSpPr/>
              <p:nvPr/>
            </p:nvSpPr>
            <p:spPr>
              <a:xfrm rot="13500000" flipV="1">
                <a:off x="5891822" y="3366389"/>
                <a:ext cx="842963" cy="304800"/>
              </a:xfrm>
              <a:prstGeom prst="roundRect">
                <a:avLst>
                  <a:gd name="adj" fmla="val 50000"/>
                </a:avLst>
              </a:prstGeom>
              <a:solidFill>
                <a:srgbClr val="0070C0"/>
              </a:solidFill>
              <a:ln w="127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grpSp>
        <p:nvGrpSpPr>
          <p:cNvPr id="78" name="组合 77">
            <a:extLst>
              <a:ext uri="{FF2B5EF4-FFF2-40B4-BE49-F238E27FC236}">
                <a16:creationId xmlns:a16="http://schemas.microsoft.com/office/drawing/2014/main" id="{3C42DBA5-21BC-49D2-976D-F35E76C8E296}"/>
              </a:ext>
            </a:extLst>
          </p:cNvPr>
          <p:cNvGrpSpPr/>
          <p:nvPr/>
        </p:nvGrpSpPr>
        <p:grpSpPr>
          <a:xfrm>
            <a:off x="781643" y="1333498"/>
            <a:ext cx="7143157" cy="4838702"/>
            <a:chOff x="657843" y="625677"/>
            <a:chExt cx="4950139" cy="3481890"/>
          </a:xfrm>
        </p:grpSpPr>
        <p:grpSp>
          <p:nvGrpSpPr>
            <p:cNvPr id="79" name="Group 14">
              <a:extLst>
                <a:ext uri="{FF2B5EF4-FFF2-40B4-BE49-F238E27FC236}">
                  <a16:creationId xmlns:a16="http://schemas.microsoft.com/office/drawing/2014/main" id="{35913F5D-5765-416E-A162-78E2E822BF1E}"/>
                </a:ext>
              </a:extLst>
            </p:cNvPr>
            <p:cNvGrpSpPr/>
            <p:nvPr/>
          </p:nvGrpSpPr>
          <p:grpSpPr>
            <a:xfrm>
              <a:off x="882146" y="1196783"/>
              <a:ext cx="409616" cy="412538"/>
              <a:chOff x="5931156" y="1399652"/>
              <a:chExt cx="644626" cy="649224"/>
            </a:xfrm>
          </p:grpSpPr>
          <p:sp>
            <p:nvSpPr>
              <p:cNvPr id="101" name="Oval 15">
                <a:extLst>
                  <a:ext uri="{FF2B5EF4-FFF2-40B4-BE49-F238E27FC236}">
                    <a16:creationId xmlns:a16="http://schemas.microsoft.com/office/drawing/2014/main" id="{5DDE2515-1DA5-4DD6-8AAF-6F899A688648}"/>
                  </a:ext>
                </a:extLst>
              </p:cNvPr>
              <p:cNvSpPr/>
              <p:nvPr/>
            </p:nvSpPr>
            <p:spPr>
              <a:xfrm>
                <a:off x="5931156" y="1399652"/>
                <a:ext cx="644626" cy="649224"/>
              </a:xfrm>
              <a:prstGeom prst="ellipse">
                <a:avLst/>
              </a:prstGeom>
              <a:solidFill>
                <a:srgbClr val="0070C0"/>
              </a:solidFill>
              <a:ln w="127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1866" b="0" i="0" u="none" strike="noStrike" kern="0" cap="none" spc="0" normalizeH="0" baseline="0" noProof="0">
                  <a:ln>
                    <a:noFill/>
                  </a:ln>
                  <a:solidFill>
                    <a:prstClr val="white">
                      <a:lumMod val="50000"/>
                    </a:prstClr>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2" name="Freeform: Shape 16">
                <a:extLst>
                  <a:ext uri="{FF2B5EF4-FFF2-40B4-BE49-F238E27FC236}">
                    <a16:creationId xmlns:a16="http://schemas.microsoft.com/office/drawing/2014/main" id="{DB0E5BA4-6B0E-4275-8DB8-4C97A0FBF393}"/>
                  </a:ext>
                </a:extLst>
              </p:cNvPr>
              <p:cNvSpPr>
                <a:spLocks/>
              </p:cNvSpPr>
              <p:nvPr/>
            </p:nvSpPr>
            <p:spPr bwMode="auto">
              <a:xfrm>
                <a:off x="6057730" y="1551942"/>
                <a:ext cx="400552" cy="359916"/>
              </a:xfrm>
              <a:custGeom>
                <a:avLst/>
                <a:gdLst/>
                <a:ahLst/>
                <a:cxnLst>
                  <a:cxn ang="0">
                    <a:pos x="23" y="39"/>
                  </a:cxn>
                  <a:cxn ang="0">
                    <a:pos x="21" y="41"/>
                  </a:cxn>
                  <a:cxn ang="0">
                    <a:pos x="20" y="41"/>
                  </a:cxn>
                  <a:cxn ang="0">
                    <a:pos x="19" y="40"/>
                  </a:cxn>
                  <a:cxn ang="0">
                    <a:pos x="0" y="22"/>
                  </a:cxn>
                  <a:cxn ang="0">
                    <a:pos x="0" y="19"/>
                  </a:cxn>
                  <a:cxn ang="0">
                    <a:pos x="19" y="1"/>
                  </a:cxn>
                  <a:cxn ang="0">
                    <a:pos x="21" y="0"/>
                  </a:cxn>
                  <a:cxn ang="0">
                    <a:pos x="23" y="2"/>
                  </a:cxn>
                  <a:cxn ang="0">
                    <a:pos x="23" y="5"/>
                  </a:cxn>
                  <a:cxn ang="0">
                    <a:pos x="8" y="19"/>
                  </a:cxn>
                  <a:cxn ang="0">
                    <a:pos x="8" y="22"/>
                  </a:cxn>
                  <a:cxn ang="0">
                    <a:pos x="23" y="36"/>
                  </a:cxn>
                  <a:cxn ang="0">
                    <a:pos x="23" y="39"/>
                  </a:cxn>
                  <a:cxn ang="0">
                    <a:pos x="58" y="57"/>
                  </a:cxn>
                  <a:cxn ang="0">
                    <a:pos x="57" y="57"/>
                  </a:cxn>
                  <a:cxn ang="0">
                    <a:pos x="57" y="57"/>
                  </a:cxn>
                  <a:cxn ang="0">
                    <a:pos x="56" y="56"/>
                  </a:cxn>
                  <a:cxn ang="0">
                    <a:pos x="52" y="36"/>
                  </a:cxn>
                  <a:cxn ang="0">
                    <a:pos x="36" y="30"/>
                  </a:cxn>
                  <a:cxn ang="0">
                    <a:pos x="36" y="39"/>
                  </a:cxn>
                  <a:cxn ang="0">
                    <a:pos x="35" y="41"/>
                  </a:cxn>
                  <a:cxn ang="0">
                    <a:pos x="34" y="41"/>
                  </a:cxn>
                  <a:cxn ang="0">
                    <a:pos x="32" y="40"/>
                  </a:cxn>
                  <a:cxn ang="0">
                    <a:pos x="14" y="22"/>
                  </a:cxn>
                  <a:cxn ang="0">
                    <a:pos x="14" y="19"/>
                  </a:cxn>
                  <a:cxn ang="0">
                    <a:pos x="32" y="1"/>
                  </a:cxn>
                  <a:cxn ang="0">
                    <a:pos x="35" y="0"/>
                  </a:cxn>
                  <a:cxn ang="0">
                    <a:pos x="36" y="2"/>
                  </a:cxn>
                  <a:cxn ang="0">
                    <a:pos x="36" y="12"/>
                  </a:cxn>
                  <a:cxn ang="0">
                    <a:pos x="58" y="20"/>
                  </a:cxn>
                  <a:cxn ang="0">
                    <a:pos x="64" y="38"/>
                  </a:cxn>
                  <a:cxn ang="0">
                    <a:pos x="58" y="57"/>
                  </a:cxn>
                </a:cxnLst>
                <a:rect l="0" t="0" r="r" b="b"/>
                <a:pathLst>
                  <a:path w="64" h="57">
                    <a:moveTo>
                      <a:pt x="23" y="39"/>
                    </a:moveTo>
                    <a:cubicBezTo>
                      <a:pt x="23" y="40"/>
                      <a:pt x="22" y="41"/>
                      <a:pt x="21" y="41"/>
                    </a:cubicBezTo>
                    <a:cubicBezTo>
                      <a:pt x="21" y="41"/>
                      <a:pt x="21" y="41"/>
                      <a:pt x="20" y="41"/>
                    </a:cubicBezTo>
                    <a:cubicBezTo>
                      <a:pt x="20" y="41"/>
                      <a:pt x="19" y="41"/>
                      <a:pt x="19" y="40"/>
                    </a:cubicBezTo>
                    <a:cubicBezTo>
                      <a:pt x="0" y="22"/>
                      <a:pt x="0" y="22"/>
                      <a:pt x="0" y="22"/>
                    </a:cubicBezTo>
                    <a:cubicBezTo>
                      <a:pt x="0" y="21"/>
                      <a:pt x="0" y="20"/>
                      <a:pt x="0" y="19"/>
                    </a:cubicBezTo>
                    <a:cubicBezTo>
                      <a:pt x="19" y="1"/>
                      <a:pt x="19" y="1"/>
                      <a:pt x="19" y="1"/>
                    </a:cubicBezTo>
                    <a:cubicBezTo>
                      <a:pt x="19" y="0"/>
                      <a:pt x="20" y="0"/>
                      <a:pt x="21" y="0"/>
                    </a:cubicBezTo>
                    <a:cubicBezTo>
                      <a:pt x="22" y="1"/>
                      <a:pt x="23" y="1"/>
                      <a:pt x="23" y="2"/>
                    </a:cubicBezTo>
                    <a:cubicBezTo>
                      <a:pt x="23" y="5"/>
                      <a:pt x="23" y="5"/>
                      <a:pt x="23" y="5"/>
                    </a:cubicBezTo>
                    <a:cubicBezTo>
                      <a:pt x="8" y="19"/>
                      <a:pt x="8" y="19"/>
                      <a:pt x="8" y="19"/>
                    </a:cubicBezTo>
                    <a:cubicBezTo>
                      <a:pt x="8" y="20"/>
                      <a:pt x="8" y="21"/>
                      <a:pt x="8" y="22"/>
                    </a:cubicBezTo>
                    <a:cubicBezTo>
                      <a:pt x="23" y="36"/>
                      <a:pt x="23" y="36"/>
                      <a:pt x="23" y="36"/>
                    </a:cubicBezTo>
                    <a:lnTo>
                      <a:pt x="23" y="39"/>
                    </a:lnTo>
                    <a:close/>
                    <a:moveTo>
                      <a:pt x="58" y="57"/>
                    </a:moveTo>
                    <a:cubicBezTo>
                      <a:pt x="58" y="57"/>
                      <a:pt x="57" y="57"/>
                      <a:pt x="57" y="57"/>
                    </a:cubicBezTo>
                    <a:cubicBezTo>
                      <a:pt x="57" y="57"/>
                      <a:pt x="57" y="57"/>
                      <a:pt x="57" y="57"/>
                    </a:cubicBezTo>
                    <a:cubicBezTo>
                      <a:pt x="56" y="57"/>
                      <a:pt x="56" y="56"/>
                      <a:pt x="56" y="56"/>
                    </a:cubicBezTo>
                    <a:cubicBezTo>
                      <a:pt x="57" y="46"/>
                      <a:pt x="56" y="40"/>
                      <a:pt x="52" y="36"/>
                    </a:cubicBezTo>
                    <a:cubicBezTo>
                      <a:pt x="49" y="32"/>
                      <a:pt x="44" y="31"/>
                      <a:pt x="36" y="30"/>
                    </a:cubicBezTo>
                    <a:cubicBezTo>
                      <a:pt x="36" y="39"/>
                      <a:pt x="36" y="39"/>
                      <a:pt x="36" y="39"/>
                    </a:cubicBezTo>
                    <a:cubicBezTo>
                      <a:pt x="36" y="40"/>
                      <a:pt x="36" y="41"/>
                      <a:pt x="35" y="41"/>
                    </a:cubicBezTo>
                    <a:cubicBezTo>
                      <a:pt x="35" y="41"/>
                      <a:pt x="34" y="41"/>
                      <a:pt x="34" y="41"/>
                    </a:cubicBezTo>
                    <a:cubicBezTo>
                      <a:pt x="33" y="41"/>
                      <a:pt x="33" y="41"/>
                      <a:pt x="32" y="40"/>
                    </a:cubicBezTo>
                    <a:cubicBezTo>
                      <a:pt x="14" y="22"/>
                      <a:pt x="14" y="22"/>
                      <a:pt x="14" y="22"/>
                    </a:cubicBezTo>
                    <a:cubicBezTo>
                      <a:pt x="13" y="21"/>
                      <a:pt x="13" y="20"/>
                      <a:pt x="14" y="19"/>
                    </a:cubicBezTo>
                    <a:cubicBezTo>
                      <a:pt x="32" y="1"/>
                      <a:pt x="32" y="1"/>
                      <a:pt x="32" y="1"/>
                    </a:cubicBezTo>
                    <a:cubicBezTo>
                      <a:pt x="33" y="0"/>
                      <a:pt x="34" y="0"/>
                      <a:pt x="35" y="0"/>
                    </a:cubicBezTo>
                    <a:cubicBezTo>
                      <a:pt x="36" y="1"/>
                      <a:pt x="36" y="1"/>
                      <a:pt x="36" y="2"/>
                    </a:cubicBezTo>
                    <a:cubicBezTo>
                      <a:pt x="36" y="12"/>
                      <a:pt x="36" y="12"/>
                      <a:pt x="36" y="12"/>
                    </a:cubicBezTo>
                    <a:cubicBezTo>
                      <a:pt x="46" y="12"/>
                      <a:pt x="53" y="15"/>
                      <a:pt x="58" y="20"/>
                    </a:cubicBezTo>
                    <a:cubicBezTo>
                      <a:pt x="63" y="25"/>
                      <a:pt x="64" y="33"/>
                      <a:pt x="64" y="38"/>
                    </a:cubicBezTo>
                    <a:cubicBezTo>
                      <a:pt x="64" y="45"/>
                      <a:pt x="58" y="56"/>
                      <a:pt x="58" y="57"/>
                    </a:cubicBezTo>
                    <a:close/>
                  </a:path>
                </a:pathLst>
              </a:custGeom>
              <a:solidFill>
                <a:sysClr val="window" lastClr="FFFFFF"/>
              </a:solidFill>
              <a:ln w="9525">
                <a:noFill/>
                <a:round/>
                <a:headEnd/>
                <a:tailEnd/>
              </a:ln>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1866" b="0" i="0" u="none" strike="noStrike" kern="0" cap="none" spc="0" normalizeH="0" baseline="0" noProof="0">
                  <a:ln>
                    <a:noFill/>
                  </a:ln>
                  <a:solidFill>
                    <a:prstClr val="white">
                      <a:lumMod val="50000"/>
                    </a:prstClr>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80" name="Group 18">
              <a:extLst>
                <a:ext uri="{FF2B5EF4-FFF2-40B4-BE49-F238E27FC236}">
                  <a16:creationId xmlns:a16="http://schemas.microsoft.com/office/drawing/2014/main" id="{4B7246CB-FB91-45D4-8B95-0E8461455A3F}"/>
                </a:ext>
              </a:extLst>
            </p:cNvPr>
            <p:cNvGrpSpPr/>
            <p:nvPr/>
          </p:nvGrpSpPr>
          <p:grpSpPr>
            <a:xfrm>
              <a:off x="882146" y="2061070"/>
              <a:ext cx="409616" cy="412538"/>
              <a:chOff x="5950091" y="2237852"/>
              <a:chExt cx="644626" cy="649224"/>
            </a:xfrm>
          </p:grpSpPr>
          <p:sp>
            <p:nvSpPr>
              <p:cNvPr id="99" name="Oval 19">
                <a:extLst>
                  <a:ext uri="{FF2B5EF4-FFF2-40B4-BE49-F238E27FC236}">
                    <a16:creationId xmlns:a16="http://schemas.microsoft.com/office/drawing/2014/main" id="{7A36C993-8C86-4DE4-B202-6EF6787A7E60}"/>
                  </a:ext>
                </a:extLst>
              </p:cNvPr>
              <p:cNvSpPr/>
              <p:nvPr/>
            </p:nvSpPr>
            <p:spPr>
              <a:xfrm flipH="1">
                <a:off x="5950091" y="2237852"/>
                <a:ext cx="644626" cy="649224"/>
              </a:xfrm>
              <a:prstGeom prst="ellipse">
                <a:avLst/>
              </a:prstGeom>
              <a:solidFill>
                <a:srgbClr val="005DA2"/>
              </a:solidFill>
              <a:ln w="127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1866" b="0" i="0" u="none" strike="noStrike" kern="0" cap="none" spc="0" normalizeH="0" baseline="0" noProof="0">
                  <a:ln>
                    <a:noFill/>
                  </a:ln>
                  <a:solidFill>
                    <a:prstClr val="white">
                      <a:lumMod val="50000"/>
                    </a:prstClr>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0" name="Freeform: Shape 20">
                <a:extLst>
                  <a:ext uri="{FF2B5EF4-FFF2-40B4-BE49-F238E27FC236}">
                    <a16:creationId xmlns:a16="http://schemas.microsoft.com/office/drawing/2014/main" id="{FB089C45-490E-4C2D-8088-004118E257BE}"/>
                  </a:ext>
                </a:extLst>
              </p:cNvPr>
              <p:cNvSpPr>
                <a:spLocks/>
              </p:cNvSpPr>
              <p:nvPr/>
            </p:nvSpPr>
            <p:spPr bwMode="auto">
              <a:xfrm>
                <a:off x="6100406" y="2400386"/>
                <a:ext cx="315200" cy="347304"/>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ysClr val="window" lastClr="FFFFFF"/>
              </a:solidFill>
              <a:ln w="9525">
                <a:noFill/>
                <a:round/>
                <a:headEnd/>
                <a:tailEnd/>
              </a:ln>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1866" b="0" i="0" u="none" strike="noStrike" kern="0" cap="none" spc="0" normalizeH="0" baseline="0" noProof="0">
                  <a:ln>
                    <a:noFill/>
                  </a:ln>
                  <a:solidFill>
                    <a:prstClr val="white">
                      <a:lumMod val="50000"/>
                    </a:prstClr>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81" name="Group 22">
              <a:extLst>
                <a:ext uri="{FF2B5EF4-FFF2-40B4-BE49-F238E27FC236}">
                  <a16:creationId xmlns:a16="http://schemas.microsoft.com/office/drawing/2014/main" id="{EAA6FEEE-8971-4513-8F30-780CC4A9D903}"/>
                </a:ext>
              </a:extLst>
            </p:cNvPr>
            <p:cNvGrpSpPr/>
            <p:nvPr/>
          </p:nvGrpSpPr>
          <p:grpSpPr>
            <a:xfrm>
              <a:off x="882146" y="2925356"/>
              <a:ext cx="409616" cy="412538"/>
              <a:chOff x="5931156" y="3059486"/>
              <a:chExt cx="644626" cy="649224"/>
            </a:xfrm>
          </p:grpSpPr>
          <p:sp>
            <p:nvSpPr>
              <p:cNvPr id="97" name="Oval 23">
                <a:extLst>
                  <a:ext uri="{FF2B5EF4-FFF2-40B4-BE49-F238E27FC236}">
                    <a16:creationId xmlns:a16="http://schemas.microsoft.com/office/drawing/2014/main" id="{5A282685-A0BF-45FD-B11E-D92C7F6D2FF2}"/>
                  </a:ext>
                </a:extLst>
              </p:cNvPr>
              <p:cNvSpPr/>
              <p:nvPr/>
            </p:nvSpPr>
            <p:spPr>
              <a:xfrm>
                <a:off x="5931156" y="3059486"/>
                <a:ext cx="644626" cy="649224"/>
              </a:xfrm>
              <a:prstGeom prst="ellipse">
                <a:avLst/>
              </a:prstGeom>
              <a:solidFill>
                <a:srgbClr val="0070C0"/>
              </a:solidFill>
              <a:ln w="127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1866" b="0" i="0" u="none" strike="noStrike" kern="0" cap="none" spc="0" normalizeH="0" baseline="0" noProof="0">
                  <a:ln>
                    <a:noFill/>
                  </a:ln>
                  <a:solidFill>
                    <a:prstClr val="white">
                      <a:lumMod val="50000"/>
                    </a:prstClr>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8" name="Freeform: Shape 24">
                <a:extLst>
                  <a:ext uri="{FF2B5EF4-FFF2-40B4-BE49-F238E27FC236}">
                    <a16:creationId xmlns:a16="http://schemas.microsoft.com/office/drawing/2014/main" id="{3CCCCE79-C0CF-4DF3-845B-52B6D6361747}"/>
                  </a:ext>
                </a:extLst>
              </p:cNvPr>
              <p:cNvSpPr>
                <a:spLocks/>
              </p:cNvSpPr>
              <p:nvPr/>
            </p:nvSpPr>
            <p:spPr bwMode="auto">
              <a:xfrm>
                <a:off x="6058775" y="3227031"/>
                <a:ext cx="398463" cy="345165"/>
              </a:xfrm>
              <a:custGeom>
                <a:avLst/>
                <a:gdLst/>
                <a:ahLst/>
                <a:cxnLst>
                  <a:cxn ang="0">
                    <a:pos x="67" y="63"/>
                  </a:cxn>
                  <a:cxn ang="0">
                    <a:pos x="0" y="57"/>
                  </a:cxn>
                  <a:cxn ang="0">
                    <a:pos x="7" y="0"/>
                  </a:cxn>
                  <a:cxn ang="0">
                    <a:pos x="73" y="6"/>
                  </a:cxn>
                  <a:cxn ang="0">
                    <a:pos x="15" y="7"/>
                  </a:cxn>
                  <a:cxn ang="0">
                    <a:pos x="8" y="4"/>
                  </a:cxn>
                  <a:cxn ang="0">
                    <a:pos x="5" y="12"/>
                  </a:cxn>
                  <a:cxn ang="0">
                    <a:pos x="13" y="14"/>
                  </a:cxn>
                  <a:cxn ang="0">
                    <a:pos x="15" y="7"/>
                  </a:cxn>
                  <a:cxn ang="0">
                    <a:pos x="13" y="19"/>
                  </a:cxn>
                  <a:cxn ang="0">
                    <a:pos x="5" y="21"/>
                  </a:cxn>
                  <a:cxn ang="0">
                    <a:pos x="8" y="29"/>
                  </a:cxn>
                  <a:cxn ang="0">
                    <a:pos x="15" y="26"/>
                  </a:cxn>
                  <a:cxn ang="0">
                    <a:pos x="15" y="36"/>
                  </a:cxn>
                  <a:cxn ang="0">
                    <a:pos x="8" y="34"/>
                  </a:cxn>
                  <a:cxn ang="0">
                    <a:pos x="5" y="41"/>
                  </a:cxn>
                  <a:cxn ang="0">
                    <a:pos x="13" y="43"/>
                  </a:cxn>
                  <a:cxn ang="0">
                    <a:pos x="15" y="36"/>
                  </a:cxn>
                  <a:cxn ang="0">
                    <a:pos x="13" y="48"/>
                  </a:cxn>
                  <a:cxn ang="0">
                    <a:pos x="5" y="51"/>
                  </a:cxn>
                  <a:cxn ang="0">
                    <a:pos x="8" y="58"/>
                  </a:cxn>
                  <a:cxn ang="0">
                    <a:pos x="15" y="55"/>
                  </a:cxn>
                  <a:cxn ang="0">
                    <a:pos x="54" y="7"/>
                  </a:cxn>
                  <a:cxn ang="0">
                    <a:pos x="22" y="4"/>
                  </a:cxn>
                  <a:cxn ang="0">
                    <a:pos x="20" y="26"/>
                  </a:cxn>
                  <a:cxn ang="0">
                    <a:pos x="51" y="29"/>
                  </a:cxn>
                  <a:cxn ang="0">
                    <a:pos x="54" y="7"/>
                  </a:cxn>
                  <a:cxn ang="0">
                    <a:pos x="51" y="34"/>
                  </a:cxn>
                  <a:cxn ang="0">
                    <a:pos x="20" y="36"/>
                  </a:cxn>
                  <a:cxn ang="0">
                    <a:pos x="22" y="58"/>
                  </a:cxn>
                  <a:cxn ang="0">
                    <a:pos x="54" y="55"/>
                  </a:cxn>
                  <a:cxn ang="0">
                    <a:pos x="68" y="7"/>
                  </a:cxn>
                  <a:cxn ang="0">
                    <a:pos x="61" y="4"/>
                  </a:cxn>
                  <a:cxn ang="0">
                    <a:pos x="59" y="12"/>
                  </a:cxn>
                  <a:cxn ang="0">
                    <a:pos x="66" y="14"/>
                  </a:cxn>
                  <a:cxn ang="0">
                    <a:pos x="68" y="7"/>
                  </a:cxn>
                  <a:cxn ang="0">
                    <a:pos x="66" y="19"/>
                  </a:cxn>
                  <a:cxn ang="0">
                    <a:pos x="59" y="21"/>
                  </a:cxn>
                  <a:cxn ang="0">
                    <a:pos x="61" y="29"/>
                  </a:cxn>
                  <a:cxn ang="0">
                    <a:pos x="68" y="26"/>
                  </a:cxn>
                  <a:cxn ang="0">
                    <a:pos x="68" y="36"/>
                  </a:cxn>
                  <a:cxn ang="0">
                    <a:pos x="61" y="34"/>
                  </a:cxn>
                  <a:cxn ang="0">
                    <a:pos x="59" y="41"/>
                  </a:cxn>
                  <a:cxn ang="0">
                    <a:pos x="66" y="43"/>
                  </a:cxn>
                  <a:cxn ang="0">
                    <a:pos x="68" y="36"/>
                  </a:cxn>
                  <a:cxn ang="0">
                    <a:pos x="66" y="48"/>
                  </a:cxn>
                  <a:cxn ang="0">
                    <a:pos x="59" y="51"/>
                  </a:cxn>
                  <a:cxn ang="0">
                    <a:pos x="61" y="58"/>
                  </a:cxn>
                  <a:cxn ang="0">
                    <a:pos x="68" y="55"/>
                  </a:cxn>
                </a:cxnLst>
                <a:rect l="0" t="0" r="r" b="b"/>
                <a:pathLst>
                  <a:path w="73" h="63">
                    <a:moveTo>
                      <a:pt x="73" y="57"/>
                    </a:moveTo>
                    <a:cubicBezTo>
                      <a:pt x="73" y="60"/>
                      <a:pt x="71" y="63"/>
                      <a:pt x="67" y="63"/>
                    </a:cubicBezTo>
                    <a:cubicBezTo>
                      <a:pt x="7" y="63"/>
                      <a:pt x="7" y="63"/>
                      <a:pt x="7" y="63"/>
                    </a:cubicBezTo>
                    <a:cubicBezTo>
                      <a:pt x="3" y="63"/>
                      <a:pt x="0" y="60"/>
                      <a:pt x="0" y="57"/>
                    </a:cubicBezTo>
                    <a:cubicBezTo>
                      <a:pt x="0" y="6"/>
                      <a:pt x="0" y="6"/>
                      <a:pt x="0" y="6"/>
                    </a:cubicBezTo>
                    <a:cubicBezTo>
                      <a:pt x="0" y="2"/>
                      <a:pt x="3" y="0"/>
                      <a:pt x="7" y="0"/>
                    </a:cubicBezTo>
                    <a:cubicBezTo>
                      <a:pt x="67" y="0"/>
                      <a:pt x="67" y="0"/>
                      <a:pt x="67" y="0"/>
                    </a:cubicBezTo>
                    <a:cubicBezTo>
                      <a:pt x="71" y="0"/>
                      <a:pt x="73" y="2"/>
                      <a:pt x="73" y="6"/>
                    </a:cubicBezTo>
                    <a:lnTo>
                      <a:pt x="73" y="57"/>
                    </a:lnTo>
                    <a:close/>
                    <a:moveTo>
                      <a:pt x="15" y="7"/>
                    </a:moveTo>
                    <a:cubicBezTo>
                      <a:pt x="15" y="6"/>
                      <a:pt x="14" y="4"/>
                      <a:pt x="13" y="4"/>
                    </a:cubicBezTo>
                    <a:cubicBezTo>
                      <a:pt x="8" y="4"/>
                      <a:pt x="8" y="4"/>
                      <a:pt x="8" y="4"/>
                    </a:cubicBezTo>
                    <a:cubicBezTo>
                      <a:pt x="6" y="4"/>
                      <a:pt x="5" y="6"/>
                      <a:pt x="5" y="7"/>
                    </a:cubicBezTo>
                    <a:cubicBezTo>
                      <a:pt x="5" y="12"/>
                      <a:pt x="5" y="12"/>
                      <a:pt x="5" y="12"/>
                    </a:cubicBezTo>
                    <a:cubicBezTo>
                      <a:pt x="5" y="13"/>
                      <a:pt x="6" y="14"/>
                      <a:pt x="8" y="14"/>
                    </a:cubicBezTo>
                    <a:cubicBezTo>
                      <a:pt x="13" y="14"/>
                      <a:pt x="13" y="14"/>
                      <a:pt x="13" y="14"/>
                    </a:cubicBezTo>
                    <a:cubicBezTo>
                      <a:pt x="14" y="14"/>
                      <a:pt x="15" y="13"/>
                      <a:pt x="15" y="12"/>
                    </a:cubicBezTo>
                    <a:lnTo>
                      <a:pt x="15" y="7"/>
                    </a:lnTo>
                    <a:close/>
                    <a:moveTo>
                      <a:pt x="15" y="21"/>
                    </a:moveTo>
                    <a:cubicBezTo>
                      <a:pt x="15" y="20"/>
                      <a:pt x="14" y="19"/>
                      <a:pt x="13" y="19"/>
                    </a:cubicBezTo>
                    <a:cubicBezTo>
                      <a:pt x="8" y="19"/>
                      <a:pt x="8" y="19"/>
                      <a:pt x="8" y="19"/>
                    </a:cubicBezTo>
                    <a:cubicBezTo>
                      <a:pt x="6" y="19"/>
                      <a:pt x="5" y="20"/>
                      <a:pt x="5" y="21"/>
                    </a:cubicBezTo>
                    <a:cubicBezTo>
                      <a:pt x="5" y="26"/>
                      <a:pt x="5" y="26"/>
                      <a:pt x="5" y="26"/>
                    </a:cubicBezTo>
                    <a:cubicBezTo>
                      <a:pt x="5" y="28"/>
                      <a:pt x="6" y="29"/>
                      <a:pt x="8" y="29"/>
                    </a:cubicBezTo>
                    <a:cubicBezTo>
                      <a:pt x="13" y="29"/>
                      <a:pt x="13" y="29"/>
                      <a:pt x="13" y="29"/>
                    </a:cubicBezTo>
                    <a:cubicBezTo>
                      <a:pt x="14" y="29"/>
                      <a:pt x="15" y="28"/>
                      <a:pt x="15" y="26"/>
                    </a:cubicBezTo>
                    <a:lnTo>
                      <a:pt x="15" y="21"/>
                    </a:lnTo>
                    <a:close/>
                    <a:moveTo>
                      <a:pt x="15" y="36"/>
                    </a:moveTo>
                    <a:cubicBezTo>
                      <a:pt x="15" y="35"/>
                      <a:pt x="14" y="34"/>
                      <a:pt x="13" y="34"/>
                    </a:cubicBezTo>
                    <a:cubicBezTo>
                      <a:pt x="8" y="34"/>
                      <a:pt x="8" y="34"/>
                      <a:pt x="8" y="34"/>
                    </a:cubicBezTo>
                    <a:cubicBezTo>
                      <a:pt x="6" y="34"/>
                      <a:pt x="5" y="35"/>
                      <a:pt x="5" y="36"/>
                    </a:cubicBezTo>
                    <a:cubicBezTo>
                      <a:pt x="5" y="41"/>
                      <a:pt x="5" y="41"/>
                      <a:pt x="5" y="41"/>
                    </a:cubicBezTo>
                    <a:cubicBezTo>
                      <a:pt x="5" y="42"/>
                      <a:pt x="6" y="43"/>
                      <a:pt x="8" y="43"/>
                    </a:cubicBezTo>
                    <a:cubicBezTo>
                      <a:pt x="13" y="43"/>
                      <a:pt x="13" y="43"/>
                      <a:pt x="13" y="43"/>
                    </a:cubicBezTo>
                    <a:cubicBezTo>
                      <a:pt x="14" y="43"/>
                      <a:pt x="15" y="42"/>
                      <a:pt x="15" y="41"/>
                    </a:cubicBezTo>
                    <a:lnTo>
                      <a:pt x="15" y="36"/>
                    </a:lnTo>
                    <a:close/>
                    <a:moveTo>
                      <a:pt x="15" y="51"/>
                    </a:moveTo>
                    <a:cubicBezTo>
                      <a:pt x="15" y="49"/>
                      <a:pt x="14" y="48"/>
                      <a:pt x="13" y="48"/>
                    </a:cubicBezTo>
                    <a:cubicBezTo>
                      <a:pt x="8" y="48"/>
                      <a:pt x="8" y="48"/>
                      <a:pt x="8" y="48"/>
                    </a:cubicBezTo>
                    <a:cubicBezTo>
                      <a:pt x="6" y="48"/>
                      <a:pt x="5" y="49"/>
                      <a:pt x="5" y="51"/>
                    </a:cubicBezTo>
                    <a:cubicBezTo>
                      <a:pt x="5" y="55"/>
                      <a:pt x="5" y="55"/>
                      <a:pt x="5" y="55"/>
                    </a:cubicBezTo>
                    <a:cubicBezTo>
                      <a:pt x="5" y="57"/>
                      <a:pt x="6" y="58"/>
                      <a:pt x="8" y="58"/>
                    </a:cubicBezTo>
                    <a:cubicBezTo>
                      <a:pt x="13" y="58"/>
                      <a:pt x="13" y="58"/>
                      <a:pt x="13" y="58"/>
                    </a:cubicBezTo>
                    <a:cubicBezTo>
                      <a:pt x="14" y="58"/>
                      <a:pt x="15" y="57"/>
                      <a:pt x="15" y="55"/>
                    </a:cubicBezTo>
                    <a:lnTo>
                      <a:pt x="15" y="51"/>
                    </a:lnTo>
                    <a:close/>
                    <a:moveTo>
                      <a:pt x="54" y="7"/>
                    </a:moveTo>
                    <a:cubicBezTo>
                      <a:pt x="54" y="6"/>
                      <a:pt x="53" y="4"/>
                      <a:pt x="51" y="4"/>
                    </a:cubicBezTo>
                    <a:cubicBezTo>
                      <a:pt x="22" y="4"/>
                      <a:pt x="22" y="4"/>
                      <a:pt x="22" y="4"/>
                    </a:cubicBezTo>
                    <a:cubicBezTo>
                      <a:pt x="21" y="4"/>
                      <a:pt x="20" y="6"/>
                      <a:pt x="20" y="7"/>
                    </a:cubicBezTo>
                    <a:cubicBezTo>
                      <a:pt x="20" y="26"/>
                      <a:pt x="20" y="26"/>
                      <a:pt x="20" y="26"/>
                    </a:cubicBezTo>
                    <a:cubicBezTo>
                      <a:pt x="20" y="28"/>
                      <a:pt x="21" y="29"/>
                      <a:pt x="22" y="29"/>
                    </a:cubicBezTo>
                    <a:cubicBezTo>
                      <a:pt x="51" y="29"/>
                      <a:pt x="51" y="29"/>
                      <a:pt x="51" y="29"/>
                    </a:cubicBezTo>
                    <a:cubicBezTo>
                      <a:pt x="53" y="29"/>
                      <a:pt x="54" y="28"/>
                      <a:pt x="54" y="26"/>
                    </a:cubicBezTo>
                    <a:lnTo>
                      <a:pt x="54" y="7"/>
                    </a:lnTo>
                    <a:close/>
                    <a:moveTo>
                      <a:pt x="54" y="36"/>
                    </a:moveTo>
                    <a:cubicBezTo>
                      <a:pt x="54" y="35"/>
                      <a:pt x="53" y="34"/>
                      <a:pt x="51" y="34"/>
                    </a:cubicBezTo>
                    <a:cubicBezTo>
                      <a:pt x="22" y="34"/>
                      <a:pt x="22" y="34"/>
                      <a:pt x="22" y="34"/>
                    </a:cubicBezTo>
                    <a:cubicBezTo>
                      <a:pt x="21" y="34"/>
                      <a:pt x="20" y="35"/>
                      <a:pt x="20" y="36"/>
                    </a:cubicBezTo>
                    <a:cubicBezTo>
                      <a:pt x="20" y="55"/>
                      <a:pt x="20" y="55"/>
                      <a:pt x="20" y="55"/>
                    </a:cubicBezTo>
                    <a:cubicBezTo>
                      <a:pt x="20" y="57"/>
                      <a:pt x="21" y="58"/>
                      <a:pt x="22" y="58"/>
                    </a:cubicBezTo>
                    <a:cubicBezTo>
                      <a:pt x="51" y="58"/>
                      <a:pt x="51" y="58"/>
                      <a:pt x="51" y="58"/>
                    </a:cubicBezTo>
                    <a:cubicBezTo>
                      <a:pt x="53" y="58"/>
                      <a:pt x="54" y="57"/>
                      <a:pt x="54" y="55"/>
                    </a:cubicBezTo>
                    <a:lnTo>
                      <a:pt x="54" y="36"/>
                    </a:lnTo>
                    <a:close/>
                    <a:moveTo>
                      <a:pt x="68" y="7"/>
                    </a:moveTo>
                    <a:cubicBezTo>
                      <a:pt x="68" y="6"/>
                      <a:pt x="67" y="4"/>
                      <a:pt x="66" y="4"/>
                    </a:cubicBezTo>
                    <a:cubicBezTo>
                      <a:pt x="61" y="4"/>
                      <a:pt x="61" y="4"/>
                      <a:pt x="61" y="4"/>
                    </a:cubicBezTo>
                    <a:cubicBezTo>
                      <a:pt x="60" y="4"/>
                      <a:pt x="59" y="6"/>
                      <a:pt x="59" y="7"/>
                    </a:cubicBezTo>
                    <a:cubicBezTo>
                      <a:pt x="59" y="12"/>
                      <a:pt x="59" y="12"/>
                      <a:pt x="59" y="12"/>
                    </a:cubicBezTo>
                    <a:cubicBezTo>
                      <a:pt x="59" y="13"/>
                      <a:pt x="60" y="14"/>
                      <a:pt x="61" y="14"/>
                    </a:cubicBezTo>
                    <a:cubicBezTo>
                      <a:pt x="66" y="14"/>
                      <a:pt x="66" y="14"/>
                      <a:pt x="66" y="14"/>
                    </a:cubicBezTo>
                    <a:cubicBezTo>
                      <a:pt x="67" y="14"/>
                      <a:pt x="68" y="13"/>
                      <a:pt x="68" y="12"/>
                    </a:cubicBezTo>
                    <a:lnTo>
                      <a:pt x="68" y="7"/>
                    </a:lnTo>
                    <a:close/>
                    <a:moveTo>
                      <a:pt x="68" y="21"/>
                    </a:moveTo>
                    <a:cubicBezTo>
                      <a:pt x="68" y="20"/>
                      <a:pt x="67" y="19"/>
                      <a:pt x="66" y="19"/>
                    </a:cubicBezTo>
                    <a:cubicBezTo>
                      <a:pt x="61" y="19"/>
                      <a:pt x="61" y="19"/>
                      <a:pt x="61" y="19"/>
                    </a:cubicBezTo>
                    <a:cubicBezTo>
                      <a:pt x="60" y="19"/>
                      <a:pt x="59" y="20"/>
                      <a:pt x="59" y="21"/>
                    </a:cubicBezTo>
                    <a:cubicBezTo>
                      <a:pt x="59" y="26"/>
                      <a:pt x="59" y="26"/>
                      <a:pt x="59" y="26"/>
                    </a:cubicBezTo>
                    <a:cubicBezTo>
                      <a:pt x="59" y="28"/>
                      <a:pt x="60" y="29"/>
                      <a:pt x="61" y="29"/>
                    </a:cubicBezTo>
                    <a:cubicBezTo>
                      <a:pt x="66" y="29"/>
                      <a:pt x="66" y="29"/>
                      <a:pt x="66" y="29"/>
                    </a:cubicBezTo>
                    <a:cubicBezTo>
                      <a:pt x="67" y="29"/>
                      <a:pt x="68" y="28"/>
                      <a:pt x="68" y="26"/>
                    </a:cubicBezTo>
                    <a:lnTo>
                      <a:pt x="68" y="21"/>
                    </a:lnTo>
                    <a:close/>
                    <a:moveTo>
                      <a:pt x="68" y="36"/>
                    </a:moveTo>
                    <a:cubicBezTo>
                      <a:pt x="68" y="35"/>
                      <a:pt x="67" y="34"/>
                      <a:pt x="66" y="34"/>
                    </a:cubicBezTo>
                    <a:cubicBezTo>
                      <a:pt x="61" y="34"/>
                      <a:pt x="61" y="34"/>
                      <a:pt x="61" y="34"/>
                    </a:cubicBezTo>
                    <a:cubicBezTo>
                      <a:pt x="60" y="34"/>
                      <a:pt x="59" y="35"/>
                      <a:pt x="59" y="36"/>
                    </a:cubicBezTo>
                    <a:cubicBezTo>
                      <a:pt x="59" y="41"/>
                      <a:pt x="59" y="41"/>
                      <a:pt x="59" y="41"/>
                    </a:cubicBezTo>
                    <a:cubicBezTo>
                      <a:pt x="59" y="42"/>
                      <a:pt x="60" y="43"/>
                      <a:pt x="61" y="43"/>
                    </a:cubicBezTo>
                    <a:cubicBezTo>
                      <a:pt x="66" y="43"/>
                      <a:pt x="66" y="43"/>
                      <a:pt x="66" y="43"/>
                    </a:cubicBezTo>
                    <a:cubicBezTo>
                      <a:pt x="67" y="43"/>
                      <a:pt x="68" y="42"/>
                      <a:pt x="68" y="41"/>
                    </a:cubicBezTo>
                    <a:lnTo>
                      <a:pt x="68" y="36"/>
                    </a:lnTo>
                    <a:close/>
                    <a:moveTo>
                      <a:pt x="68" y="51"/>
                    </a:moveTo>
                    <a:cubicBezTo>
                      <a:pt x="68" y="49"/>
                      <a:pt x="67" y="48"/>
                      <a:pt x="66" y="48"/>
                    </a:cubicBezTo>
                    <a:cubicBezTo>
                      <a:pt x="61" y="48"/>
                      <a:pt x="61" y="48"/>
                      <a:pt x="61" y="48"/>
                    </a:cubicBezTo>
                    <a:cubicBezTo>
                      <a:pt x="60" y="48"/>
                      <a:pt x="59" y="49"/>
                      <a:pt x="59" y="51"/>
                    </a:cubicBezTo>
                    <a:cubicBezTo>
                      <a:pt x="59" y="55"/>
                      <a:pt x="59" y="55"/>
                      <a:pt x="59" y="55"/>
                    </a:cubicBezTo>
                    <a:cubicBezTo>
                      <a:pt x="59" y="57"/>
                      <a:pt x="60" y="58"/>
                      <a:pt x="61" y="58"/>
                    </a:cubicBezTo>
                    <a:cubicBezTo>
                      <a:pt x="66" y="58"/>
                      <a:pt x="66" y="58"/>
                      <a:pt x="66" y="58"/>
                    </a:cubicBezTo>
                    <a:cubicBezTo>
                      <a:pt x="67" y="58"/>
                      <a:pt x="68" y="57"/>
                      <a:pt x="68" y="55"/>
                    </a:cubicBezTo>
                    <a:lnTo>
                      <a:pt x="68" y="51"/>
                    </a:lnTo>
                    <a:close/>
                  </a:path>
                </a:pathLst>
              </a:custGeom>
              <a:solidFill>
                <a:sysClr val="window" lastClr="FFFFFF"/>
              </a:solidFill>
              <a:ln w="9525">
                <a:noFill/>
                <a:round/>
                <a:headEnd/>
                <a:tailEnd/>
              </a:ln>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1866" b="0" i="0" u="none" strike="noStrike" kern="0" cap="none" spc="0" normalizeH="0" baseline="0" noProof="0">
                  <a:ln>
                    <a:noFill/>
                  </a:ln>
                  <a:solidFill>
                    <a:prstClr val="white">
                      <a:lumMod val="50000"/>
                    </a:prstClr>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96" name="Freeform: Shape 28">
              <a:extLst>
                <a:ext uri="{FF2B5EF4-FFF2-40B4-BE49-F238E27FC236}">
                  <a16:creationId xmlns:a16="http://schemas.microsoft.com/office/drawing/2014/main" id="{607BE5A7-4E11-4B2B-B0C4-D99D8A4E396A}"/>
                </a:ext>
              </a:extLst>
            </p:cNvPr>
            <p:cNvSpPr>
              <a:spLocks/>
            </p:cNvSpPr>
            <p:nvPr/>
          </p:nvSpPr>
          <p:spPr bwMode="auto">
            <a:xfrm>
              <a:off x="933701" y="3903974"/>
              <a:ext cx="303773" cy="203593"/>
            </a:xfrm>
            <a:custGeom>
              <a:avLst/>
              <a:gdLst/>
              <a:ahLst/>
              <a:cxnLst>
                <a:cxn ang="0">
                  <a:pos x="86" y="15"/>
                </a:cxn>
                <a:cxn ang="0">
                  <a:pos x="44" y="29"/>
                </a:cxn>
                <a:cxn ang="0">
                  <a:pos x="43" y="29"/>
                </a:cxn>
                <a:cxn ang="0">
                  <a:pos x="43" y="29"/>
                </a:cxn>
                <a:cxn ang="0">
                  <a:pos x="18" y="21"/>
                </a:cxn>
                <a:cxn ang="0">
                  <a:pos x="14" y="32"/>
                </a:cxn>
                <a:cxn ang="0">
                  <a:pos x="17" y="36"/>
                </a:cxn>
                <a:cxn ang="0">
                  <a:pos x="15" y="40"/>
                </a:cxn>
                <a:cxn ang="0">
                  <a:pos x="17" y="56"/>
                </a:cxn>
                <a:cxn ang="0">
                  <a:pos x="16" y="57"/>
                </a:cxn>
                <a:cxn ang="0">
                  <a:pos x="16" y="58"/>
                </a:cxn>
                <a:cxn ang="0">
                  <a:pos x="8" y="58"/>
                </a:cxn>
                <a:cxn ang="0">
                  <a:pos x="7" y="57"/>
                </a:cxn>
                <a:cxn ang="0">
                  <a:pos x="7" y="56"/>
                </a:cxn>
                <a:cxn ang="0">
                  <a:pos x="9" y="40"/>
                </a:cxn>
                <a:cxn ang="0">
                  <a:pos x="7" y="36"/>
                </a:cxn>
                <a:cxn ang="0">
                  <a:pos x="10" y="32"/>
                </a:cxn>
                <a:cxn ang="0">
                  <a:pos x="13" y="19"/>
                </a:cxn>
                <a:cxn ang="0">
                  <a:pos x="1" y="15"/>
                </a:cxn>
                <a:cxn ang="0">
                  <a:pos x="0" y="14"/>
                </a:cxn>
                <a:cxn ang="0">
                  <a:pos x="1" y="13"/>
                </a:cxn>
                <a:cxn ang="0">
                  <a:pos x="43" y="0"/>
                </a:cxn>
                <a:cxn ang="0">
                  <a:pos x="43" y="0"/>
                </a:cxn>
                <a:cxn ang="0">
                  <a:pos x="44" y="0"/>
                </a:cxn>
                <a:cxn ang="0">
                  <a:pos x="86" y="13"/>
                </a:cxn>
                <a:cxn ang="0">
                  <a:pos x="87" y="14"/>
                </a:cxn>
                <a:cxn ang="0">
                  <a:pos x="86" y="15"/>
                </a:cxn>
                <a:cxn ang="0">
                  <a:pos x="68" y="38"/>
                </a:cxn>
                <a:cxn ang="0">
                  <a:pos x="43" y="48"/>
                </a:cxn>
                <a:cxn ang="0">
                  <a:pos x="19" y="38"/>
                </a:cxn>
                <a:cxn ang="0">
                  <a:pos x="20" y="26"/>
                </a:cxn>
                <a:cxn ang="0">
                  <a:pos x="42" y="33"/>
                </a:cxn>
                <a:cxn ang="0">
                  <a:pos x="43" y="34"/>
                </a:cxn>
                <a:cxn ang="0">
                  <a:pos x="45" y="33"/>
                </a:cxn>
                <a:cxn ang="0">
                  <a:pos x="67" y="26"/>
                </a:cxn>
                <a:cxn ang="0">
                  <a:pos x="68" y="38"/>
                </a:cxn>
              </a:cxnLst>
              <a:rect l="0" t="0" r="r" b="b"/>
              <a:pathLst>
                <a:path w="87" h="58">
                  <a:moveTo>
                    <a:pt x="86" y="15"/>
                  </a:moveTo>
                  <a:cubicBezTo>
                    <a:pt x="44" y="29"/>
                    <a:pt x="44" y="29"/>
                    <a:pt x="44" y="29"/>
                  </a:cubicBezTo>
                  <a:cubicBezTo>
                    <a:pt x="44" y="29"/>
                    <a:pt x="44" y="29"/>
                    <a:pt x="43" y="29"/>
                  </a:cubicBezTo>
                  <a:cubicBezTo>
                    <a:pt x="43" y="29"/>
                    <a:pt x="43" y="29"/>
                    <a:pt x="43" y="29"/>
                  </a:cubicBezTo>
                  <a:cubicBezTo>
                    <a:pt x="18" y="21"/>
                    <a:pt x="18" y="21"/>
                    <a:pt x="18" y="21"/>
                  </a:cubicBezTo>
                  <a:cubicBezTo>
                    <a:pt x="16" y="23"/>
                    <a:pt x="15" y="27"/>
                    <a:pt x="14" y="32"/>
                  </a:cubicBezTo>
                  <a:cubicBezTo>
                    <a:pt x="16" y="33"/>
                    <a:pt x="17" y="34"/>
                    <a:pt x="17" y="36"/>
                  </a:cubicBezTo>
                  <a:cubicBezTo>
                    <a:pt x="17" y="38"/>
                    <a:pt x="16" y="39"/>
                    <a:pt x="15" y="40"/>
                  </a:cubicBezTo>
                  <a:cubicBezTo>
                    <a:pt x="17" y="56"/>
                    <a:pt x="17" y="56"/>
                    <a:pt x="17" y="56"/>
                  </a:cubicBezTo>
                  <a:cubicBezTo>
                    <a:pt x="17" y="57"/>
                    <a:pt x="17" y="57"/>
                    <a:pt x="16" y="57"/>
                  </a:cubicBezTo>
                  <a:cubicBezTo>
                    <a:pt x="16" y="58"/>
                    <a:pt x="16" y="58"/>
                    <a:pt x="16" y="58"/>
                  </a:cubicBezTo>
                  <a:cubicBezTo>
                    <a:pt x="8" y="58"/>
                    <a:pt x="8" y="58"/>
                    <a:pt x="8" y="58"/>
                  </a:cubicBezTo>
                  <a:cubicBezTo>
                    <a:pt x="8" y="58"/>
                    <a:pt x="8" y="58"/>
                    <a:pt x="7" y="57"/>
                  </a:cubicBezTo>
                  <a:cubicBezTo>
                    <a:pt x="7" y="57"/>
                    <a:pt x="7" y="57"/>
                    <a:pt x="7" y="56"/>
                  </a:cubicBezTo>
                  <a:cubicBezTo>
                    <a:pt x="9" y="40"/>
                    <a:pt x="9" y="40"/>
                    <a:pt x="9" y="40"/>
                  </a:cubicBezTo>
                  <a:cubicBezTo>
                    <a:pt x="8" y="39"/>
                    <a:pt x="7" y="38"/>
                    <a:pt x="7" y="36"/>
                  </a:cubicBezTo>
                  <a:cubicBezTo>
                    <a:pt x="7" y="34"/>
                    <a:pt x="8" y="33"/>
                    <a:pt x="10" y="32"/>
                  </a:cubicBezTo>
                  <a:cubicBezTo>
                    <a:pt x="10" y="27"/>
                    <a:pt x="11" y="23"/>
                    <a:pt x="13" y="19"/>
                  </a:cubicBezTo>
                  <a:cubicBezTo>
                    <a:pt x="1" y="15"/>
                    <a:pt x="1" y="15"/>
                    <a:pt x="1" y="15"/>
                  </a:cubicBezTo>
                  <a:cubicBezTo>
                    <a:pt x="0" y="15"/>
                    <a:pt x="0" y="15"/>
                    <a:pt x="0" y="14"/>
                  </a:cubicBezTo>
                  <a:cubicBezTo>
                    <a:pt x="0" y="14"/>
                    <a:pt x="0" y="13"/>
                    <a:pt x="1" y="13"/>
                  </a:cubicBezTo>
                  <a:cubicBezTo>
                    <a:pt x="43" y="0"/>
                    <a:pt x="43" y="0"/>
                    <a:pt x="43" y="0"/>
                  </a:cubicBezTo>
                  <a:cubicBezTo>
                    <a:pt x="43" y="0"/>
                    <a:pt x="43" y="0"/>
                    <a:pt x="43" y="0"/>
                  </a:cubicBezTo>
                  <a:cubicBezTo>
                    <a:pt x="44" y="0"/>
                    <a:pt x="44" y="0"/>
                    <a:pt x="44" y="0"/>
                  </a:cubicBezTo>
                  <a:cubicBezTo>
                    <a:pt x="86" y="13"/>
                    <a:pt x="86" y="13"/>
                    <a:pt x="86" y="13"/>
                  </a:cubicBezTo>
                  <a:cubicBezTo>
                    <a:pt x="87" y="13"/>
                    <a:pt x="87" y="14"/>
                    <a:pt x="87" y="14"/>
                  </a:cubicBezTo>
                  <a:cubicBezTo>
                    <a:pt x="87" y="15"/>
                    <a:pt x="87" y="15"/>
                    <a:pt x="86" y="15"/>
                  </a:cubicBezTo>
                  <a:close/>
                  <a:moveTo>
                    <a:pt x="68" y="38"/>
                  </a:moveTo>
                  <a:cubicBezTo>
                    <a:pt x="68" y="44"/>
                    <a:pt x="57" y="48"/>
                    <a:pt x="43" y="48"/>
                  </a:cubicBezTo>
                  <a:cubicBezTo>
                    <a:pt x="30" y="48"/>
                    <a:pt x="19" y="44"/>
                    <a:pt x="19" y="38"/>
                  </a:cubicBezTo>
                  <a:cubicBezTo>
                    <a:pt x="20" y="26"/>
                    <a:pt x="20" y="26"/>
                    <a:pt x="20" y="26"/>
                  </a:cubicBezTo>
                  <a:cubicBezTo>
                    <a:pt x="42" y="33"/>
                    <a:pt x="42" y="33"/>
                    <a:pt x="42" y="33"/>
                  </a:cubicBezTo>
                  <a:cubicBezTo>
                    <a:pt x="42" y="33"/>
                    <a:pt x="43" y="34"/>
                    <a:pt x="43" y="34"/>
                  </a:cubicBezTo>
                  <a:cubicBezTo>
                    <a:pt x="44" y="34"/>
                    <a:pt x="45" y="33"/>
                    <a:pt x="45" y="33"/>
                  </a:cubicBezTo>
                  <a:cubicBezTo>
                    <a:pt x="67" y="26"/>
                    <a:pt x="67" y="26"/>
                    <a:pt x="67" y="26"/>
                  </a:cubicBezTo>
                  <a:lnTo>
                    <a:pt x="68" y="38"/>
                  </a:lnTo>
                  <a:close/>
                </a:path>
              </a:pathLst>
            </a:custGeom>
            <a:solidFill>
              <a:sysClr val="window" lastClr="FFFFFF"/>
            </a:solidFill>
            <a:ln w="9525">
              <a:noFill/>
              <a:round/>
              <a:headEnd/>
              <a:tailEnd/>
            </a:ln>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1866" b="0" i="0" u="none" strike="noStrike" kern="0" cap="none" spc="0" normalizeH="0" baseline="0" noProof="0">
                <a:ln>
                  <a:noFill/>
                </a:ln>
                <a:solidFill>
                  <a:prstClr val="white">
                    <a:lumMod val="50000"/>
                  </a:prstClr>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83" name="Group 37">
              <a:extLst>
                <a:ext uri="{FF2B5EF4-FFF2-40B4-BE49-F238E27FC236}">
                  <a16:creationId xmlns:a16="http://schemas.microsoft.com/office/drawing/2014/main" id="{80042F63-24A6-4939-96F3-DD3B6918A93E}"/>
                </a:ext>
              </a:extLst>
            </p:cNvPr>
            <p:cNvGrpSpPr/>
            <p:nvPr/>
          </p:nvGrpSpPr>
          <p:grpSpPr>
            <a:xfrm>
              <a:off x="657843" y="625677"/>
              <a:ext cx="4111937" cy="927104"/>
              <a:chOff x="972603" y="696832"/>
              <a:chExt cx="5482582" cy="1236140"/>
            </a:xfrm>
          </p:grpSpPr>
          <p:sp>
            <p:nvSpPr>
              <p:cNvPr id="93" name="TextBox 17">
                <a:extLst>
                  <a:ext uri="{FF2B5EF4-FFF2-40B4-BE49-F238E27FC236}">
                    <a16:creationId xmlns:a16="http://schemas.microsoft.com/office/drawing/2014/main" id="{4EEE68C2-0C15-40B8-B8AE-8881D7CF516B}"/>
                  </a:ext>
                </a:extLst>
              </p:cNvPr>
              <p:cNvSpPr txBox="1"/>
              <p:nvPr/>
            </p:nvSpPr>
            <p:spPr>
              <a:xfrm>
                <a:off x="972603" y="696832"/>
                <a:ext cx="4746224" cy="338554"/>
              </a:xfrm>
              <a:prstGeom prst="rect">
                <a:avLst/>
              </a:prstGeom>
              <a:noFill/>
            </p:spPr>
            <p:txBody>
              <a:bodyPr wrap="none" lIns="191974" tIns="0" rIns="191974" bIns="0" anchor="b" anchorCtr="0">
                <a:noAutofit/>
              </a:bodyPr>
              <a:lstStyle/>
              <a:p>
                <a:pPr marL="0" marR="0" lvl="0" indent="0" defTabSz="1218804" eaLnBrk="1" fontAlgn="base" latinLnBrk="0" hangingPunct="1">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N-gram</a:t>
                </a:r>
                <a:r>
                  <a:rPr kumimoji="0" lang="zh-CN" altLang="en-US" sz="3200" b="1"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模型的缺点：</a:t>
                </a:r>
              </a:p>
            </p:txBody>
          </p:sp>
          <p:sp>
            <p:nvSpPr>
              <p:cNvPr id="94" name="TextBox 36">
                <a:extLst>
                  <a:ext uri="{FF2B5EF4-FFF2-40B4-BE49-F238E27FC236}">
                    <a16:creationId xmlns:a16="http://schemas.microsoft.com/office/drawing/2014/main" id="{5652DE4B-9976-4854-BF1E-12EC53D8CDBC}"/>
                  </a:ext>
                </a:extLst>
              </p:cNvPr>
              <p:cNvSpPr txBox="1"/>
              <p:nvPr/>
            </p:nvSpPr>
            <p:spPr>
              <a:xfrm>
                <a:off x="1745444" y="1450570"/>
                <a:ext cx="4709741" cy="482402"/>
              </a:xfrm>
              <a:prstGeom prst="rect">
                <a:avLst/>
              </a:prstGeom>
              <a:noFill/>
            </p:spPr>
            <p:txBody>
              <a:bodyPr wrap="square" lIns="191974" tIns="0" rIns="191974" bIns="0" anchor="t" anchorCtr="0">
                <a:noAutofit/>
              </a:bodyPr>
              <a:lstStyle/>
              <a:p>
                <a:pPr marL="0" marR="0" lvl="0" indent="0" defTabSz="1218804" eaLnBrk="1" fontAlgn="base" latinLnBrk="0" hangingPunct="1">
                  <a:lnSpc>
                    <a:spcPct val="120000"/>
                  </a:lnSpc>
                  <a:spcBef>
                    <a:spcPct val="0"/>
                  </a:spcBef>
                  <a:spcAft>
                    <a:spcPct val="0"/>
                  </a:spcAft>
                  <a:buClrTx/>
                  <a:buSzTx/>
                  <a:buFontTx/>
                  <a:buNone/>
                  <a:tabLst/>
                  <a:defRPr/>
                </a:pPr>
                <a:r>
                  <a:rPr kumimoji="0" lang="en-US" altLang="zh-CN" sz="2000" b="0"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1.</a:t>
                </a:r>
                <a:r>
                  <a:rPr kumimoji="0" lang="zh-CN" altLang="en-US" sz="2000" b="0"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由于参数空间的爆炸式增长，它无法处理更长程的</a:t>
                </a:r>
                <a:r>
                  <a:rPr kumimoji="0" lang="en-US" altLang="zh-CN" sz="2000" b="0"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context</a:t>
                </a:r>
                <a:r>
                  <a:rPr kumimoji="0" lang="zh-CN" altLang="en-US" sz="2000" b="0"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kumimoji="0" lang="en-US" altLang="zh-CN" sz="2000" b="0"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N&gt;3</a:t>
                </a:r>
                <a:r>
                  <a:rPr kumimoji="0" lang="zh-CN" altLang="en-US" sz="2000" b="0"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a:t>
                </a:r>
              </a:p>
            </p:txBody>
          </p:sp>
        </p:grpSp>
        <p:sp>
          <p:nvSpPr>
            <p:cNvPr id="92" name="TextBox 40">
              <a:extLst>
                <a:ext uri="{FF2B5EF4-FFF2-40B4-BE49-F238E27FC236}">
                  <a16:creationId xmlns:a16="http://schemas.microsoft.com/office/drawing/2014/main" id="{7B20F275-7984-4789-8A05-D89F29C815D2}"/>
                </a:ext>
              </a:extLst>
            </p:cNvPr>
            <p:cNvSpPr txBox="1"/>
            <p:nvPr/>
          </p:nvSpPr>
          <p:spPr>
            <a:xfrm>
              <a:off x="1199348" y="2201887"/>
              <a:ext cx="3559668" cy="253915"/>
            </a:xfrm>
            <a:prstGeom prst="rect">
              <a:avLst/>
            </a:prstGeom>
            <a:noFill/>
          </p:spPr>
          <p:txBody>
            <a:bodyPr wrap="square" lIns="191974" tIns="0" rIns="191974" bIns="0" anchor="t" anchorCtr="0">
              <a:normAutofit fontScale="92500" lnSpcReduction="10000"/>
            </a:bodyPr>
            <a:lstStyle>
              <a:defPPr>
                <a:defRPr lang="zh-CN"/>
              </a:defPPr>
              <a:lvl1pPr marR="0" lvl="0" indent="0" defTabSz="1218804" fontAlgn="base">
                <a:lnSpc>
                  <a:spcPct val="120000"/>
                </a:lnSpc>
                <a:spcBef>
                  <a:spcPct val="0"/>
                </a:spcBef>
                <a:spcAft>
                  <a:spcPct val="0"/>
                </a:spcAft>
                <a:buClrTx/>
                <a:buSzTx/>
                <a:buFontTx/>
                <a:buNone/>
                <a:tabLst/>
                <a:defRPr kumimoji="0" sz="1200" b="0" i="0" u="none" strike="noStrike" kern="0" cap="none" spc="0" normalizeH="0" baseline="0">
                  <a:ln>
                    <a:noFill/>
                  </a:ln>
                  <a:solidFill>
                    <a:prstClr val="white">
                      <a:lumMod val="50000"/>
                    </a:prstClr>
                  </a:solidFill>
                  <a:effectLst/>
                  <a:uLnTx/>
                  <a:uFillTx/>
                  <a:latin typeface="微软雅黑" panose="020B0503020204020204" pitchFamily="34" charset="-122"/>
                  <a:ea typeface="微软雅黑" panose="020B0503020204020204" pitchFamily="34" charset="-122"/>
                </a:defRPr>
              </a:lvl1pPr>
            </a:lstStyle>
            <a:p>
              <a:r>
                <a:rPr lang="en-US" altLang="zh-CN" sz="2400" dirty="0">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rPr>
                <a:t>2.</a:t>
              </a:r>
              <a:r>
                <a:rPr lang="zh-CN" altLang="en-US" sz="2400" dirty="0">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rPr>
                <a:t>它没有考虑词与词之间内在的联系性。</a:t>
              </a:r>
            </a:p>
          </p:txBody>
        </p:sp>
        <p:sp>
          <p:nvSpPr>
            <p:cNvPr id="90" name="TextBox 43">
              <a:extLst>
                <a:ext uri="{FF2B5EF4-FFF2-40B4-BE49-F238E27FC236}">
                  <a16:creationId xmlns:a16="http://schemas.microsoft.com/office/drawing/2014/main" id="{523CB351-58CC-47FE-8999-240C43096F79}"/>
                </a:ext>
              </a:extLst>
            </p:cNvPr>
            <p:cNvSpPr txBox="1"/>
            <p:nvPr/>
          </p:nvSpPr>
          <p:spPr>
            <a:xfrm>
              <a:off x="1198760" y="2963902"/>
              <a:ext cx="4409222" cy="666912"/>
            </a:xfrm>
            <a:prstGeom prst="rect">
              <a:avLst/>
            </a:prstGeom>
            <a:noFill/>
          </p:spPr>
          <p:txBody>
            <a:bodyPr wrap="square" lIns="191974" tIns="0" rIns="191974" bIns="0" anchor="t" anchorCtr="0">
              <a:noAutofit/>
            </a:bodyPr>
            <a:lstStyle>
              <a:defPPr>
                <a:defRPr lang="zh-CN"/>
              </a:defPPr>
              <a:lvl1pPr marR="0" lvl="0" indent="0" defTabSz="1218804" fontAlgn="base">
                <a:lnSpc>
                  <a:spcPct val="120000"/>
                </a:lnSpc>
                <a:spcBef>
                  <a:spcPct val="0"/>
                </a:spcBef>
                <a:spcAft>
                  <a:spcPct val="0"/>
                </a:spcAft>
                <a:buClrTx/>
                <a:buSzTx/>
                <a:buFontTx/>
                <a:buNone/>
                <a:tabLst/>
                <a:defRPr kumimoji="0" sz="1200" b="0" i="0" u="none" strike="noStrike" kern="0" cap="none" spc="0" normalizeH="0" baseline="0">
                  <a:ln>
                    <a:noFill/>
                  </a:ln>
                  <a:solidFill>
                    <a:prstClr val="white">
                      <a:lumMod val="50000"/>
                    </a:prstClr>
                  </a:solidFill>
                  <a:effectLst/>
                  <a:uLnTx/>
                  <a:uFillTx/>
                  <a:latin typeface="微软雅黑" panose="020B0503020204020204" pitchFamily="34" charset="-122"/>
                  <a:ea typeface="微软雅黑" panose="020B0503020204020204" pitchFamily="34" charset="-122"/>
                </a:defRPr>
              </a:lvl1pPr>
            </a:lstStyle>
            <a:p>
              <a:r>
                <a:rPr lang="en-US" altLang="zh-CN" sz="2000" dirty="0">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rPr>
                <a:t>3.</a:t>
              </a:r>
              <a:r>
                <a:rPr lang="zh-CN" altLang="en-US" sz="2000" dirty="0">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若训练语料里面有些</a:t>
              </a:r>
              <a:r>
                <a:rPr lang="en-US" altLang="zh-CN" sz="2000" dirty="0">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rPr>
                <a:t>n</a:t>
              </a:r>
              <a:r>
                <a:rPr lang="zh-CN" altLang="en-US" sz="2000" dirty="0">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rPr>
                <a:t>元组没有出现过，其对应的条件概率就是</a:t>
              </a:r>
              <a:r>
                <a:rPr lang="en-US" altLang="zh-CN" sz="2000" dirty="0">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rPr>
                <a:t>0</a:t>
              </a:r>
              <a:r>
                <a:rPr lang="zh-CN" altLang="en-US" sz="2000" dirty="0">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，这会</a:t>
              </a:r>
              <a:r>
                <a:rPr lang="zh-CN" altLang="en-US" sz="2000"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导致计算一整句话的概率为</a:t>
              </a:r>
              <a:r>
                <a:rPr lang="en-US" altLang="zh-CN" sz="2000" dirty="0">
                  <a:solidFill>
                    <a:srgbClr val="FF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0</a:t>
              </a:r>
              <a:r>
                <a:rPr lang="zh-CN" altLang="en-US" sz="2000" dirty="0">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endParaRPr lang="en-US" altLang="zh-CN" sz="2000" dirty="0">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pic>
        <p:nvPicPr>
          <p:cNvPr id="84" name="图片 83">
            <a:extLst>
              <a:ext uri="{FF2B5EF4-FFF2-40B4-BE49-F238E27FC236}">
                <a16:creationId xmlns:a16="http://schemas.microsoft.com/office/drawing/2014/main" id="{CD47EFAC-5938-4149-BA73-F040DE9EAB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Tree>
    <p:extLst>
      <p:ext uri="{BB962C8B-B14F-4D97-AF65-F5344CB8AC3E}">
        <p14:creationId xmlns:p14="http://schemas.microsoft.com/office/powerpoint/2010/main" val="3773008628"/>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0E42871-69DA-4227-B6CE-DF5783E6D413}"/>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01</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3" name="矩形 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856BC6C-975E-4405-A721-9AFA1CAA5118}"/>
              </a:ext>
            </a:extLst>
          </p:cNvPr>
          <p:cNvSpPr/>
          <p:nvPr/>
        </p:nvSpPr>
        <p:spPr>
          <a:xfrm>
            <a:off x="525343"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统计语言模型：</a:t>
            </a:r>
            <a:r>
              <a:rPr lang="en-US" altLang="zh-CN"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N-pos</a:t>
            </a: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模型</a:t>
            </a:r>
          </a:p>
        </p:txBody>
      </p:sp>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mc:AlternateContent xmlns:mc="http://schemas.openxmlformats.org/markup-compatibility/2006" xmlns:a14="http://schemas.microsoft.com/office/drawing/2010/main">
        <mc:Choice Requires="a14">
          <p:sp>
            <p:nvSpPr>
              <p:cNvPr id="13" name="矩形 12"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B98ACCE0-6CFA-4A3B-897A-177A404592FC}"/>
                  </a:ext>
                </a:extLst>
              </p:cNvPr>
              <p:cNvSpPr/>
              <p:nvPr/>
            </p:nvSpPr>
            <p:spPr>
              <a:xfrm>
                <a:off x="1096402" y="1499968"/>
                <a:ext cx="10352647" cy="3228897"/>
              </a:xfrm>
              <a:prstGeom prst="rect">
                <a:avLst/>
              </a:prstGeom>
            </p:spPr>
            <p:txBody>
              <a:bodyPr wrap="square">
                <a:spAutoFit/>
              </a:bodyPr>
              <a:lstStyle/>
              <a:p>
                <a:pPr defTabSz="914377">
                  <a:lnSpc>
                    <a:spcPct val="150000"/>
                  </a:lnSpc>
                </a:pPr>
                <a:r>
                  <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N-pos </a:t>
                </a: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模型也是用来计算</a:t>
                </a:r>
                <a:r>
                  <a:rPr lang="pl-PL"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P(wt|w1,w2,..,wt−1)</a:t>
                </a: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的，但是有所改变，先对词按照词性进行了分类，具体的数学表达是：</a:t>
                </a:r>
                <a:endPar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a:p>
                <a:pPr defTabSz="914377">
                  <a:lnSpc>
                    <a:spcPct val="150000"/>
                  </a:lnSpc>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𝑝</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𝐶𝑜𝑛𝑡𝑒𝑥𝑡</m:t>
                              </m:r>
                            </m:e>
                            <m:sub>
                              <m:r>
                                <a:rPr lang="en-US" altLang="zh-CN" sz="2400" i="1">
                                  <a:latin typeface="Cambria Math" panose="02040503050406030204" pitchFamily="18" charset="0"/>
                                </a:rPr>
                                <m:t>𝑖</m:t>
                              </m:r>
                            </m:sub>
                          </m:sSub>
                        </m:e>
                      </m:d>
                      <m:r>
                        <a:rPr lang="en-US" altLang="zh-CN" sz="2400" i="1">
                          <a:latin typeface="Cambria Math" panose="02040503050406030204" pitchFamily="18" charset="0"/>
                        </a:rPr>
                        <m:t>=</m:t>
                      </m:r>
                      <m:r>
                        <a:rPr lang="en-US" altLang="zh-CN" sz="2400" i="1">
                          <a:latin typeface="Cambria Math" panose="02040503050406030204" pitchFamily="18" charset="0"/>
                        </a:rPr>
                        <m:t>𝑝</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𝑐</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r>
                        <a:rPr lang="en-US" altLang="zh-CN" sz="2400" i="1">
                          <a:latin typeface="Cambria Math" panose="02040503050406030204" pitchFamily="18" charset="0"/>
                        </a:rPr>
                        <m:t>𝑐</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+2</m:t>
                              </m:r>
                            </m:sub>
                          </m:sSub>
                        </m:e>
                      </m:d>
                      <m:r>
                        <a:rPr lang="en-US" altLang="zh-CN" sz="2400" i="1">
                          <a:latin typeface="Cambria Math" panose="02040503050406030204" pitchFamily="18" charset="0"/>
                        </a:rPr>
                        <m:t>,…,</m:t>
                      </m:r>
                      <m:r>
                        <a:rPr lang="en-US" altLang="zh-CN" sz="2400" i="1">
                          <a:latin typeface="Cambria Math" panose="02040503050406030204" pitchFamily="18" charset="0"/>
                        </a:rPr>
                        <m:t>𝑐</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oMath>
                  </m:oMathPara>
                </a14:m>
                <a:endParaRPr lang="en-US" altLang="zh-CN" sz="2400" dirty="0"/>
              </a:p>
              <a:p>
                <a:pPr defTabSz="914377">
                  <a:lnSpc>
                    <a:spcPct val="150000"/>
                  </a:lnSpc>
                </a:pP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rPr>
                  <a:t>其中 </a:t>
                </a:r>
                <a:r>
                  <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rPr>
                  <a:t>c </a:t>
                </a: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rPr>
                  <a:t>是类别映射函数，功能是把 </a:t>
                </a:r>
                <a:r>
                  <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rPr>
                  <a:t>V </a:t>
                </a: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rPr>
                  <a:t>个词映射到 </a:t>
                </a:r>
                <a:r>
                  <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rPr>
                  <a:t>K </a:t>
                </a: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rPr>
                  <a:t>个类别（</a:t>
                </a:r>
                <a:r>
                  <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rPr>
                  <a:t>1=&lt;K&lt;=V</a:t>
                </a: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rPr>
                  <a:t>）。这样一来，原来的 </a:t>
                </a:r>
                <a:r>
                  <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rPr>
                  <a:t>V </a:t>
                </a: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rPr>
                  <a:t>个词本来有</a:t>
                </a:r>
                <a14:m>
                  <m:oMath xmlns:m="http://schemas.openxmlformats.org/officeDocument/2006/math">
                    <m:sSup>
                      <m:sSupPr>
                        <m:ctrlPr>
                          <a:rPr lang="en-US" altLang="zh-CN" sz="2400" i="1" smtClean="0">
                            <a:solidFill>
                              <a:srgbClr val="000000">
                                <a:lumMod val="95000"/>
                                <a:lumOff val="5000"/>
                              </a:srgbClr>
                            </a:solidFill>
                            <a:latin typeface="Cambria Math" panose="02040503050406030204" pitchFamily="18" charset="0"/>
                            <a:ea typeface="字魂105号-简雅黑" panose="00000500000000000000" pitchFamily="2" charset="-122"/>
                            <a:cs typeface="Arial" panose="020B0604020202020204" pitchFamily="34" charset="0"/>
                          </a:rPr>
                        </m:ctrlPr>
                      </m:sSupPr>
                      <m:e>
                        <m:r>
                          <a:rPr lang="en-US" altLang="zh-CN" sz="2400" b="0" i="1" smtClean="0">
                            <a:solidFill>
                              <a:srgbClr val="000000">
                                <a:lumMod val="95000"/>
                                <a:lumOff val="5000"/>
                              </a:srgbClr>
                            </a:solidFill>
                            <a:latin typeface="Cambria Math" panose="02040503050406030204" pitchFamily="18" charset="0"/>
                            <a:ea typeface="字魂105号-简雅黑" panose="00000500000000000000" pitchFamily="2" charset="-122"/>
                            <a:cs typeface="Arial" panose="020B0604020202020204" pitchFamily="34" charset="0"/>
                          </a:rPr>
                          <m:t>𝑉</m:t>
                        </m:r>
                      </m:e>
                      <m:sup>
                        <m:r>
                          <a:rPr lang="en-US" altLang="zh-CN" sz="2400" b="0" i="1" smtClean="0">
                            <a:solidFill>
                              <a:srgbClr val="000000">
                                <a:lumMod val="95000"/>
                                <a:lumOff val="5000"/>
                              </a:srgbClr>
                            </a:solidFill>
                            <a:latin typeface="Cambria Math" panose="02040503050406030204" pitchFamily="18" charset="0"/>
                            <a:ea typeface="字魂105号-简雅黑" panose="00000500000000000000" pitchFamily="2" charset="-122"/>
                            <a:cs typeface="Arial" panose="020B0604020202020204" pitchFamily="34" charset="0"/>
                          </a:rPr>
                          <m:t>𝑛</m:t>
                        </m:r>
                      </m:sup>
                    </m:sSup>
                  </m:oMath>
                </a14:m>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rPr>
                  <a:t>种 </a:t>
                </a:r>
                <a:r>
                  <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rPr>
                  <a:t>n </a:t>
                </a: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rPr>
                  <a:t>元组减少到了</a:t>
                </a:r>
                <a:r>
                  <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rPr>
                  <a:t>V × </a:t>
                </a:r>
                <a14:m>
                  <m:oMath xmlns:m="http://schemas.openxmlformats.org/officeDocument/2006/math">
                    <m:sSup>
                      <m:sSupPr>
                        <m:ctrlPr>
                          <a:rPr lang="en-US" altLang="zh-CN" sz="2400" i="1" smtClean="0">
                            <a:solidFill>
                              <a:srgbClr val="000000">
                                <a:lumMod val="95000"/>
                                <a:lumOff val="5000"/>
                              </a:srgbClr>
                            </a:solidFill>
                            <a:latin typeface="Cambria Math" panose="02040503050406030204" pitchFamily="18" charset="0"/>
                            <a:ea typeface="字魂105号-简雅黑" panose="00000500000000000000" pitchFamily="2" charset="-122"/>
                            <a:cs typeface="Arial" panose="020B0604020202020204" pitchFamily="34" charset="0"/>
                          </a:rPr>
                        </m:ctrlPr>
                      </m:sSupPr>
                      <m:e>
                        <m:r>
                          <a:rPr lang="en-US" altLang="zh-CN" sz="2400" b="0" i="1" smtClean="0">
                            <a:solidFill>
                              <a:srgbClr val="000000">
                                <a:lumMod val="95000"/>
                                <a:lumOff val="5000"/>
                              </a:srgbClr>
                            </a:solidFill>
                            <a:latin typeface="Cambria Math" panose="02040503050406030204" pitchFamily="18" charset="0"/>
                            <a:ea typeface="字魂105号-简雅黑" panose="00000500000000000000" pitchFamily="2" charset="-122"/>
                            <a:cs typeface="Arial" panose="020B0604020202020204" pitchFamily="34" charset="0"/>
                          </a:rPr>
                          <m:t>𝐾</m:t>
                        </m:r>
                      </m:e>
                      <m:sup>
                        <m:r>
                          <a:rPr lang="en-US" altLang="zh-CN" sz="2400" b="0" i="1" smtClean="0">
                            <a:solidFill>
                              <a:srgbClr val="000000">
                                <a:lumMod val="95000"/>
                                <a:lumOff val="5000"/>
                              </a:srgbClr>
                            </a:solidFill>
                            <a:latin typeface="Cambria Math" panose="02040503050406030204" pitchFamily="18" charset="0"/>
                            <a:ea typeface="字魂105号-简雅黑" panose="00000500000000000000" pitchFamily="2" charset="-122"/>
                            <a:cs typeface="Arial" panose="020B0604020202020204" pitchFamily="34" charset="0"/>
                          </a:rPr>
                          <m:t>𝑛</m:t>
                        </m:r>
                        <m:r>
                          <a:rPr lang="en-US" altLang="zh-CN" sz="2400" b="0" i="1" smtClean="0">
                            <a:solidFill>
                              <a:srgbClr val="000000">
                                <a:lumMod val="95000"/>
                                <a:lumOff val="5000"/>
                              </a:srgbClr>
                            </a:solidFill>
                            <a:latin typeface="Cambria Math" panose="02040503050406030204" pitchFamily="18" charset="0"/>
                            <a:ea typeface="字魂105号-简雅黑" panose="00000500000000000000" pitchFamily="2" charset="-122"/>
                            <a:cs typeface="Arial" panose="020B0604020202020204" pitchFamily="34" charset="0"/>
                          </a:rPr>
                          <m:t>−1</m:t>
                        </m:r>
                      </m:sup>
                    </m:sSup>
                  </m:oMath>
                </a14:m>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rPr>
                  <a:t>种。</a:t>
                </a:r>
                <a:endParaRPr lang="zh-CN"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endParaRPr>
              </a:p>
              <a:p>
                <a:pPr defTabSz="914377">
                  <a:lnSpc>
                    <a:spcPct val="150000"/>
                  </a:lnSpc>
                </a:pPr>
                <a:endPar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p:txBody>
          </p:sp>
        </mc:Choice>
        <mc:Fallback xmlns="">
          <p:sp>
            <p:nvSpPr>
              <p:cNvPr id="13" name="矩形 12"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B98ACCE0-6CFA-4A3B-897A-177A404592FC}"/>
                  </a:ext>
                </a:extLst>
              </p:cNvPr>
              <p:cNvSpPr>
                <a:spLocks noRot="1" noChangeAspect="1" noMove="1" noResize="1" noEditPoints="1" noAdjustHandles="1" noChangeArrowheads="1" noChangeShapeType="1" noTextEdit="1"/>
              </p:cNvSpPr>
              <p:nvPr/>
            </p:nvSpPr>
            <p:spPr>
              <a:xfrm>
                <a:off x="1096402" y="1499968"/>
                <a:ext cx="10352647" cy="3228897"/>
              </a:xfrm>
              <a:prstGeom prst="rect">
                <a:avLst/>
              </a:prstGeom>
              <a:blipFill>
                <a:blip r:embed="rId4"/>
                <a:stretch>
                  <a:fillRect l="-942" r="-11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770417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639030EA-AE85-407B-AE4D-37DAD38F5C2E}"/>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统计语言模型：</a:t>
            </a:r>
            <a:r>
              <a:rPr lang="en-US" altLang="zh-CN"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N-pos</a:t>
            </a:r>
            <a:r>
              <a:rPr lang="zh-CN" altLang="en-US"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模型</a:t>
            </a:r>
          </a:p>
        </p:txBody>
      </p:sp>
      <p:sp>
        <p:nvSpPr>
          <p:cNvPr id="62" name="矩形 6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C2E5BAA0-5C87-4B05-9B83-42750A014234}"/>
              </a:ext>
            </a:extLst>
          </p:cNvPr>
          <p:cNvSpPr/>
          <p:nvPr/>
        </p:nvSpPr>
        <p:spPr>
          <a:xfrm>
            <a:off x="1" y="0"/>
            <a:ext cx="571060" cy="546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01</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grpSp>
        <p:nvGrpSpPr>
          <p:cNvPr id="2" name="组合 1">
            <a:extLst>
              <a:ext uri="{FF2B5EF4-FFF2-40B4-BE49-F238E27FC236}">
                <a16:creationId xmlns:a16="http://schemas.microsoft.com/office/drawing/2014/main" id="{6941C90C-200A-4972-B6A7-47DA59D38497}"/>
              </a:ext>
            </a:extLst>
          </p:cNvPr>
          <p:cNvGrpSpPr/>
          <p:nvPr/>
        </p:nvGrpSpPr>
        <p:grpSpPr>
          <a:xfrm>
            <a:off x="1173774" y="1516691"/>
            <a:ext cx="5024190" cy="4383123"/>
            <a:chOff x="1173774" y="1516691"/>
            <a:chExt cx="5024190" cy="4383123"/>
          </a:xfrm>
        </p:grpSpPr>
        <p:sp>
          <p:nvSpPr>
            <p:cNvPr id="98" name="矩形 97"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D676D8D-59CD-44AA-80BB-735DC83D5058}"/>
                </a:ext>
              </a:extLst>
            </p:cNvPr>
            <p:cNvSpPr/>
            <p:nvPr/>
          </p:nvSpPr>
          <p:spPr>
            <a:xfrm>
              <a:off x="1173774" y="2002990"/>
              <a:ext cx="5024190" cy="3896824"/>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0" name="Rectangle 5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CA003F9D-28CA-41C2-96B6-120368E8158C}"/>
                </a:ext>
              </a:extLst>
            </p:cNvPr>
            <p:cNvSpPr/>
            <p:nvPr/>
          </p:nvSpPr>
          <p:spPr>
            <a:xfrm>
              <a:off x="1173774" y="1516691"/>
              <a:ext cx="5024190" cy="48629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prstClr val="white"/>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优点</a:t>
              </a:r>
              <a:endParaRPr kumimoji="0" lang="en-US" altLang="zh-CN" sz="1600" b="0"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p:txBody>
        </p:sp>
        <p:sp>
          <p:nvSpPr>
            <p:cNvPr id="101" name="TextBox 4"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9C18EA9-60CB-4369-A82A-9B049BA6088A}"/>
                </a:ext>
              </a:extLst>
            </p:cNvPr>
            <p:cNvSpPr txBox="1"/>
            <p:nvPr/>
          </p:nvSpPr>
          <p:spPr>
            <a:xfrm>
              <a:off x="1731626" y="2240533"/>
              <a:ext cx="464799" cy="646331"/>
            </a:xfrm>
            <a:prstGeom prst="rect">
              <a:avLst/>
            </a:prstGeom>
            <a:noFill/>
          </p:spPr>
          <p:txBody>
            <a:bodyPr wrap="square" rtlCol="0">
              <a:spAutoFit/>
            </a:bodyPr>
            <a:lstStyle>
              <a:defPPr>
                <a:defRPr lang="zh-CN"/>
              </a:defPPr>
              <a:lvl1pPr algn="ctr">
                <a:defRPr sz="3600" b="1">
                  <a:solidFill>
                    <a:srgbClr val="39464B"/>
                  </a:solidFill>
                  <a:latin typeface="Arial" panose="020B0604020202020204" pitchFamily="34" charset="0"/>
                  <a:ea typeface="Roboto" panose="02000000000000000000" pitchFamily="2"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1</a:t>
              </a:r>
              <a:endParaRPr kumimoji="0" lang="ar-SA" sz="3600" b="1"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2" name="TextBox 5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633944D3-BD48-4EB0-900A-E2FBADCB4A2B}"/>
                </a:ext>
              </a:extLst>
            </p:cNvPr>
            <p:cNvSpPr txBox="1"/>
            <p:nvPr/>
          </p:nvSpPr>
          <p:spPr>
            <a:xfrm>
              <a:off x="2162054" y="2217386"/>
              <a:ext cx="3477931" cy="826637"/>
            </a:xfrm>
            <a:prstGeom prst="rect">
              <a:avLst/>
            </a:prstGeom>
          </p:spPr>
          <p:txBody>
            <a:bodyPr wrap="square">
              <a:spAutoFit/>
            </a:bodyPr>
            <a:lstStyle>
              <a:defPPr>
                <a:defRPr lang="zh-CN"/>
              </a:defPPr>
              <a:lvl1pPr algn="just">
                <a:lnSpc>
                  <a:spcPct val="125000"/>
                </a:lnSpc>
                <a:defRPr sz="1000">
                  <a:solidFill>
                    <a:srgbClr val="39464B"/>
                  </a:solidFill>
                </a:defRPr>
              </a:lvl1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它需要训练数据比</a:t>
              </a:r>
              <a:r>
                <a:rPr kumimoji="0" lang="en-US" altLang="zh-CN" sz="2000" b="0"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N-gram</a:t>
              </a:r>
              <a:r>
                <a:rPr kumimoji="0" lang="zh-CN" altLang="en-US" sz="2000" b="0"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模型少得多</a:t>
              </a:r>
              <a:endParaRPr kumimoji="0" lang="en-US" sz="2000" b="0"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cxnSp>
          <p:nvCxnSpPr>
            <p:cNvPr id="103" name="Straight Connector 5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A48CA828-D892-4554-987A-A324D1960DCF}"/>
                </a:ext>
              </a:extLst>
            </p:cNvPr>
            <p:cNvCxnSpPr/>
            <p:nvPr/>
          </p:nvCxnSpPr>
          <p:spPr>
            <a:xfrm>
              <a:off x="1845718" y="3026824"/>
              <a:ext cx="3728955" cy="0"/>
            </a:xfrm>
            <a:prstGeom prst="line">
              <a:avLst/>
            </a:prstGeom>
            <a:ln w="6350">
              <a:solidFill>
                <a:srgbClr val="D3D7DA"/>
              </a:solidFill>
              <a:prstDash val="solid"/>
            </a:ln>
          </p:spPr>
          <p:style>
            <a:lnRef idx="1">
              <a:schemeClr val="accent1"/>
            </a:lnRef>
            <a:fillRef idx="0">
              <a:schemeClr val="accent1"/>
            </a:fillRef>
            <a:effectRef idx="0">
              <a:schemeClr val="accent1"/>
            </a:effectRef>
            <a:fontRef idx="minor">
              <a:schemeClr val="tx1"/>
            </a:fontRef>
          </p:style>
        </p:cxnSp>
        <p:sp>
          <p:nvSpPr>
            <p:cNvPr id="104" name="TextBox 4"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45D82C8C-93EE-4326-869B-1FEDDFBFBED2}"/>
                </a:ext>
              </a:extLst>
            </p:cNvPr>
            <p:cNvSpPr txBox="1"/>
            <p:nvPr/>
          </p:nvSpPr>
          <p:spPr>
            <a:xfrm>
              <a:off x="1731626" y="3161327"/>
              <a:ext cx="464799" cy="646331"/>
            </a:xfrm>
            <a:prstGeom prst="rect">
              <a:avLst/>
            </a:prstGeom>
            <a:noFill/>
          </p:spPr>
          <p:txBody>
            <a:bodyPr wrap="square" rtlCol="0">
              <a:spAutoFit/>
            </a:bodyPr>
            <a:lstStyle>
              <a:defPPr>
                <a:defRPr lang="zh-CN"/>
              </a:defPPr>
              <a:lvl1pPr algn="ctr">
                <a:defRPr sz="3600" b="1">
                  <a:solidFill>
                    <a:srgbClr val="39464B"/>
                  </a:solidFill>
                  <a:latin typeface="Arial" panose="020B0604020202020204" pitchFamily="34" charset="0"/>
                  <a:ea typeface="Roboto" panose="02000000000000000000" pitchFamily="2"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2</a:t>
              </a:r>
              <a:endParaRPr kumimoji="0" lang="ar-SA" sz="3600" b="1"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5" name="TextBox 5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079B0182-9858-4DB4-AB8C-B62C57F24986}"/>
                </a:ext>
              </a:extLst>
            </p:cNvPr>
            <p:cNvSpPr txBox="1"/>
            <p:nvPr/>
          </p:nvSpPr>
          <p:spPr>
            <a:xfrm>
              <a:off x="2210707" y="3243160"/>
              <a:ext cx="3429278" cy="441916"/>
            </a:xfrm>
            <a:prstGeom prst="rect">
              <a:avLst/>
            </a:prstGeom>
          </p:spPr>
          <p:txBody>
            <a:bodyPr wrap="square">
              <a:spAutoFit/>
            </a:bodyPr>
            <a:lstStyle>
              <a:defPPr>
                <a:defRPr lang="zh-CN"/>
              </a:defPPr>
              <a:lvl1pPr algn="just">
                <a:lnSpc>
                  <a:spcPct val="125000"/>
                </a:lnSpc>
                <a:defRPr sz="1000">
                  <a:solidFill>
                    <a:srgbClr val="39464B"/>
                  </a:solidFill>
                </a:defRPr>
              </a:lvl1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模型的参数空间也要小得多</a:t>
              </a:r>
              <a:endParaRPr kumimoji="0" lang="en-US" sz="2000" b="0"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cxnSp>
          <p:nvCxnSpPr>
            <p:cNvPr id="106" name="Straight Connector 5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492091F5-F639-4D7D-A4FE-85E8A41E49D3}"/>
                </a:ext>
              </a:extLst>
            </p:cNvPr>
            <p:cNvCxnSpPr/>
            <p:nvPr/>
          </p:nvCxnSpPr>
          <p:spPr>
            <a:xfrm>
              <a:off x="1845718" y="3947618"/>
              <a:ext cx="3728955" cy="0"/>
            </a:xfrm>
            <a:prstGeom prst="line">
              <a:avLst/>
            </a:prstGeom>
            <a:ln w="6350">
              <a:solidFill>
                <a:srgbClr val="D3D7DA"/>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5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31191BC4-E756-4384-9517-2C7A62BF026D}"/>
                </a:ext>
              </a:extLst>
            </p:cNvPr>
            <p:cNvCxnSpPr/>
            <p:nvPr/>
          </p:nvCxnSpPr>
          <p:spPr>
            <a:xfrm>
              <a:off x="1845718" y="4868412"/>
              <a:ext cx="3728955" cy="0"/>
            </a:xfrm>
            <a:prstGeom prst="line">
              <a:avLst/>
            </a:prstGeom>
            <a:ln w="6350">
              <a:solidFill>
                <a:srgbClr val="D3D7DA"/>
              </a:solidFill>
              <a:prstDash val="solid"/>
            </a:ln>
          </p:spPr>
          <p:style>
            <a:lnRef idx="1">
              <a:schemeClr val="accent1"/>
            </a:lnRef>
            <a:fillRef idx="0">
              <a:schemeClr val="accent1"/>
            </a:fillRef>
            <a:effectRef idx="0">
              <a:schemeClr val="accent1"/>
            </a:effectRef>
            <a:fontRef idx="minor">
              <a:schemeClr val="tx1"/>
            </a:fontRef>
          </p:style>
        </p:cxnSp>
        <p:sp>
          <p:nvSpPr>
            <p:cNvPr id="124" name="Freeform 126"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A5AADA54-0DC4-4BE5-86CF-6F6821B4A703}"/>
                </a:ext>
              </a:extLst>
            </p:cNvPr>
            <p:cNvSpPr>
              <a:spLocks/>
            </p:cNvSpPr>
            <p:nvPr/>
          </p:nvSpPr>
          <p:spPr bwMode="auto">
            <a:xfrm>
              <a:off x="1378579" y="1617576"/>
              <a:ext cx="277231" cy="284527"/>
            </a:xfrm>
            <a:custGeom>
              <a:avLst/>
              <a:gdLst>
                <a:gd name="T0" fmla="*/ 12 w 32"/>
                <a:gd name="T1" fmla="*/ 33 h 33"/>
                <a:gd name="T2" fmla="*/ 10 w 32"/>
                <a:gd name="T3" fmla="*/ 32 h 33"/>
                <a:gd name="T4" fmla="*/ 1 w 32"/>
                <a:gd name="T5" fmla="*/ 21 h 33"/>
                <a:gd name="T6" fmla="*/ 2 w 32"/>
                <a:gd name="T7" fmla="*/ 16 h 33"/>
                <a:gd name="T8" fmla="*/ 7 w 32"/>
                <a:gd name="T9" fmla="*/ 17 h 33"/>
                <a:gd name="T10" fmla="*/ 12 w 32"/>
                <a:gd name="T11" fmla="*/ 24 h 33"/>
                <a:gd name="T12" fmla="*/ 26 w 32"/>
                <a:gd name="T13" fmla="*/ 2 h 33"/>
                <a:gd name="T14" fmla="*/ 30 w 32"/>
                <a:gd name="T15" fmla="*/ 1 h 33"/>
                <a:gd name="T16" fmla="*/ 32 w 32"/>
                <a:gd name="T17" fmla="*/ 6 h 33"/>
                <a:gd name="T18" fmla="*/ 15 w 32"/>
                <a:gd name="T19" fmla="*/ 32 h 33"/>
                <a:gd name="T20" fmla="*/ 13 w 32"/>
                <a:gd name="T21" fmla="*/ 33 h 33"/>
                <a:gd name="T22" fmla="*/ 12 w 32"/>
                <a:gd name="T2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3">
                  <a:moveTo>
                    <a:pt x="12" y="33"/>
                  </a:moveTo>
                  <a:cubicBezTo>
                    <a:pt x="11" y="33"/>
                    <a:pt x="10" y="33"/>
                    <a:pt x="10" y="32"/>
                  </a:cubicBezTo>
                  <a:cubicBezTo>
                    <a:pt x="1" y="21"/>
                    <a:pt x="1" y="21"/>
                    <a:pt x="1" y="21"/>
                  </a:cubicBezTo>
                  <a:cubicBezTo>
                    <a:pt x="0" y="20"/>
                    <a:pt x="1" y="18"/>
                    <a:pt x="2" y="16"/>
                  </a:cubicBezTo>
                  <a:cubicBezTo>
                    <a:pt x="3" y="15"/>
                    <a:pt x="6" y="16"/>
                    <a:pt x="7" y="17"/>
                  </a:cubicBezTo>
                  <a:cubicBezTo>
                    <a:pt x="12" y="24"/>
                    <a:pt x="12" y="24"/>
                    <a:pt x="12" y="24"/>
                  </a:cubicBezTo>
                  <a:cubicBezTo>
                    <a:pt x="26" y="2"/>
                    <a:pt x="26" y="2"/>
                    <a:pt x="26" y="2"/>
                  </a:cubicBezTo>
                  <a:cubicBezTo>
                    <a:pt x="27" y="1"/>
                    <a:pt x="29" y="0"/>
                    <a:pt x="30" y="1"/>
                  </a:cubicBezTo>
                  <a:cubicBezTo>
                    <a:pt x="32" y="2"/>
                    <a:pt x="32" y="4"/>
                    <a:pt x="32" y="6"/>
                  </a:cubicBezTo>
                  <a:cubicBezTo>
                    <a:pt x="15" y="32"/>
                    <a:pt x="15" y="32"/>
                    <a:pt x="15" y="32"/>
                  </a:cubicBezTo>
                  <a:cubicBezTo>
                    <a:pt x="15" y="33"/>
                    <a:pt x="14" y="33"/>
                    <a:pt x="13" y="33"/>
                  </a:cubicBezTo>
                  <a:cubicBezTo>
                    <a:pt x="12" y="33"/>
                    <a:pt x="12" y="33"/>
                    <a:pt x="12" y="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3" name="组合 2">
            <a:extLst>
              <a:ext uri="{FF2B5EF4-FFF2-40B4-BE49-F238E27FC236}">
                <a16:creationId xmlns:a16="http://schemas.microsoft.com/office/drawing/2014/main" id="{76011979-EFA8-4627-AF36-DAE576A30914}"/>
              </a:ext>
            </a:extLst>
          </p:cNvPr>
          <p:cNvGrpSpPr/>
          <p:nvPr/>
        </p:nvGrpSpPr>
        <p:grpSpPr>
          <a:xfrm>
            <a:off x="6562953" y="1516691"/>
            <a:ext cx="5028477" cy="4374199"/>
            <a:chOff x="6562953" y="1516691"/>
            <a:chExt cx="5028477" cy="4374199"/>
          </a:xfrm>
        </p:grpSpPr>
        <p:sp>
          <p:nvSpPr>
            <p:cNvPr id="99" name="Rectangle 4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F8E892D6-5C01-4101-BC66-69497263D02F}"/>
                </a:ext>
              </a:extLst>
            </p:cNvPr>
            <p:cNvSpPr/>
            <p:nvPr/>
          </p:nvSpPr>
          <p:spPr>
            <a:xfrm>
              <a:off x="6567240" y="1516691"/>
              <a:ext cx="5024190" cy="486299"/>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缺点</a:t>
              </a:r>
              <a:endParaRPr kumimoji="0" lang="en-US" altLang="zh-CN" sz="1600" b="0"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p:txBody>
        </p:sp>
        <p:sp>
          <p:nvSpPr>
            <p:cNvPr id="112" name="矩形 11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43DA7B2F-8A68-4615-BC53-DD0C1B03F96E}"/>
                </a:ext>
              </a:extLst>
            </p:cNvPr>
            <p:cNvSpPr/>
            <p:nvPr/>
          </p:nvSpPr>
          <p:spPr>
            <a:xfrm>
              <a:off x="6562953" y="1994066"/>
              <a:ext cx="5024190" cy="3896824"/>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13" name="TextBox 4"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83050E8B-7B24-4D16-BB23-B5FB8F9DBA83}"/>
                </a:ext>
              </a:extLst>
            </p:cNvPr>
            <p:cNvSpPr txBox="1"/>
            <p:nvPr/>
          </p:nvSpPr>
          <p:spPr>
            <a:xfrm>
              <a:off x="7125092" y="2240533"/>
              <a:ext cx="464799" cy="646331"/>
            </a:xfrm>
            <a:prstGeom prst="rect">
              <a:avLst/>
            </a:prstGeom>
            <a:noFill/>
          </p:spPr>
          <p:txBody>
            <a:bodyPr wrap="square" rtlCol="0">
              <a:spAutoFit/>
            </a:bodyPr>
            <a:lstStyle>
              <a:defPPr>
                <a:defRPr lang="zh-CN"/>
              </a:defPPr>
              <a:lvl1pPr algn="ctr">
                <a:defRPr sz="3600" b="1">
                  <a:solidFill>
                    <a:srgbClr val="39464B"/>
                  </a:solidFill>
                  <a:latin typeface="Arial" panose="020B0604020202020204" pitchFamily="34" charset="0"/>
                  <a:ea typeface="Roboto" panose="02000000000000000000" pitchFamily="2"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1</a:t>
              </a:r>
              <a:endParaRPr kumimoji="0" lang="ar-SA" sz="3600" b="1"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14" name="TextBox 5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F66F922D-9902-4178-B669-0BB80AD9EE7A}"/>
                </a:ext>
              </a:extLst>
            </p:cNvPr>
            <p:cNvSpPr txBox="1"/>
            <p:nvPr/>
          </p:nvSpPr>
          <p:spPr>
            <a:xfrm>
              <a:off x="7594744" y="2226522"/>
              <a:ext cx="3363966" cy="826637"/>
            </a:xfrm>
            <a:prstGeom prst="rect">
              <a:avLst/>
            </a:prstGeom>
          </p:spPr>
          <p:txBody>
            <a:bodyPr wrap="square">
              <a:spAutoFit/>
            </a:bodyPr>
            <a:lstStyle>
              <a:defPPr>
                <a:defRPr lang="zh-CN"/>
              </a:defPPr>
              <a:lvl1pPr algn="just">
                <a:lnSpc>
                  <a:spcPct val="125000"/>
                </a:lnSpc>
                <a:defRPr sz="1000">
                  <a:solidFill>
                    <a:srgbClr val="39464B"/>
                  </a:solidFill>
                </a:defRPr>
              </a:lvl1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词的概率分布依赖于词性而非词本身</a:t>
              </a:r>
              <a:endParaRPr kumimoji="0" lang="en-US" sz="2000" b="0"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cxnSp>
          <p:nvCxnSpPr>
            <p:cNvPr id="115" name="Straight Connector 5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B06B23F5-A25D-4B2B-B1CF-EE72FB79556F}"/>
                </a:ext>
              </a:extLst>
            </p:cNvPr>
            <p:cNvCxnSpPr/>
            <p:nvPr/>
          </p:nvCxnSpPr>
          <p:spPr>
            <a:xfrm>
              <a:off x="7239184" y="3026824"/>
              <a:ext cx="3728955" cy="0"/>
            </a:xfrm>
            <a:prstGeom prst="line">
              <a:avLst/>
            </a:prstGeom>
            <a:ln w="6350">
              <a:solidFill>
                <a:srgbClr val="D3D7DA"/>
              </a:solidFill>
              <a:prstDash val="solid"/>
            </a:ln>
          </p:spPr>
          <p:style>
            <a:lnRef idx="1">
              <a:schemeClr val="accent1"/>
            </a:lnRef>
            <a:fillRef idx="0">
              <a:schemeClr val="accent1"/>
            </a:fillRef>
            <a:effectRef idx="0">
              <a:schemeClr val="accent1"/>
            </a:effectRef>
            <a:fontRef idx="minor">
              <a:schemeClr val="tx1"/>
            </a:fontRef>
          </p:style>
        </p:cxnSp>
        <p:sp>
          <p:nvSpPr>
            <p:cNvPr id="116" name="TextBox 4"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BE5CCAA-79CE-4333-B66C-76EDF523206F}"/>
                </a:ext>
              </a:extLst>
            </p:cNvPr>
            <p:cNvSpPr txBox="1"/>
            <p:nvPr/>
          </p:nvSpPr>
          <p:spPr>
            <a:xfrm>
              <a:off x="7125092" y="3161327"/>
              <a:ext cx="464799" cy="646331"/>
            </a:xfrm>
            <a:prstGeom prst="rect">
              <a:avLst/>
            </a:prstGeom>
            <a:noFill/>
          </p:spPr>
          <p:txBody>
            <a:bodyPr wrap="square" rtlCol="0">
              <a:spAutoFit/>
            </a:bodyPr>
            <a:lstStyle>
              <a:defPPr>
                <a:defRPr lang="zh-CN"/>
              </a:defPPr>
              <a:lvl1pPr algn="ctr">
                <a:defRPr sz="3600" b="1">
                  <a:solidFill>
                    <a:srgbClr val="39464B"/>
                  </a:solidFill>
                  <a:latin typeface="Arial" panose="020B0604020202020204" pitchFamily="34" charset="0"/>
                  <a:ea typeface="Roboto" panose="02000000000000000000" pitchFamily="2"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2</a:t>
              </a:r>
              <a:endParaRPr kumimoji="0" lang="ar-SA" sz="3600" b="1"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17" name="TextBox 5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C84C7B94-0D12-4DDA-8390-00E6DE2F5313}"/>
                </a:ext>
              </a:extLst>
            </p:cNvPr>
            <p:cNvSpPr txBox="1"/>
            <p:nvPr/>
          </p:nvSpPr>
          <p:spPr>
            <a:xfrm>
              <a:off x="7604173" y="3153919"/>
              <a:ext cx="3429278" cy="826637"/>
            </a:xfrm>
            <a:prstGeom prst="rect">
              <a:avLst/>
            </a:prstGeom>
          </p:spPr>
          <p:txBody>
            <a:bodyPr wrap="square">
              <a:spAutoFit/>
            </a:bodyPr>
            <a:lstStyle>
              <a:defPPr>
                <a:defRPr lang="zh-CN"/>
              </a:defPPr>
              <a:lvl1pPr algn="just">
                <a:lnSpc>
                  <a:spcPct val="125000"/>
                </a:lnSpc>
                <a:defRPr sz="1000">
                  <a:solidFill>
                    <a:srgbClr val="39464B"/>
                  </a:solidFill>
                </a:defRPr>
              </a:lvl1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这类语言模型一般难以达到</a:t>
              </a:r>
              <a:r>
                <a:rPr kumimoji="0" lang="en-US" altLang="zh-CN" sz="2000" b="0"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N-gram</a:t>
              </a:r>
              <a:r>
                <a:rPr kumimoji="0" lang="zh-CN" altLang="en-US" sz="2000" b="0"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模型的精度</a:t>
              </a:r>
              <a:endParaRPr kumimoji="0" lang="en-US" sz="2000" b="0"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cxnSp>
          <p:nvCxnSpPr>
            <p:cNvPr id="118" name="Straight Connector 5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27B94889-6891-4BA2-928C-01F8F159B565}"/>
                </a:ext>
              </a:extLst>
            </p:cNvPr>
            <p:cNvCxnSpPr/>
            <p:nvPr/>
          </p:nvCxnSpPr>
          <p:spPr>
            <a:xfrm>
              <a:off x="7239184" y="3947618"/>
              <a:ext cx="3728955" cy="0"/>
            </a:xfrm>
            <a:prstGeom prst="line">
              <a:avLst/>
            </a:prstGeom>
            <a:ln w="6350">
              <a:solidFill>
                <a:srgbClr val="D3D7DA"/>
              </a:solidFill>
              <a:prstDash val="solid"/>
            </a:ln>
          </p:spPr>
          <p:style>
            <a:lnRef idx="1">
              <a:schemeClr val="accent1"/>
            </a:lnRef>
            <a:fillRef idx="0">
              <a:schemeClr val="accent1"/>
            </a:fillRef>
            <a:effectRef idx="0">
              <a:schemeClr val="accent1"/>
            </a:effectRef>
            <a:fontRef idx="minor">
              <a:schemeClr val="tx1"/>
            </a:fontRef>
          </p:style>
        </p:cxnSp>
        <p:cxnSp>
          <p:nvCxnSpPr>
            <p:cNvPr id="121" name="Straight Connector 5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6103B0D0-8F92-4656-9C37-1A8E5D8175C2}"/>
                </a:ext>
              </a:extLst>
            </p:cNvPr>
            <p:cNvCxnSpPr/>
            <p:nvPr/>
          </p:nvCxnSpPr>
          <p:spPr>
            <a:xfrm>
              <a:off x="7239184" y="4868412"/>
              <a:ext cx="3728955" cy="0"/>
            </a:xfrm>
            <a:prstGeom prst="line">
              <a:avLst/>
            </a:prstGeom>
            <a:ln w="6350">
              <a:solidFill>
                <a:srgbClr val="D3D7DA"/>
              </a:solidFill>
              <a:prstDash val="solid"/>
            </a:ln>
          </p:spPr>
          <p:style>
            <a:lnRef idx="1">
              <a:schemeClr val="accent1"/>
            </a:lnRef>
            <a:fillRef idx="0">
              <a:schemeClr val="accent1"/>
            </a:fillRef>
            <a:effectRef idx="0">
              <a:schemeClr val="accent1"/>
            </a:effectRef>
            <a:fontRef idx="minor">
              <a:schemeClr val="tx1"/>
            </a:fontRef>
          </p:style>
        </p:cxnSp>
        <p:sp>
          <p:nvSpPr>
            <p:cNvPr id="125" name="Freeform 130"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CDF5B2F1-E1B0-40B6-BB71-F30309658F78}"/>
                </a:ext>
              </a:extLst>
            </p:cNvPr>
            <p:cNvSpPr>
              <a:spLocks/>
            </p:cNvSpPr>
            <p:nvPr/>
          </p:nvSpPr>
          <p:spPr bwMode="auto">
            <a:xfrm>
              <a:off x="6763191" y="1624721"/>
              <a:ext cx="256016" cy="270240"/>
            </a:xfrm>
            <a:custGeom>
              <a:avLst/>
              <a:gdLst>
                <a:gd name="T0" fmla="*/ 21 w 23"/>
                <a:gd name="T1" fmla="*/ 19 h 24"/>
                <a:gd name="T2" fmla="*/ 15 w 23"/>
                <a:gd name="T3" fmla="*/ 12 h 24"/>
                <a:gd name="T4" fmla="*/ 21 w 23"/>
                <a:gd name="T5" fmla="*/ 5 h 24"/>
                <a:gd name="T6" fmla="*/ 21 w 23"/>
                <a:gd name="T7" fmla="*/ 1 h 24"/>
                <a:gd name="T8" fmla="*/ 17 w 23"/>
                <a:gd name="T9" fmla="*/ 1 h 24"/>
                <a:gd name="T10" fmla="*/ 11 w 23"/>
                <a:gd name="T11" fmla="*/ 8 h 24"/>
                <a:gd name="T12" fmla="*/ 5 w 23"/>
                <a:gd name="T13" fmla="*/ 1 h 24"/>
                <a:gd name="T14" fmla="*/ 1 w 23"/>
                <a:gd name="T15" fmla="*/ 1 h 24"/>
                <a:gd name="T16" fmla="*/ 1 w 23"/>
                <a:gd name="T17" fmla="*/ 5 h 24"/>
                <a:gd name="T18" fmla="*/ 7 w 23"/>
                <a:gd name="T19" fmla="*/ 12 h 24"/>
                <a:gd name="T20" fmla="*/ 1 w 23"/>
                <a:gd name="T21" fmla="*/ 19 h 24"/>
                <a:gd name="T22" fmla="*/ 1 w 23"/>
                <a:gd name="T23" fmla="*/ 23 h 24"/>
                <a:gd name="T24" fmla="*/ 5 w 23"/>
                <a:gd name="T25" fmla="*/ 23 h 24"/>
                <a:gd name="T26" fmla="*/ 11 w 23"/>
                <a:gd name="T27" fmla="*/ 16 h 24"/>
                <a:gd name="T28" fmla="*/ 17 w 23"/>
                <a:gd name="T29" fmla="*/ 23 h 24"/>
                <a:gd name="T30" fmla="*/ 21 w 23"/>
                <a:gd name="T31" fmla="*/ 23 h 24"/>
                <a:gd name="T32" fmla="*/ 21 w 23"/>
                <a:gd name="T3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4">
                  <a:moveTo>
                    <a:pt x="21" y="19"/>
                  </a:moveTo>
                  <a:cubicBezTo>
                    <a:pt x="15" y="12"/>
                    <a:pt x="15" y="12"/>
                    <a:pt x="15" y="12"/>
                  </a:cubicBezTo>
                  <a:cubicBezTo>
                    <a:pt x="21" y="5"/>
                    <a:pt x="21" y="5"/>
                    <a:pt x="21" y="5"/>
                  </a:cubicBezTo>
                  <a:cubicBezTo>
                    <a:pt x="23" y="4"/>
                    <a:pt x="23" y="2"/>
                    <a:pt x="21" y="1"/>
                  </a:cubicBezTo>
                  <a:cubicBezTo>
                    <a:pt x="20" y="0"/>
                    <a:pt x="19" y="0"/>
                    <a:pt x="17" y="1"/>
                  </a:cubicBezTo>
                  <a:cubicBezTo>
                    <a:pt x="11" y="8"/>
                    <a:pt x="11" y="8"/>
                    <a:pt x="11" y="8"/>
                  </a:cubicBezTo>
                  <a:cubicBezTo>
                    <a:pt x="5" y="1"/>
                    <a:pt x="5" y="1"/>
                    <a:pt x="5" y="1"/>
                  </a:cubicBezTo>
                  <a:cubicBezTo>
                    <a:pt x="4" y="0"/>
                    <a:pt x="2" y="0"/>
                    <a:pt x="1" y="1"/>
                  </a:cubicBezTo>
                  <a:cubicBezTo>
                    <a:pt x="0" y="2"/>
                    <a:pt x="0" y="4"/>
                    <a:pt x="1" y="5"/>
                  </a:cubicBezTo>
                  <a:cubicBezTo>
                    <a:pt x="7" y="12"/>
                    <a:pt x="7" y="12"/>
                    <a:pt x="7" y="12"/>
                  </a:cubicBezTo>
                  <a:cubicBezTo>
                    <a:pt x="1" y="19"/>
                    <a:pt x="1" y="19"/>
                    <a:pt x="1" y="19"/>
                  </a:cubicBezTo>
                  <a:cubicBezTo>
                    <a:pt x="0" y="20"/>
                    <a:pt x="0" y="22"/>
                    <a:pt x="1" y="23"/>
                  </a:cubicBezTo>
                  <a:cubicBezTo>
                    <a:pt x="2" y="24"/>
                    <a:pt x="4" y="24"/>
                    <a:pt x="5" y="23"/>
                  </a:cubicBezTo>
                  <a:cubicBezTo>
                    <a:pt x="11" y="16"/>
                    <a:pt x="11" y="16"/>
                    <a:pt x="11" y="16"/>
                  </a:cubicBezTo>
                  <a:cubicBezTo>
                    <a:pt x="17" y="23"/>
                    <a:pt x="17" y="23"/>
                    <a:pt x="17" y="23"/>
                  </a:cubicBezTo>
                  <a:cubicBezTo>
                    <a:pt x="19" y="24"/>
                    <a:pt x="20" y="24"/>
                    <a:pt x="21" y="23"/>
                  </a:cubicBezTo>
                  <a:cubicBezTo>
                    <a:pt x="23" y="22"/>
                    <a:pt x="23" y="20"/>
                    <a:pt x="21"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5" name="文本框 4">
            <a:extLst>
              <a:ext uri="{FF2B5EF4-FFF2-40B4-BE49-F238E27FC236}">
                <a16:creationId xmlns:a16="http://schemas.microsoft.com/office/drawing/2014/main" id="{B49B9FA9-A0C8-4C7B-8153-0CBA15E5551D}"/>
              </a:ext>
            </a:extLst>
          </p:cNvPr>
          <p:cNvSpPr txBox="1"/>
          <p:nvPr/>
        </p:nvSpPr>
        <p:spPr>
          <a:xfrm>
            <a:off x="1142121" y="736865"/>
            <a:ext cx="4849104" cy="584775"/>
          </a:xfrm>
          <a:prstGeom prst="rect">
            <a:avLst/>
          </a:prstGeom>
          <a:noFill/>
        </p:spPr>
        <p:txBody>
          <a:bodyPr wrap="square" rtlCol="0">
            <a:spAutoFit/>
          </a:bodyPr>
          <a:lstStyle/>
          <a:p>
            <a:r>
              <a:rPr lang="en-US" altLang="zh-CN" sz="3200" b="1" dirty="0">
                <a:ea typeface="字魂105号-简雅黑" panose="00000500000000000000" pitchFamily="2" charset="-122"/>
              </a:rPr>
              <a:t>N-pos</a:t>
            </a:r>
            <a:r>
              <a:rPr lang="zh-CN" altLang="en-US" sz="3200" b="1" dirty="0">
                <a:ea typeface="字魂105号-简雅黑" panose="00000500000000000000" pitchFamily="2" charset="-122"/>
              </a:rPr>
              <a:t>模型的优缺点：</a:t>
            </a:r>
          </a:p>
        </p:txBody>
      </p:sp>
      <p:pic>
        <p:nvPicPr>
          <p:cNvPr id="53" name="图片 52">
            <a:extLst>
              <a:ext uri="{FF2B5EF4-FFF2-40B4-BE49-F238E27FC236}">
                <a16:creationId xmlns:a16="http://schemas.microsoft.com/office/drawing/2014/main" id="{C718BCAB-C850-45E8-B934-4CDBE48641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Tree>
    <p:extLst>
      <p:ext uri="{BB962C8B-B14F-4D97-AF65-F5344CB8AC3E}">
        <p14:creationId xmlns:p14="http://schemas.microsoft.com/office/powerpoint/2010/main" val="169458357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0E42871-69DA-4227-B6CE-DF5783E6D413}"/>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01</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3" name="矩形 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856BC6C-975E-4405-A721-9AFA1CAA511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神经语言模型：</a:t>
            </a:r>
            <a:r>
              <a:rPr lang="en-US" altLang="zh-CN"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NNLM</a:t>
            </a: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模型</a:t>
            </a:r>
          </a:p>
        </p:txBody>
      </p:sp>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14" name="Picture">
            <a:extLst>
              <a:ext uri="{FF2B5EF4-FFF2-40B4-BE49-F238E27FC236}">
                <a16:creationId xmlns:a16="http://schemas.microsoft.com/office/drawing/2014/main" id="{E364841C-841E-40F7-AF21-7E5CC751DED1}"/>
              </a:ext>
            </a:extLst>
          </p:cNvPr>
          <p:cNvPicPr/>
          <p:nvPr/>
        </p:nvPicPr>
        <p:blipFill>
          <a:blip r:embed="rId4"/>
          <a:stretch>
            <a:fillRect/>
          </a:stretch>
        </p:blipFill>
        <p:spPr bwMode="auto">
          <a:xfrm>
            <a:off x="5561483" y="731969"/>
            <a:ext cx="6556031" cy="5625172"/>
          </a:xfrm>
          <a:prstGeom prst="rect">
            <a:avLst/>
          </a:prstGeom>
          <a:noFill/>
          <a:ln w="9525">
            <a:noFill/>
            <a:headEnd/>
            <a:tailEnd/>
          </a:ln>
        </p:spPr>
      </p:pic>
      <p:sp>
        <p:nvSpPr>
          <p:cNvPr id="16" name="矩形 15"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1C942CE1-1F78-475A-B470-453CB11171B7}"/>
              </a:ext>
            </a:extLst>
          </p:cNvPr>
          <p:cNvSpPr/>
          <p:nvPr/>
        </p:nvSpPr>
        <p:spPr>
          <a:xfrm>
            <a:off x="706091" y="704157"/>
            <a:ext cx="5770909" cy="2120902"/>
          </a:xfrm>
          <a:prstGeom prst="rect">
            <a:avLst/>
          </a:prstGeom>
        </p:spPr>
        <p:txBody>
          <a:bodyPr wrap="square">
            <a:spAutoFit/>
          </a:bodyPr>
          <a:lstStyle/>
          <a:p>
            <a:pPr defTabSz="914377">
              <a:lnSpc>
                <a:spcPct val="150000"/>
              </a:lnSpc>
            </a:pP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考虑一个词表</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D</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的大小为</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N</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，词表里每个词</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w</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的维度为</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m</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，即𝐶∈</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ℝ^(</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𝑁</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_</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𝑚 </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，如果词的输入是</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one hot</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编码，则</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N = m</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，另外</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n</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表示词</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w</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的上下文中包含的词数，不超过</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5</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a:t>
            </a:r>
          </a:p>
          <a:p>
            <a:pPr defTabSz="914377">
              <a:lnSpc>
                <a:spcPct val="150000"/>
              </a:lnSpc>
            </a:pP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通过右面的一个三层神经网络来计算</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P(wt|wt−1,wt−2...</a:t>
            </a:r>
            <a:r>
              <a:rPr lang="en-US" altLang="zh-CN" dirty="0" err="1">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wt</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−(n+1))</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a:t>
            </a:r>
          </a:p>
        </p:txBody>
      </p:sp>
      <p:sp>
        <p:nvSpPr>
          <p:cNvPr id="11" name="文本框 10">
            <a:extLst>
              <a:ext uri="{FF2B5EF4-FFF2-40B4-BE49-F238E27FC236}">
                <a16:creationId xmlns:a16="http://schemas.microsoft.com/office/drawing/2014/main" id="{EDAEDADC-1949-4A0C-ABE8-06B7E83E408F}"/>
              </a:ext>
            </a:extLst>
          </p:cNvPr>
          <p:cNvSpPr txBox="1"/>
          <p:nvPr/>
        </p:nvSpPr>
        <p:spPr>
          <a:xfrm>
            <a:off x="914399" y="3314700"/>
            <a:ext cx="4496239"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rgbClr val="000000">
                    <a:lumMod val="95000"/>
                    <a:lumOff val="5000"/>
                  </a:srgbClr>
                </a:solidFill>
                <a:ea typeface="字魂105号-简雅黑" panose="00000500000000000000" pitchFamily="2" charset="-122"/>
                <a:cs typeface="Arial" panose="020B0604020202020204" pitchFamily="34" charset="0"/>
              </a:rPr>
              <a:t>输入就是前</a:t>
            </a:r>
            <a:r>
              <a:rPr lang="en-US" altLang="zh-CN" dirty="0">
                <a:solidFill>
                  <a:srgbClr val="000000">
                    <a:lumMod val="95000"/>
                    <a:lumOff val="5000"/>
                  </a:srgbClr>
                </a:solidFill>
                <a:ea typeface="字魂105号-简雅黑" panose="00000500000000000000" pitchFamily="2" charset="-122"/>
                <a:cs typeface="Arial" panose="020B0604020202020204" pitchFamily="34" charset="0"/>
              </a:rPr>
              <a:t>n−1</a:t>
            </a:r>
            <a:r>
              <a:rPr lang="zh-CN" altLang="en-US" dirty="0">
                <a:solidFill>
                  <a:srgbClr val="000000">
                    <a:lumMod val="95000"/>
                    <a:lumOff val="5000"/>
                  </a:srgbClr>
                </a:solidFill>
                <a:ea typeface="字魂105号-简雅黑" panose="00000500000000000000" pitchFamily="2" charset="-122"/>
                <a:cs typeface="Arial" panose="020B0604020202020204" pitchFamily="34" charset="0"/>
              </a:rPr>
              <a:t>个词</a:t>
            </a:r>
            <a:endParaRPr lang="en-US" altLang="zh-CN" dirty="0">
              <a:solidFill>
                <a:srgbClr val="000000">
                  <a:lumMod val="95000"/>
                  <a:lumOff val="5000"/>
                </a:srgbClr>
              </a:solidFill>
              <a:ea typeface="字魂105号-简雅黑" panose="00000500000000000000" pitchFamily="2" charset="-122"/>
              <a:cs typeface="Arial" panose="020B0604020202020204" pitchFamily="34" charset="0"/>
            </a:endParaRPr>
          </a:p>
          <a:p>
            <a:pPr marL="285750" indent="-285750">
              <a:buFont typeface="Arial" panose="020B0604020202020204" pitchFamily="34" charset="0"/>
              <a:buChar char="•"/>
            </a:pPr>
            <a:r>
              <a:rPr lang="zh-CN" altLang="en-US" dirty="0">
                <a:solidFill>
                  <a:srgbClr val="000000">
                    <a:lumMod val="95000"/>
                    <a:lumOff val="5000"/>
                  </a:srgbClr>
                </a:solidFill>
                <a:ea typeface="字魂105号-简雅黑" panose="00000500000000000000" pitchFamily="2" charset="-122"/>
                <a:cs typeface="Arial" panose="020B0604020202020204" pitchFamily="34" charset="0"/>
              </a:rPr>
              <a:t>在同一个词汇表</a:t>
            </a:r>
            <a:r>
              <a:rPr lang="en-US" altLang="zh-CN" dirty="0">
                <a:solidFill>
                  <a:srgbClr val="000000">
                    <a:lumMod val="95000"/>
                    <a:lumOff val="5000"/>
                  </a:srgbClr>
                </a:solidFill>
                <a:ea typeface="字魂105号-简雅黑" panose="00000500000000000000" pitchFamily="2" charset="-122"/>
                <a:cs typeface="Arial" panose="020B0604020202020204" pitchFamily="34" charset="0"/>
              </a:rPr>
              <a:t>D</a:t>
            </a:r>
            <a:r>
              <a:rPr lang="zh-CN" altLang="en-US" dirty="0">
                <a:solidFill>
                  <a:srgbClr val="000000">
                    <a:lumMod val="95000"/>
                    <a:lumOff val="5000"/>
                  </a:srgbClr>
                </a:solidFill>
                <a:ea typeface="字魂105号-简雅黑" panose="00000500000000000000" pitchFamily="2" charset="-122"/>
                <a:cs typeface="Arial" panose="020B0604020202020204" pitchFamily="34" charset="0"/>
              </a:rPr>
              <a:t>中一一找到它们对应的词向量</a:t>
            </a:r>
          </a:p>
          <a:p>
            <a:pPr marL="285750" indent="-285750">
              <a:buFont typeface="Arial" panose="020B0604020202020204" pitchFamily="34" charset="0"/>
              <a:buChar char="•"/>
            </a:pPr>
            <a:r>
              <a:rPr lang="zh-CN" altLang="en-US" dirty="0">
                <a:solidFill>
                  <a:srgbClr val="000000">
                    <a:lumMod val="95000"/>
                    <a:lumOff val="5000"/>
                  </a:srgbClr>
                </a:solidFill>
                <a:ea typeface="字魂105号-简雅黑" panose="00000500000000000000" pitchFamily="2" charset="-122"/>
                <a:cs typeface="Arial" panose="020B0604020202020204" pitchFamily="34" charset="0"/>
              </a:rPr>
              <a:t>所有词向量直接串联起来成为一个维度为</a:t>
            </a:r>
            <a:r>
              <a:rPr lang="en-US" altLang="zh-CN" dirty="0">
                <a:solidFill>
                  <a:srgbClr val="000000">
                    <a:lumMod val="95000"/>
                    <a:lumOff val="5000"/>
                  </a:srgbClr>
                </a:solidFill>
                <a:ea typeface="字魂105号-简雅黑" panose="00000500000000000000" pitchFamily="2" charset="-122"/>
                <a:cs typeface="Arial" panose="020B0604020202020204" pitchFamily="34" charset="0"/>
              </a:rPr>
              <a:t>(n−1)m</a:t>
            </a:r>
            <a:r>
              <a:rPr lang="zh-CN" altLang="en-US" dirty="0">
                <a:solidFill>
                  <a:srgbClr val="000000">
                    <a:lumMod val="95000"/>
                    <a:lumOff val="5000"/>
                  </a:srgbClr>
                </a:solidFill>
                <a:ea typeface="字魂105号-简雅黑" panose="00000500000000000000" pitchFamily="2" charset="-122"/>
                <a:cs typeface="Arial" panose="020B0604020202020204" pitchFamily="34" charset="0"/>
              </a:rPr>
              <a:t>的向量</a:t>
            </a:r>
            <a:r>
              <a:rPr lang="en-US" altLang="zh-CN" dirty="0">
                <a:solidFill>
                  <a:srgbClr val="000000">
                    <a:lumMod val="95000"/>
                    <a:lumOff val="5000"/>
                  </a:srgbClr>
                </a:solidFill>
                <a:ea typeface="字魂105号-简雅黑" panose="00000500000000000000" pitchFamily="2" charset="-122"/>
                <a:cs typeface="Arial" panose="020B0604020202020204" pitchFamily="34" charset="0"/>
              </a:rPr>
              <a:t>x</a:t>
            </a:r>
          </a:p>
          <a:p>
            <a:pPr marL="285750" indent="-285750">
              <a:buFont typeface="Arial" panose="020B0604020202020204" pitchFamily="34" charset="0"/>
              <a:buChar char="•"/>
            </a:pPr>
            <a:r>
              <a:rPr lang="zh-CN" altLang="en-US" dirty="0">
                <a:solidFill>
                  <a:srgbClr val="000000">
                    <a:lumMod val="95000"/>
                    <a:lumOff val="5000"/>
                  </a:srgbClr>
                </a:solidFill>
                <a:ea typeface="字魂105号-简雅黑" panose="00000500000000000000" pitchFamily="2" charset="-122"/>
                <a:cs typeface="Arial" panose="020B0604020202020204" pitchFamily="34" charset="0"/>
              </a:rPr>
              <a:t>输出层之后还需要做</a:t>
            </a:r>
            <a:r>
              <a:rPr lang="en-US" altLang="zh-CN" dirty="0" err="1">
                <a:solidFill>
                  <a:srgbClr val="000000">
                    <a:lumMod val="95000"/>
                    <a:lumOff val="5000"/>
                  </a:srgbClr>
                </a:solidFill>
                <a:ea typeface="字魂105号-简雅黑" panose="00000500000000000000" pitchFamily="2" charset="-122"/>
                <a:cs typeface="Arial" panose="020B0604020202020204" pitchFamily="34" charset="0"/>
              </a:rPr>
              <a:t>softmax</a:t>
            </a:r>
            <a:r>
              <a:rPr lang="zh-CN" altLang="en-US" dirty="0">
                <a:solidFill>
                  <a:srgbClr val="000000">
                    <a:lumMod val="95000"/>
                    <a:lumOff val="5000"/>
                  </a:srgbClr>
                </a:solidFill>
                <a:ea typeface="字魂105号-简雅黑" panose="00000500000000000000" pitchFamily="2" charset="-122"/>
                <a:cs typeface="Arial" panose="020B0604020202020204" pitchFamily="34" charset="0"/>
              </a:rPr>
              <a:t>归一化计算</a:t>
            </a:r>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377099925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0E42871-69DA-4227-B6CE-DF5783E6D413}"/>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01</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3" name="矩形 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856BC6C-975E-4405-A721-9AFA1CAA511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神经语言模型：</a:t>
            </a:r>
            <a:r>
              <a:rPr lang="en-US" altLang="zh-CN"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NNLM</a:t>
            </a: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模型</a:t>
            </a:r>
          </a:p>
        </p:txBody>
      </p:sp>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mc:AlternateContent xmlns:mc="http://schemas.openxmlformats.org/markup-compatibility/2006" xmlns:a14="http://schemas.microsoft.com/office/drawing/2010/main">
        <mc:Choice Requires="a14">
          <p:sp>
            <p:nvSpPr>
              <p:cNvPr id="16" name="矩形 15"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1C942CE1-1F78-475A-B470-453CB11171B7}"/>
                  </a:ext>
                </a:extLst>
              </p:cNvPr>
              <p:cNvSpPr/>
              <p:nvPr/>
            </p:nvSpPr>
            <p:spPr>
              <a:xfrm>
                <a:off x="997010" y="3573890"/>
                <a:ext cx="10611893" cy="3463192"/>
              </a:xfrm>
              <a:prstGeom prst="rect">
                <a:avLst/>
              </a:prstGeom>
            </p:spPr>
            <p:txBody>
              <a:bodyPr wrap="square">
                <a:spAutoFit/>
              </a:bodyPr>
              <a:lstStyle/>
              <a:p>
                <a:pPr defTabSz="914377">
                  <a:lnSpc>
                    <a:spcPct val="150000"/>
                  </a:lnSpc>
                </a:pP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四个层输入</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(Input)</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层、投影</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(Projection)</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层、隐藏</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(Hidden)</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层和输出</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(Output)</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层其中</a:t>
                </a:r>
                <a:r>
                  <a:rPr lang="en-US" altLang="zh-CN" dirty="0" err="1">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w,u</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分别为投影层与隐藏层以及隐藏层和输出层之间的权值矩阵，</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p, q</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分别为隐藏层和输出层上的偏置向量</a:t>
                </a:r>
                <a:endPar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a:p>
                <a:pPr defTabSz="914377">
                  <a:lnSpc>
                    <a:spcPct val="150000"/>
                  </a:lnSpc>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panose="02040503050406030204" pitchFamily="18" charset="0"/>
                            </a:rPr>
                          </m:ctrlPr>
                        </m:dPr>
                        <m:e>
                          <m:m>
                            <m:mPr>
                              <m:plcHide m:val="on"/>
                              <m:mcs>
                                <m:mc>
                                  <m:mcPr>
                                    <m:count m:val="1"/>
                                    <m:mcJc m:val="center"/>
                                  </m:mcPr>
                                </m:mc>
                              </m:mcs>
                              <m:ctrlPr>
                                <a:rPr lang="zh-CN" altLang="zh-CN" i="1">
                                  <a:latin typeface="Cambria Math" panose="02040503050406030204" pitchFamily="18" charset="0"/>
                                </a:rPr>
                              </m:ctrlPr>
                            </m:mPr>
                            <m:mr>
                              <m:e>
                                <m:sSub>
                                  <m:sSubPr>
                                    <m:ctrlPr>
                                      <a:rPr lang="zh-CN" altLang="zh-CN" i="1">
                                        <a:latin typeface="Cambria Math" panose="02040503050406030204" pitchFamily="18" charset="0"/>
                                      </a:rPr>
                                    </m:ctrlPr>
                                  </m:sSubPr>
                                  <m:e>
                                    <m:r>
                                      <a:rPr lang="en-US" altLang="zh-CN" b="1" i="1">
                                        <a:latin typeface="Cambria Math" panose="02040503050406030204" pitchFamily="18" charset="0"/>
                                      </a:rPr>
                                      <m:t>𝐳</m:t>
                                    </m:r>
                                  </m:e>
                                  <m:sub>
                                    <m:r>
                                      <a:rPr lang="en-US" altLang="zh-CN" i="1">
                                        <a:latin typeface="Cambria Math" panose="02040503050406030204" pitchFamily="18" charset="0"/>
                                      </a:rPr>
                                      <m:t>𝑤</m:t>
                                    </m:r>
                                  </m:sub>
                                </m:sSub>
                                <m:r>
                                  <a:rPr lang="en-US" altLang="zh-CN" i="1">
                                    <a:latin typeface="Cambria Math" panose="02040503050406030204" pitchFamily="18" charset="0"/>
                                  </a:rPr>
                                  <m:t>=</m:t>
                                </m:r>
                                <m:r>
                                  <m:rPr>
                                    <m:sty m:val="p"/>
                                  </m:rPr>
                                  <a:rPr lang="en-US" altLang="zh-CN">
                                    <a:latin typeface="Cambria Math" panose="02040503050406030204" pitchFamily="18" charset="0"/>
                                  </a:rPr>
                                  <m:t>tanh</m:t>
                                </m:r>
                                <m:d>
                                  <m:dPr>
                                    <m:ctrlPr>
                                      <a:rPr lang="zh-CN" altLang="zh-CN" i="1">
                                        <a:latin typeface="Cambria Math" panose="02040503050406030204" pitchFamily="18" charset="0"/>
                                      </a:rPr>
                                    </m:ctrlPr>
                                  </m:dPr>
                                  <m:e>
                                    <m:r>
                                      <a:rPr lang="en-US" altLang="zh-CN" i="1">
                                        <a:latin typeface="Cambria Math" panose="02040503050406030204" pitchFamily="18" charset="0"/>
                                      </a:rPr>
                                      <m:t>𝑊</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𝐱</m:t>
                                        </m:r>
                                      </m:e>
                                      <m:sub>
                                        <m:r>
                                          <a:rPr lang="en-US" altLang="zh-CN" i="1">
                                            <a:latin typeface="Cambria Math" panose="02040503050406030204" pitchFamily="18" charset="0"/>
                                          </a:rPr>
                                          <m:t>𝑤</m:t>
                                        </m:r>
                                      </m:sub>
                                    </m:sSub>
                                    <m:r>
                                      <a:rPr lang="en-US" altLang="zh-CN" i="1">
                                        <a:latin typeface="Cambria Math" panose="02040503050406030204" pitchFamily="18" charset="0"/>
                                      </a:rPr>
                                      <m:t>+</m:t>
                                    </m:r>
                                    <m:r>
                                      <a:rPr lang="en-US" altLang="zh-CN" b="1" i="1">
                                        <a:latin typeface="Cambria Math" panose="02040503050406030204" pitchFamily="18" charset="0"/>
                                      </a:rPr>
                                      <m:t>𝐩</m:t>
                                    </m:r>
                                  </m:e>
                                </m:d>
                              </m:e>
                            </m:mr>
                            <m:mr>
                              <m:e>
                                <m:sSub>
                                  <m:sSubPr>
                                    <m:ctrlPr>
                                      <a:rPr lang="zh-CN" altLang="zh-CN" i="1">
                                        <a:latin typeface="Cambria Math" panose="02040503050406030204" pitchFamily="18" charset="0"/>
                                      </a:rPr>
                                    </m:ctrlPr>
                                  </m:sSubPr>
                                  <m:e>
                                    <m:r>
                                      <a:rPr lang="en-US" altLang="zh-CN" b="1" i="1">
                                        <a:latin typeface="Cambria Math" panose="02040503050406030204" pitchFamily="18" charset="0"/>
                                      </a:rPr>
                                      <m:t>𝐲</m:t>
                                    </m:r>
                                  </m:e>
                                  <m:sub>
                                    <m:r>
                                      <a:rPr lang="en-US" altLang="zh-CN" i="1">
                                        <a:latin typeface="Cambria Math" panose="02040503050406030204" pitchFamily="18" charset="0"/>
                                      </a:rPr>
                                      <m:t>𝑤</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𝑈</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𝐳</m:t>
                                    </m:r>
                                  </m:e>
                                  <m:sub>
                                    <m:r>
                                      <a:rPr lang="en-US" altLang="zh-CN" i="1">
                                        <a:latin typeface="Cambria Math" panose="02040503050406030204" pitchFamily="18" charset="0"/>
                                      </a:rPr>
                                      <m:t>𝑤</m:t>
                                    </m:r>
                                  </m:sub>
                                </m:sSub>
                                <m:r>
                                  <a:rPr lang="en-US" altLang="zh-CN" i="1">
                                    <a:latin typeface="Cambria Math" panose="02040503050406030204" pitchFamily="18" charset="0"/>
                                  </a:rPr>
                                  <m:t>+</m:t>
                                </m:r>
                                <m:r>
                                  <a:rPr lang="en-US" altLang="zh-CN" b="1" i="1">
                                    <a:latin typeface="Cambria Math" panose="02040503050406030204" pitchFamily="18" charset="0"/>
                                  </a:rPr>
                                  <m:t>𝐪</m:t>
                                </m:r>
                                <m:r>
                                  <a:rPr lang="en-US" altLang="zh-CN" i="1">
                                    <a:latin typeface="Cambria Math" panose="02040503050406030204" pitchFamily="18" charset="0"/>
                                  </a:rPr>
                                  <m:t>)</m:t>
                                </m:r>
                              </m:e>
                            </m:mr>
                          </m:m>
                        </m:e>
                      </m:d>
                    </m:oMath>
                  </m:oMathPara>
                </a14:m>
                <a:endPar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a:p>
                <a:pPr defTabSz="914377">
                  <a:lnSpc>
                    <a:spcPct val="150000"/>
                  </a:lnSpc>
                </a:pP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其中</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h</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为</a:t>
                </a:r>
                <a:r>
                  <a:rPr lang="en-US" altLang="zh-CN" dirty="0" err="1">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softmax</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函数</a:t>
                </a:r>
              </a:p>
              <a:p>
                <a:pPr defTabSz="914377">
                  <a:lnSpc>
                    <a:spcPct val="150000"/>
                  </a:lnSpc>
                </a:pP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将</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Context(w)</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取为其前面的</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n-1</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个词（类似于</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n-gram),</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这样二元对</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(Context(w),w)</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就是一个训练样本了。一旦语料</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C</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和词向量长度</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m</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给定后，投影层和输出层的规模就确定了，前者为</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(n-1)m,</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后者为</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N=|D| </a:t>
                </a:r>
              </a:p>
              <a:p>
                <a:pPr defTabSz="914377">
                  <a:lnSpc>
                    <a:spcPct val="150000"/>
                  </a:lnSpc>
                </a:pPr>
                <a:endPar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p:txBody>
          </p:sp>
        </mc:Choice>
        <mc:Fallback xmlns="">
          <p:sp>
            <p:nvSpPr>
              <p:cNvPr id="16" name="矩形 15"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1C942CE1-1F78-475A-B470-453CB11171B7}"/>
                  </a:ext>
                </a:extLst>
              </p:cNvPr>
              <p:cNvSpPr>
                <a:spLocks noRot="1" noChangeAspect="1" noMove="1" noResize="1" noEditPoints="1" noAdjustHandles="1" noChangeArrowheads="1" noChangeShapeType="1" noTextEdit="1"/>
              </p:cNvSpPr>
              <p:nvPr/>
            </p:nvSpPr>
            <p:spPr>
              <a:xfrm>
                <a:off x="997010" y="3573890"/>
                <a:ext cx="10611893" cy="3463192"/>
              </a:xfrm>
              <a:prstGeom prst="rect">
                <a:avLst/>
              </a:prstGeom>
              <a:blipFill>
                <a:blip r:embed="rId4"/>
                <a:stretch>
                  <a:fillRect l="-517" r="-1034"/>
                </a:stretch>
              </a:blipFill>
            </p:spPr>
            <p:txBody>
              <a:bodyPr/>
              <a:lstStyle/>
              <a:p>
                <a:r>
                  <a:rPr lang="zh-CN" altLang="en-US">
                    <a:noFill/>
                  </a:rPr>
                  <a:t> </a:t>
                </a:r>
              </a:p>
            </p:txBody>
          </p:sp>
        </mc:Fallback>
      </mc:AlternateContent>
      <p:pic>
        <p:nvPicPr>
          <p:cNvPr id="15" name="Picture">
            <a:extLst>
              <a:ext uri="{FF2B5EF4-FFF2-40B4-BE49-F238E27FC236}">
                <a16:creationId xmlns:a16="http://schemas.microsoft.com/office/drawing/2014/main" id="{16CBF378-959A-45CF-A872-EDB89BD959D9}"/>
              </a:ext>
            </a:extLst>
          </p:cNvPr>
          <p:cNvPicPr/>
          <p:nvPr/>
        </p:nvPicPr>
        <p:blipFill rotWithShape="1">
          <a:blip r:embed="rId5"/>
          <a:srcRect t="7642"/>
          <a:stretch/>
        </p:blipFill>
        <p:spPr bwMode="auto">
          <a:xfrm>
            <a:off x="2484175" y="774439"/>
            <a:ext cx="6152322" cy="2834717"/>
          </a:xfrm>
          <a:prstGeom prst="rect">
            <a:avLst/>
          </a:prstGeom>
          <a:noFill/>
          <a:ln w="9525">
            <a:noFill/>
            <a:headEnd/>
            <a:tailEnd/>
          </a:ln>
        </p:spPr>
      </p:pic>
    </p:spTree>
    <p:extLst>
      <p:ext uri="{BB962C8B-B14F-4D97-AF65-F5344CB8AC3E}">
        <p14:creationId xmlns:p14="http://schemas.microsoft.com/office/powerpoint/2010/main" val="334253859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6"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p:cNvSpPr>
            <a:spLocks/>
          </p:cNvSpPr>
          <p:nvPr/>
        </p:nvSpPr>
        <p:spPr bwMode="auto">
          <a:xfrm rot="16200000">
            <a:off x="4456096" y="-766297"/>
            <a:ext cx="3329182" cy="12292885"/>
          </a:xfrm>
          <a:custGeom>
            <a:avLst/>
            <a:gdLst>
              <a:gd name="T0" fmla="*/ 606 w 606"/>
              <a:gd name="T1" fmla="*/ 335 h 697"/>
              <a:gd name="T2" fmla="*/ 464 w 606"/>
              <a:gd name="T3" fmla="*/ 0 h 697"/>
              <a:gd name="T4" fmla="*/ 0 w 606"/>
              <a:gd name="T5" fmla="*/ 0 h 697"/>
              <a:gd name="T6" fmla="*/ 0 w 606"/>
              <a:gd name="T7" fmla="*/ 697 h 697"/>
              <a:gd name="T8" fmla="*/ 432 w 606"/>
              <a:gd name="T9" fmla="*/ 697 h 697"/>
              <a:gd name="T10" fmla="*/ 606 w 606"/>
              <a:gd name="T11" fmla="*/ 335 h 697"/>
              <a:gd name="connsiteX0" fmla="*/ 18141 w 18141"/>
              <a:gd name="connsiteY0" fmla="*/ 4806 h 10000"/>
              <a:gd name="connsiteX1" fmla="*/ 15798 w 18141"/>
              <a:gd name="connsiteY1" fmla="*/ 0 h 10000"/>
              <a:gd name="connsiteX2" fmla="*/ 0 w 18141"/>
              <a:gd name="connsiteY2" fmla="*/ 0 h 10000"/>
              <a:gd name="connsiteX3" fmla="*/ 8141 w 18141"/>
              <a:gd name="connsiteY3" fmla="*/ 10000 h 10000"/>
              <a:gd name="connsiteX4" fmla="*/ 15270 w 18141"/>
              <a:gd name="connsiteY4" fmla="*/ 10000 h 10000"/>
              <a:gd name="connsiteX5" fmla="*/ 18141 w 18141"/>
              <a:gd name="connsiteY5" fmla="*/ 4806 h 10000"/>
              <a:gd name="connsiteX0" fmla="*/ 19334 w 19334"/>
              <a:gd name="connsiteY0" fmla="*/ 5546 h 10740"/>
              <a:gd name="connsiteX1" fmla="*/ 16991 w 19334"/>
              <a:gd name="connsiteY1" fmla="*/ 740 h 10740"/>
              <a:gd name="connsiteX2" fmla="*/ 1193 w 19334"/>
              <a:gd name="connsiteY2" fmla="*/ 740 h 10740"/>
              <a:gd name="connsiteX3" fmla="*/ 1125 w 19334"/>
              <a:gd name="connsiteY3" fmla="*/ 10740 h 10740"/>
              <a:gd name="connsiteX4" fmla="*/ 16463 w 19334"/>
              <a:gd name="connsiteY4" fmla="*/ 10740 h 10740"/>
              <a:gd name="connsiteX5" fmla="*/ 19334 w 19334"/>
              <a:gd name="connsiteY5" fmla="*/ 5546 h 10740"/>
              <a:gd name="connsiteX0" fmla="*/ 19434 w 19434"/>
              <a:gd name="connsiteY0" fmla="*/ 4806 h 10000"/>
              <a:gd name="connsiteX1" fmla="*/ 17091 w 19434"/>
              <a:gd name="connsiteY1" fmla="*/ 0 h 10000"/>
              <a:gd name="connsiteX2" fmla="*/ 1293 w 19434"/>
              <a:gd name="connsiteY2" fmla="*/ 0 h 10000"/>
              <a:gd name="connsiteX3" fmla="*/ 1225 w 19434"/>
              <a:gd name="connsiteY3" fmla="*/ 10000 h 10000"/>
              <a:gd name="connsiteX4" fmla="*/ 16563 w 19434"/>
              <a:gd name="connsiteY4" fmla="*/ 10000 h 10000"/>
              <a:gd name="connsiteX5" fmla="*/ 19434 w 19434"/>
              <a:gd name="connsiteY5" fmla="*/ 4806 h 10000"/>
              <a:gd name="connsiteX0" fmla="*/ 18216 w 18216"/>
              <a:gd name="connsiteY0" fmla="*/ 4806 h 10000"/>
              <a:gd name="connsiteX1" fmla="*/ 15873 w 18216"/>
              <a:gd name="connsiteY1" fmla="*/ 0 h 10000"/>
              <a:gd name="connsiteX2" fmla="*/ 2606 w 18216"/>
              <a:gd name="connsiteY2" fmla="*/ 0 h 10000"/>
              <a:gd name="connsiteX3" fmla="*/ 7 w 18216"/>
              <a:gd name="connsiteY3" fmla="*/ 10000 h 10000"/>
              <a:gd name="connsiteX4" fmla="*/ 15345 w 18216"/>
              <a:gd name="connsiteY4" fmla="*/ 10000 h 10000"/>
              <a:gd name="connsiteX5" fmla="*/ 18216 w 18216"/>
              <a:gd name="connsiteY5" fmla="*/ 4806 h 10000"/>
              <a:gd name="connsiteX0" fmla="*/ 18209 w 18209"/>
              <a:gd name="connsiteY0" fmla="*/ 5046 h 10240"/>
              <a:gd name="connsiteX1" fmla="*/ 15866 w 18209"/>
              <a:gd name="connsiteY1" fmla="*/ 240 h 10240"/>
              <a:gd name="connsiteX2" fmla="*/ 2599 w 18209"/>
              <a:gd name="connsiteY2" fmla="*/ 240 h 10240"/>
              <a:gd name="connsiteX3" fmla="*/ 0 w 18209"/>
              <a:gd name="connsiteY3" fmla="*/ 10240 h 10240"/>
              <a:gd name="connsiteX4" fmla="*/ 15338 w 18209"/>
              <a:gd name="connsiteY4" fmla="*/ 10240 h 10240"/>
              <a:gd name="connsiteX5" fmla="*/ 18209 w 18209"/>
              <a:gd name="connsiteY5" fmla="*/ 5046 h 10240"/>
              <a:gd name="connsiteX0" fmla="*/ 18209 w 18209"/>
              <a:gd name="connsiteY0" fmla="*/ 4807 h 10001"/>
              <a:gd name="connsiteX1" fmla="*/ 15866 w 18209"/>
              <a:gd name="connsiteY1" fmla="*/ 1 h 10001"/>
              <a:gd name="connsiteX2" fmla="*/ 2599 w 18209"/>
              <a:gd name="connsiteY2" fmla="*/ 1 h 10001"/>
              <a:gd name="connsiteX3" fmla="*/ 0 w 18209"/>
              <a:gd name="connsiteY3" fmla="*/ 10001 h 10001"/>
              <a:gd name="connsiteX4" fmla="*/ 15338 w 18209"/>
              <a:gd name="connsiteY4" fmla="*/ 10001 h 10001"/>
              <a:gd name="connsiteX5" fmla="*/ 18209 w 18209"/>
              <a:gd name="connsiteY5" fmla="*/ 4807 h 10001"/>
              <a:gd name="connsiteX0" fmla="*/ 18209 w 18209"/>
              <a:gd name="connsiteY0" fmla="*/ 4806 h 10000"/>
              <a:gd name="connsiteX1" fmla="*/ 15866 w 18209"/>
              <a:gd name="connsiteY1" fmla="*/ 0 h 10000"/>
              <a:gd name="connsiteX2" fmla="*/ 136 w 18209"/>
              <a:gd name="connsiteY2" fmla="*/ 11 h 10000"/>
              <a:gd name="connsiteX3" fmla="*/ 0 w 18209"/>
              <a:gd name="connsiteY3" fmla="*/ 10000 h 10000"/>
              <a:gd name="connsiteX4" fmla="*/ 15338 w 18209"/>
              <a:gd name="connsiteY4" fmla="*/ 10000 h 10000"/>
              <a:gd name="connsiteX5" fmla="*/ 18209 w 18209"/>
              <a:gd name="connsiteY5" fmla="*/ 4806 h 10000"/>
              <a:gd name="connsiteX0" fmla="*/ 18423 w 18423"/>
              <a:gd name="connsiteY0" fmla="*/ 4827 h 10021"/>
              <a:gd name="connsiteX1" fmla="*/ 16080 w 18423"/>
              <a:gd name="connsiteY1" fmla="*/ 21 h 10021"/>
              <a:gd name="connsiteX2" fmla="*/ 8 w 18423"/>
              <a:gd name="connsiteY2" fmla="*/ 0 h 10021"/>
              <a:gd name="connsiteX3" fmla="*/ 214 w 18423"/>
              <a:gd name="connsiteY3" fmla="*/ 10021 h 10021"/>
              <a:gd name="connsiteX4" fmla="*/ 15552 w 18423"/>
              <a:gd name="connsiteY4" fmla="*/ 10021 h 10021"/>
              <a:gd name="connsiteX5" fmla="*/ 18423 w 18423"/>
              <a:gd name="connsiteY5" fmla="*/ 4827 h 1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23" h="10021">
                <a:moveTo>
                  <a:pt x="18423" y="4827"/>
                </a:moveTo>
                <a:cubicBezTo>
                  <a:pt x="18423" y="2933"/>
                  <a:pt x="17515" y="1241"/>
                  <a:pt x="16080" y="21"/>
                </a:cubicBezTo>
                <a:lnTo>
                  <a:pt x="8" y="0"/>
                </a:lnTo>
                <a:cubicBezTo>
                  <a:pt x="-49" y="-31"/>
                  <a:pt x="214" y="10021"/>
                  <a:pt x="214" y="10021"/>
                </a:cubicBezTo>
                <a:lnTo>
                  <a:pt x="15552" y="10021"/>
                </a:lnTo>
                <a:cubicBezTo>
                  <a:pt x="17301" y="8801"/>
                  <a:pt x="18423" y="6922"/>
                  <a:pt x="18423" y="4827"/>
                </a:cubicBezTo>
                <a:close/>
              </a:path>
            </a:pathLst>
          </a:custGeom>
          <a:solidFill>
            <a:srgbClr val="005DA2"/>
          </a:solidFill>
          <a:ln>
            <a:noFill/>
          </a:ln>
        </p:spPr>
        <p:txBody>
          <a:bodyPr vert="horz" wrap="square" lIns="91440" tIns="45720" rIns="91440" bIns="45720" numCol="1" anchor="t" anchorCtr="0" compatLnSpc="1">
            <a:prstTxWarp prst="textNoShape">
              <a:avLst/>
            </a:prstTxWarp>
          </a:bodyPr>
          <a:lstStyle/>
          <a:p>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47" name="组合 46"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p:cNvGrpSpPr/>
          <p:nvPr/>
        </p:nvGrpSpPr>
        <p:grpSpPr>
          <a:xfrm>
            <a:off x="901781" y="3485379"/>
            <a:ext cx="1059354" cy="1059354"/>
            <a:chOff x="901781" y="3652799"/>
            <a:chExt cx="1059354" cy="1059354"/>
          </a:xfrm>
          <a:effectLst/>
        </p:grpSpPr>
        <p:grpSp>
          <p:nvGrpSpPr>
            <p:cNvPr id="14" name="组合 13"/>
            <p:cNvGrpSpPr/>
            <p:nvPr/>
          </p:nvGrpSpPr>
          <p:grpSpPr>
            <a:xfrm>
              <a:off x="901781" y="3652799"/>
              <a:ext cx="1059354" cy="1059354"/>
              <a:chOff x="2685273" y="2003310"/>
              <a:chExt cx="1429322" cy="1429322"/>
            </a:xfrm>
          </p:grpSpPr>
          <p:sp>
            <p:nvSpPr>
              <p:cNvPr id="12" name="椭圆 11"/>
              <p:cNvSpPr/>
              <p:nvPr/>
            </p:nvSpPr>
            <p:spPr>
              <a:xfrm>
                <a:off x="2685273" y="2003310"/>
                <a:ext cx="1429322" cy="1429322"/>
              </a:xfrm>
              <a:prstGeom prst="ellipse">
                <a:avLst/>
              </a:prstGeom>
              <a:solidFill>
                <a:schemeClr val="bg1"/>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E8C8E"/>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3" name="椭圆 12"/>
              <p:cNvSpPr/>
              <p:nvPr/>
            </p:nvSpPr>
            <p:spPr>
              <a:xfrm>
                <a:off x="2836034" y="2154071"/>
                <a:ext cx="1127798" cy="1127798"/>
              </a:xfrm>
              <a:prstGeom prst="ellipse">
                <a:avLst/>
              </a:prstGeom>
              <a:solidFill>
                <a:srgbClr val="00467A"/>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15" name="Freeform 28"/>
            <p:cNvSpPr>
              <a:spLocks noEditPoints="1"/>
            </p:cNvSpPr>
            <p:nvPr/>
          </p:nvSpPr>
          <p:spPr bwMode="auto">
            <a:xfrm>
              <a:off x="1232675" y="4014020"/>
              <a:ext cx="448394" cy="336909"/>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16" name="矩形 15"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p:cNvSpPr/>
          <p:nvPr/>
        </p:nvSpPr>
        <p:spPr>
          <a:xfrm>
            <a:off x="980051" y="4833044"/>
            <a:ext cx="1620957" cy="523220"/>
          </a:xfrm>
          <a:prstGeom prst="rect">
            <a:avLst/>
          </a:prstGeom>
        </p:spPr>
        <p:txBody>
          <a:bodyPr wrap="none">
            <a:spAutoFit/>
          </a:bodyPr>
          <a:lstStyle/>
          <a:p>
            <a:r>
              <a:rPr lang="zh-CN" altLang="en-US" sz="28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背景介绍</a:t>
            </a:r>
          </a:p>
        </p:txBody>
      </p:sp>
      <p:sp>
        <p:nvSpPr>
          <p:cNvPr id="21" name="矩形 20"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p:cNvSpPr/>
          <p:nvPr/>
        </p:nvSpPr>
        <p:spPr>
          <a:xfrm>
            <a:off x="2960992" y="4528334"/>
            <a:ext cx="1620957" cy="523220"/>
          </a:xfrm>
          <a:prstGeom prst="rect">
            <a:avLst/>
          </a:prstGeom>
        </p:spPr>
        <p:txBody>
          <a:bodyPr wrap="none">
            <a:spAutoFit/>
          </a:bodyPr>
          <a:lstStyle/>
          <a:p>
            <a:r>
              <a:rPr lang="zh-CN" altLang="en-US" sz="28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预备知识</a:t>
            </a:r>
          </a:p>
        </p:txBody>
      </p:sp>
      <p:sp>
        <p:nvSpPr>
          <p:cNvPr id="27" name="矩形 26"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p:cNvSpPr/>
          <p:nvPr/>
        </p:nvSpPr>
        <p:spPr>
          <a:xfrm>
            <a:off x="5109320" y="4345759"/>
            <a:ext cx="2004331" cy="523220"/>
          </a:xfrm>
          <a:prstGeom prst="rect">
            <a:avLst/>
          </a:prstGeom>
        </p:spPr>
        <p:txBody>
          <a:bodyPr wrap="none">
            <a:spAutoFit/>
          </a:bodyPr>
          <a:lstStyle/>
          <a:p>
            <a:pPr algn="ctr"/>
            <a:r>
              <a:rPr lang="en-US" altLang="zh-CN" sz="28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Word2vec</a:t>
            </a:r>
            <a:endParaRPr lang="zh-CN" altLang="en-US" sz="28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3" name="矩形 32"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p:cNvSpPr/>
          <p:nvPr/>
        </p:nvSpPr>
        <p:spPr>
          <a:xfrm>
            <a:off x="7822951" y="4585654"/>
            <a:ext cx="1211550" cy="523220"/>
          </a:xfrm>
          <a:prstGeom prst="rect">
            <a:avLst/>
          </a:prstGeom>
        </p:spPr>
        <p:txBody>
          <a:bodyPr wrap="none">
            <a:spAutoFit/>
          </a:bodyPr>
          <a:lstStyle/>
          <a:p>
            <a:pPr algn="ctr"/>
            <a:r>
              <a:rPr lang="en-US" altLang="zh-CN" sz="28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Glove</a:t>
            </a:r>
            <a:endParaRPr lang="zh-CN" altLang="en-US" sz="28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9" name="矩形 38"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p:cNvSpPr/>
          <p:nvPr/>
        </p:nvSpPr>
        <p:spPr>
          <a:xfrm>
            <a:off x="9743801" y="4785139"/>
            <a:ext cx="2038734" cy="954107"/>
          </a:xfrm>
          <a:prstGeom prst="rect">
            <a:avLst/>
          </a:prstGeom>
        </p:spPr>
        <p:txBody>
          <a:bodyPr wrap="square">
            <a:spAutoFit/>
          </a:bodyPr>
          <a:lstStyle/>
          <a:p>
            <a:pPr algn="ctr"/>
            <a:r>
              <a:rPr lang="zh-CN" altLang="en-US" sz="28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代码实现与结果分析</a:t>
            </a:r>
          </a:p>
        </p:txBody>
      </p:sp>
      <p:grpSp>
        <p:nvGrpSpPr>
          <p:cNvPr id="2" name="组合 1">
            <a:extLst>
              <a:ext uri="{FF2B5EF4-FFF2-40B4-BE49-F238E27FC236}">
                <a16:creationId xmlns:a16="http://schemas.microsoft.com/office/drawing/2014/main" id="{C2FF19E6-EE71-42B6-B279-153A93BA088B}"/>
              </a:ext>
            </a:extLst>
          </p:cNvPr>
          <p:cNvGrpSpPr/>
          <p:nvPr/>
        </p:nvGrpSpPr>
        <p:grpSpPr>
          <a:xfrm>
            <a:off x="3241795" y="3152906"/>
            <a:ext cx="1059354" cy="1059354"/>
            <a:chOff x="3241795" y="3313886"/>
            <a:chExt cx="1059354" cy="1059354"/>
          </a:xfrm>
        </p:grpSpPr>
        <p:grpSp>
          <p:nvGrpSpPr>
            <p:cNvPr id="19" name="组合 18"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p:cNvGrpSpPr/>
            <p:nvPr/>
          </p:nvGrpSpPr>
          <p:grpSpPr>
            <a:xfrm>
              <a:off x="3241795" y="3313886"/>
              <a:ext cx="1059354" cy="1059354"/>
              <a:chOff x="2685273" y="2003310"/>
              <a:chExt cx="1429322" cy="1429322"/>
            </a:xfrm>
            <a:effectLst/>
          </p:grpSpPr>
          <p:sp>
            <p:nvSpPr>
              <p:cNvPr id="22" name="椭圆 21"/>
              <p:cNvSpPr/>
              <p:nvPr/>
            </p:nvSpPr>
            <p:spPr>
              <a:xfrm>
                <a:off x="2685273" y="2003310"/>
                <a:ext cx="1429322" cy="1429322"/>
              </a:xfrm>
              <a:prstGeom prst="ellipse">
                <a:avLst/>
              </a:prstGeom>
              <a:solidFill>
                <a:schemeClr val="bg1"/>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E8C8E"/>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3" name="椭圆 22"/>
              <p:cNvSpPr/>
              <p:nvPr/>
            </p:nvSpPr>
            <p:spPr>
              <a:xfrm>
                <a:off x="2836034" y="2154071"/>
                <a:ext cx="1127798" cy="1127798"/>
              </a:xfrm>
              <a:prstGeom prst="ellipse">
                <a:avLst/>
              </a:prstGeom>
              <a:solidFill>
                <a:srgbClr val="00467A"/>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42" name="Freeform 12"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p:cNvSpPr>
              <a:spLocks noEditPoints="1"/>
            </p:cNvSpPr>
            <p:nvPr/>
          </p:nvSpPr>
          <p:spPr bwMode="auto">
            <a:xfrm>
              <a:off x="3559968" y="3665377"/>
              <a:ext cx="351904" cy="376119"/>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3" name="组合 2">
            <a:extLst>
              <a:ext uri="{FF2B5EF4-FFF2-40B4-BE49-F238E27FC236}">
                <a16:creationId xmlns:a16="http://schemas.microsoft.com/office/drawing/2014/main" id="{1B4AECA5-635E-44A0-AD18-8D8767E1F531}"/>
              </a:ext>
            </a:extLst>
          </p:cNvPr>
          <p:cNvGrpSpPr/>
          <p:nvPr/>
        </p:nvGrpSpPr>
        <p:grpSpPr>
          <a:xfrm>
            <a:off x="5581809" y="2998094"/>
            <a:ext cx="1059354" cy="1059354"/>
            <a:chOff x="5581809" y="3171955"/>
            <a:chExt cx="1059354" cy="1059354"/>
          </a:xfrm>
        </p:grpSpPr>
        <p:grpSp>
          <p:nvGrpSpPr>
            <p:cNvPr id="25" name="组合 24"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p:cNvGrpSpPr/>
            <p:nvPr/>
          </p:nvGrpSpPr>
          <p:grpSpPr>
            <a:xfrm>
              <a:off x="5581809" y="3171955"/>
              <a:ext cx="1059354" cy="1059354"/>
              <a:chOff x="2685273" y="2003310"/>
              <a:chExt cx="1429322" cy="1429322"/>
            </a:xfrm>
            <a:effectLst/>
          </p:grpSpPr>
          <p:sp>
            <p:nvSpPr>
              <p:cNvPr id="28" name="椭圆 27"/>
              <p:cNvSpPr/>
              <p:nvPr/>
            </p:nvSpPr>
            <p:spPr>
              <a:xfrm>
                <a:off x="2685273" y="2003310"/>
                <a:ext cx="1429322" cy="1429322"/>
              </a:xfrm>
              <a:prstGeom prst="ellipse">
                <a:avLst/>
              </a:prstGeom>
              <a:solidFill>
                <a:schemeClr val="bg1"/>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E8C8E"/>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9" name="椭圆 28"/>
              <p:cNvSpPr/>
              <p:nvPr/>
            </p:nvSpPr>
            <p:spPr>
              <a:xfrm>
                <a:off x="2836034" y="2154071"/>
                <a:ext cx="1127798" cy="1127798"/>
              </a:xfrm>
              <a:prstGeom prst="ellipse">
                <a:avLst/>
              </a:prstGeom>
              <a:solidFill>
                <a:srgbClr val="00467A"/>
              </a:solidFill>
              <a:ln>
                <a:noFill/>
              </a:ln>
            </p:spPr>
            <p:txBody>
              <a:bodyPr vert="horz" wrap="square" lIns="91440" tIns="45720" rIns="91440" bIns="45720" numCol="1" anchor="t" anchorCtr="0" compatLnSpc="1">
                <a:prstTxWarp prst="textNoShape">
                  <a:avLst/>
                </a:prstTxWarp>
              </a:bodyPr>
              <a:lstStyle/>
              <a:p>
                <a:pPr algn="ctr"/>
                <a:endParaRPr lang="zh-CN" altLang="en-US">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43" name="Freeform 8"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p:cNvSpPr>
              <a:spLocks noEditPoints="1"/>
            </p:cNvSpPr>
            <p:nvPr/>
          </p:nvSpPr>
          <p:spPr bwMode="auto">
            <a:xfrm rot="2925393">
              <a:off x="5999284" y="3575836"/>
              <a:ext cx="193430" cy="331724"/>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4" name="组合 3">
            <a:extLst>
              <a:ext uri="{FF2B5EF4-FFF2-40B4-BE49-F238E27FC236}">
                <a16:creationId xmlns:a16="http://schemas.microsoft.com/office/drawing/2014/main" id="{8D63A1A1-855C-43C3-83CC-3A4931DBD25F}"/>
              </a:ext>
            </a:extLst>
          </p:cNvPr>
          <p:cNvGrpSpPr/>
          <p:nvPr/>
        </p:nvGrpSpPr>
        <p:grpSpPr>
          <a:xfrm>
            <a:off x="7921823" y="3276817"/>
            <a:ext cx="1059354" cy="1059354"/>
            <a:chOff x="7921823" y="3437797"/>
            <a:chExt cx="1059354" cy="1059354"/>
          </a:xfrm>
        </p:grpSpPr>
        <p:grpSp>
          <p:nvGrpSpPr>
            <p:cNvPr id="31" name="组合 30"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p:cNvGrpSpPr/>
            <p:nvPr/>
          </p:nvGrpSpPr>
          <p:grpSpPr>
            <a:xfrm>
              <a:off x="7921823" y="3437797"/>
              <a:ext cx="1059354" cy="1059354"/>
              <a:chOff x="2685273" y="2003310"/>
              <a:chExt cx="1429322" cy="1429322"/>
            </a:xfrm>
            <a:effectLst/>
          </p:grpSpPr>
          <p:sp>
            <p:nvSpPr>
              <p:cNvPr id="34" name="椭圆 33"/>
              <p:cNvSpPr/>
              <p:nvPr/>
            </p:nvSpPr>
            <p:spPr>
              <a:xfrm>
                <a:off x="2685273" y="2003310"/>
                <a:ext cx="1429322" cy="1429322"/>
              </a:xfrm>
              <a:prstGeom prst="ellipse">
                <a:avLst/>
              </a:prstGeom>
              <a:solidFill>
                <a:schemeClr val="bg1"/>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E8C8E"/>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5" name="椭圆 34"/>
              <p:cNvSpPr/>
              <p:nvPr/>
            </p:nvSpPr>
            <p:spPr>
              <a:xfrm>
                <a:off x="2836034" y="2154071"/>
                <a:ext cx="1127798" cy="1127798"/>
              </a:xfrm>
              <a:prstGeom prst="ellipse">
                <a:avLst/>
              </a:prstGeom>
              <a:gradFill flip="none" rotWithShape="1">
                <a:gsLst>
                  <a:gs pos="0">
                    <a:srgbClr val="20517C">
                      <a:shade val="30000"/>
                      <a:satMod val="115000"/>
                    </a:srgbClr>
                  </a:gs>
                  <a:gs pos="50000">
                    <a:srgbClr val="20517C">
                      <a:shade val="67500"/>
                      <a:satMod val="115000"/>
                    </a:srgbClr>
                  </a:gs>
                  <a:gs pos="100000">
                    <a:srgbClr val="20517C">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bodyPr>
              <a:lstStyle/>
              <a:p>
                <a:pPr algn="ctr"/>
                <a:endParaRPr lang="zh-CN" altLang="en-US">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44" name="Freeform 7"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p:cNvSpPr>
              <a:spLocks noEditPoints="1"/>
            </p:cNvSpPr>
            <p:nvPr/>
          </p:nvSpPr>
          <p:spPr bwMode="auto">
            <a:xfrm>
              <a:off x="8272592" y="3793935"/>
              <a:ext cx="357814" cy="301112"/>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17" name="组合 16">
            <a:extLst>
              <a:ext uri="{FF2B5EF4-FFF2-40B4-BE49-F238E27FC236}">
                <a16:creationId xmlns:a16="http://schemas.microsoft.com/office/drawing/2014/main" id="{E8B4CA1B-FFEF-48DA-A9B1-84E1FEAF15CB}"/>
              </a:ext>
            </a:extLst>
          </p:cNvPr>
          <p:cNvGrpSpPr/>
          <p:nvPr/>
        </p:nvGrpSpPr>
        <p:grpSpPr>
          <a:xfrm>
            <a:off x="10261838" y="3485379"/>
            <a:ext cx="1059354" cy="1059354"/>
            <a:chOff x="10261838" y="3652799"/>
            <a:chExt cx="1059354" cy="1059354"/>
          </a:xfrm>
        </p:grpSpPr>
        <p:grpSp>
          <p:nvGrpSpPr>
            <p:cNvPr id="37" name="组合 36"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p:cNvGrpSpPr/>
            <p:nvPr/>
          </p:nvGrpSpPr>
          <p:grpSpPr>
            <a:xfrm>
              <a:off x="10261838" y="3652799"/>
              <a:ext cx="1059354" cy="1059354"/>
              <a:chOff x="2685273" y="2003310"/>
              <a:chExt cx="1429322" cy="1429322"/>
            </a:xfrm>
            <a:effectLst/>
          </p:grpSpPr>
          <p:sp>
            <p:nvSpPr>
              <p:cNvPr id="40" name="椭圆 39"/>
              <p:cNvSpPr/>
              <p:nvPr/>
            </p:nvSpPr>
            <p:spPr>
              <a:xfrm>
                <a:off x="2685273" y="2003310"/>
                <a:ext cx="1429322" cy="1429322"/>
              </a:xfrm>
              <a:prstGeom prst="ellipse">
                <a:avLst/>
              </a:prstGeom>
              <a:solidFill>
                <a:schemeClr val="bg1"/>
              </a:solidFill>
              <a:ln w="12700">
                <a:gradFill>
                  <a:gsLst>
                    <a:gs pos="89000">
                      <a:schemeClr val="bg1">
                        <a:lumMod val="85000"/>
                      </a:schemeClr>
                    </a:gs>
                    <a:gs pos="0">
                      <a:schemeClr val="bg1"/>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E8C8E"/>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1" name="椭圆 40"/>
              <p:cNvSpPr/>
              <p:nvPr/>
            </p:nvSpPr>
            <p:spPr>
              <a:xfrm>
                <a:off x="2836034" y="2154071"/>
                <a:ext cx="1127798" cy="1127798"/>
              </a:xfrm>
              <a:prstGeom prst="ellipse">
                <a:avLst/>
              </a:prstGeom>
              <a:gradFill flip="none" rotWithShape="1">
                <a:gsLst>
                  <a:gs pos="0">
                    <a:srgbClr val="20517C">
                      <a:shade val="30000"/>
                      <a:satMod val="115000"/>
                    </a:srgbClr>
                  </a:gs>
                  <a:gs pos="50000">
                    <a:srgbClr val="20517C">
                      <a:shade val="67500"/>
                      <a:satMod val="115000"/>
                    </a:srgbClr>
                  </a:gs>
                  <a:gs pos="100000">
                    <a:srgbClr val="20517C">
                      <a:shade val="100000"/>
                      <a:satMod val="115000"/>
                    </a:srgbClr>
                  </a:gs>
                </a:gsLst>
                <a:lin ang="2700000" scaled="1"/>
                <a:tileRect/>
              </a:gradFill>
              <a:ln>
                <a:noFill/>
              </a:ln>
            </p:spPr>
            <p:txBody>
              <a:bodyPr vert="horz" wrap="square" lIns="91440" tIns="45720" rIns="91440" bIns="45720" numCol="1" anchor="t" anchorCtr="0" compatLnSpc="1">
                <a:prstTxWarp prst="textNoShape">
                  <a:avLst/>
                </a:prstTxWarp>
              </a:bodyPr>
              <a:lstStyle/>
              <a:p>
                <a:pPr algn="ctr"/>
                <a:endParaRPr lang="zh-CN" altLang="en-US">
                  <a:solidFill>
                    <a:schemeClr val="tx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45" name="Freeform 12"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p:cNvSpPr>
              <a:spLocks noEditPoints="1"/>
            </p:cNvSpPr>
            <p:nvPr/>
          </p:nvSpPr>
          <p:spPr bwMode="auto">
            <a:xfrm>
              <a:off x="10628762" y="3974811"/>
              <a:ext cx="325504" cy="376118"/>
            </a:xfrm>
            <a:custGeom>
              <a:avLst/>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48" name="e7d195523061f1c0"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hidden="1"/>
          <p:cNvSpPr txBox="1"/>
          <p:nvPr/>
        </p:nvSpPr>
        <p:spPr>
          <a:xfrm>
            <a:off x="-355600" y="1803400"/>
            <a:ext cx="259366" cy="1016000"/>
          </a:xfrm>
          <a:prstGeom prst="rect">
            <a:avLst/>
          </a:prstGeom>
          <a:noFill/>
        </p:spPr>
        <p:txBody>
          <a:bodyPr vert="wordArtVert" rtlCol="0">
            <a:spAutoFit/>
          </a:bodyPr>
          <a:lstStyle/>
          <a:p>
            <a:r>
              <a:rPr lang="en-US" altLang="zh-CN" sz="100">
                <a:latin typeface="字魂105号-简雅黑" panose="00000500000000000000" pitchFamily="2" charset="-122"/>
                <a:ea typeface="字魂105号-简雅黑" panose="00000500000000000000" pitchFamily="2" charset="-122"/>
                <a:sym typeface="字魂105号-简雅黑" panose="00000500000000000000" pitchFamily="2" charset="-122"/>
              </a:rPr>
              <a:t>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a:t>
            </a:r>
            <a:endParaRPr lang="zh-CN" altLang="en-US" sz="10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9" name="矩形 48" descr="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
            <a:extLst>
              <a:ext uri="{FF2B5EF4-FFF2-40B4-BE49-F238E27FC236}">
                <a16:creationId xmlns:a16="http://schemas.microsoft.com/office/drawing/2014/main" id="{BD521644-68FE-429C-8741-F9FA226C9424}"/>
              </a:ext>
            </a:extLst>
          </p:cNvPr>
          <p:cNvSpPr/>
          <p:nvPr/>
        </p:nvSpPr>
        <p:spPr>
          <a:xfrm>
            <a:off x="5060300" y="264474"/>
            <a:ext cx="2071400" cy="1077218"/>
          </a:xfrm>
          <a:prstGeom prst="rect">
            <a:avLst/>
          </a:prstGeom>
        </p:spPr>
        <p:txBody>
          <a:bodyPr wrap="none">
            <a:spAutoFit/>
          </a:bodyPr>
          <a:lstStyle/>
          <a:p>
            <a:pPr algn="ctr" defTabSz="914377"/>
            <a:r>
              <a:rPr lang="zh-CN" altLang="en-US" sz="64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目 录</a:t>
            </a:r>
            <a:endParaRPr lang="en-US" altLang="zh-CN" sz="6400" b="1" dirty="0">
              <a:solidFill>
                <a:schemeClr val="tx1">
                  <a:lumMod val="75000"/>
                  <a:lumOff val="25000"/>
                </a:scheme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p:txBody>
      </p:sp>
      <p:sp>
        <p:nvSpPr>
          <p:cNvPr id="50" name="矩形 49" descr="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
            <a:extLst>
              <a:ext uri="{FF2B5EF4-FFF2-40B4-BE49-F238E27FC236}">
                <a16:creationId xmlns:a16="http://schemas.microsoft.com/office/drawing/2014/main" id="{8E2BD1F8-A962-452C-B9F4-8B7F7C8C4584}"/>
              </a:ext>
            </a:extLst>
          </p:cNvPr>
          <p:cNvSpPr/>
          <p:nvPr/>
        </p:nvSpPr>
        <p:spPr>
          <a:xfrm>
            <a:off x="5162891" y="1302618"/>
            <a:ext cx="1866216" cy="502766"/>
          </a:xfrm>
          <a:prstGeom prst="rect">
            <a:avLst/>
          </a:prstGeom>
        </p:spPr>
        <p:txBody>
          <a:bodyPr wrap="none">
            <a:spAutoFit/>
          </a:bodyPr>
          <a:lstStyle/>
          <a:p>
            <a:pPr algn="ctr" defTabSz="914377"/>
            <a:r>
              <a:rPr lang="en-US" altLang="zh-CN" sz="2667">
                <a:solidFill>
                  <a:schemeClr val="tx1">
                    <a:lumMod val="75000"/>
                    <a:lumOff val="25000"/>
                  </a:scheme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CONTENTS</a:t>
            </a:r>
          </a:p>
        </p:txBody>
      </p:sp>
      <p:cxnSp>
        <p:nvCxnSpPr>
          <p:cNvPr id="51" name="直接连接符 50" descr="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
            <a:extLst>
              <a:ext uri="{FF2B5EF4-FFF2-40B4-BE49-F238E27FC236}">
                <a16:creationId xmlns:a16="http://schemas.microsoft.com/office/drawing/2014/main" id="{D78CB020-C8EF-45C0-B718-ECB1E2BF48C8}"/>
              </a:ext>
            </a:extLst>
          </p:cNvPr>
          <p:cNvCxnSpPr/>
          <p:nvPr/>
        </p:nvCxnSpPr>
        <p:spPr>
          <a:xfrm>
            <a:off x="5516238" y="1899282"/>
            <a:ext cx="1159524" cy="0"/>
          </a:xfrm>
          <a:prstGeom prst="line">
            <a:avLst/>
          </a:prstGeom>
          <a:ln w="28575">
            <a:solidFill>
              <a:srgbClr val="005DA2"/>
            </a:solidFill>
          </a:ln>
        </p:spPr>
        <p:style>
          <a:lnRef idx="1">
            <a:schemeClr val="accent1"/>
          </a:lnRef>
          <a:fillRef idx="0">
            <a:schemeClr val="accent1"/>
          </a:fillRef>
          <a:effectRef idx="0">
            <a:schemeClr val="accent1"/>
          </a:effectRef>
          <a:fontRef idx="minor">
            <a:schemeClr val="tx1"/>
          </a:fontRef>
        </p:style>
      </p:cxnSp>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4063" y="5601376"/>
            <a:ext cx="1083874" cy="1083874"/>
          </a:xfrm>
          <a:prstGeom prst="rect">
            <a:avLst/>
          </a:prstGeom>
        </p:spPr>
      </p:pic>
    </p:spTree>
    <p:extLst>
      <p:ext uri="{BB962C8B-B14F-4D97-AF65-F5344CB8AC3E}">
        <p14:creationId xmlns:p14="http://schemas.microsoft.com/office/powerpoint/2010/main" val="338292410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0E42871-69DA-4227-B6CE-DF5783E6D413}"/>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01</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3" name="矩形 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856BC6C-975E-4405-A721-9AFA1CAA511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神经语言模型：</a:t>
            </a:r>
            <a:r>
              <a:rPr lang="en-US" altLang="zh-CN"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NNLM</a:t>
            </a: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模型</a:t>
            </a:r>
          </a:p>
        </p:txBody>
      </p:sp>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16" name="矩形 15"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1C942CE1-1F78-475A-B470-453CB11171B7}"/>
              </a:ext>
            </a:extLst>
          </p:cNvPr>
          <p:cNvSpPr/>
          <p:nvPr/>
        </p:nvSpPr>
        <p:spPr>
          <a:xfrm>
            <a:off x="1381323" y="1221629"/>
            <a:ext cx="10611893" cy="4613892"/>
          </a:xfrm>
          <a:prstGeom prst="rect">
            <a:avLst/>
          </a:prstGeom>
        </p:spPr>
        <p:txBody>
          <a:bodyPr wrap="square">
            <a:spAutoFit/>
          </a:bodyPr>
          <a:lstStyle/>
          <a:p>
            <a:pPr defTabSz="914377">
              <a:lnSpc>
                <a:spcPct val="150000"/>
              </a:lnSpc>
            </a:pP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神经语言模型构建完成之后，就是</a:t>
            </a:r>
            <a:r>
              <a:rPr lang="zh-CN" altLang="en-US" dirty="0">
                <a:solidFill>
                  <a:srgbClr val="FF0000"/>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训练参数</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了</a:t>
            </a:r>
            <a:endPar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a:p>
            <a:pPr defTabSz="914377">
              <a:lnSpc>
                <a:spcPct val="150000"/>
              </a:lnSpc>
            </a:pPr>
            <a:endPar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a:p>
            <a:pPr defTabSz="914377">
              <a:lnSpc>
                <a:spcPct val="150000"/>
              </a:lnSpc>
            </a:pP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这里的参数包括：</a:t>
            </a:r>
            <a:endPar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a:p>
            <a:pPr marL="285750" indent="-285750" defTabSz="914377">
              <a:lnSpc>
                <a:spcPct val="150000"/>
              </a:lnSpc>
              <a:buFont typeface="Arial" panose="020B0604020202020204" pitchFamily="34" charset="0"/>
              <a:buChar char="•"/>
            </a:pP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词向量矩阵</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C  </a:t>
            </a:r>
          </a:p>
          <a:p>
            <a:pPr marL="285750" indent="-285750" defTabSz="914377">
              <a:lnSpc>
                <a:spcPct val="150000"/>
              </a:lnSpc>
              <a:buFont typeface="Arial" panose="020B0604020202020204" pitchFamily="34" charset="0"/>
              <a:buChar char="•"/>
            </a:pP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神经网络的权重</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  </a:t>
            </a:r>
          </a:p>
          <a:p>
            <a:pPr marL="285750" indent="-285750" defTabSz="914377">
              <a:lnSpc>
                <a:spcPct val="150000"/>
              </a:lnSpc>
              <a:buFont typeface="Arial" panose="020B0604020202020204" pitchFamily="34" charset="0"/>
              <a:buChar char="•"/>
            </a:pP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偏置等参数</a:t>
            </a:r>
            <a:endPar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a:p>
            <a:pPr defTabSz="914377">
              <a:lnSpc>
                <a:spcPct val="150000"/>
              </a:lnSpc>
            </a:pPr>
            <a:endPar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a:p>
            <a:pPr defTabSz="914377">
              <a:lnSpc>
                <a:spcPct val="150000"/>
              </a:lnSpc>
            </a:pP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训练数据就是大堆大堆的语料库。</a:t>
            </a:r>
            <a:endPar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a:p>
            <a:pPr defTabSz="914377">
              <a:lnSpc>
                <a:spcPct val="150000"/>
              </a:lnSpc>
            </a:pP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训练结束之后，语言模型得到了：通过“ </a:t>
            </a:r>
            <a:r>
              <a:rPr lang="en-US" altLang="zh-CN" dirty="0" err="1">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w</a:t>
            </a:r>
            <a:r>
              <a:rPr lang="en-US" altLang="zh-CN" baseline="-25000" dirty="0" err="1">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t</a:t>
            </a:r>
            <a:r>
              <a:rPr lang="en-US" altLang="zh-CN" baseline="-250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−(n+1) </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 w</a:t>
            </a:r>
            <a:r>
              <a:rPr lang="en-US" altLang="zh-CN" baseline="-250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t−1</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去预测第 </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t </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个词是 </a:t>
            </a:r>
            <a:r>
              <a:rPr lang="en-US" altLang="zh-CN" dirty="0" err="1">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w</a:t>
            </a:r>
            <a:r>
              <a:rPr lang="en-US" altLang="zh-CN" baseline="-25000" dirty="0" err="1">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t</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 </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的概率，但有点意外收获的是词向量“ </a:t>
            </a:r>
            <a:r>
              <a:rPr lang="en-US" altLang="zh-CN" dirty="0" err="1">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w</a:t>
            </a:r>
            <a:r>
              <a:rPr lang="en-US" altLang="zh-CN" baseline="-25000" dirty="0" err="1">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t</a:t>
            </a:r>
            <a:r>
              <a:rPr lang="en-US" altLang="zh-CN" baseline="-250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−(n+1) </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 w</a:t>
            </a:r>
            <a:r>
              <a:rPr lang="en-US" altLang="zh-CN" baseline="-250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t−1</a:t>
            </a:r>
            <a:r>
              <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a:t>
            </a: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也得到了。</a:t>
            </a:r>
            <a:endPar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a:p>
            <a:pPr defTabSz="914377">
              <a:lnSpc>
                <a:spcPct val="150000"/>
              </a:lnSpc>
            </a:pPr>
            <a:r>
              <a:rPr lang="zh-CN" altLang="en-US"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换言之，词向量是这个语言模型的副产品。</a:t>
            </a:r>
            <a:endParaRPr lang="en-US" altLang="zh-CN"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p:txBody>
      </p:sp>
    </p:spTree>
    <p:extLst>
      <p:ext uri="{BB962C8B-B14F-4D97-AF65-F5344CB8AC3E}">
        <p14:creationId xmlns:p14="http://schemas.microsoft.com/office/powerpoint/2010/main" val="124115766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0E42871-69DA-4227-B6CE-DF5783E6D413}"/>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01</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3" name="矩形 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856BC6C-975E-4405-A721-9AFA1CAA511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神经语言模型：</a:t>
            </a:r>
            <a:r>
              <a:rPr lang="en-US" altLang="zh-CN"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NNLM</a:t>
            </a: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模型</a:t>
            </a:r>
          </a:p>
        </p:txBody>
      </p:sp>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13" name="矩形 12"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B98ACCE0-6CFA-4A3B-897A-177A404592FC}"/>
              </a:ext>
            </a:extLst>
          </p:cNvPr>
          <p:cNvSpPr/>
          <p:nvPr/>
        </p:nvSpPr>
        <p:spPr>
          <a:xfrm>
            <a:off x="1096403" y="1305706"/>
            <a:ext cx="10668877" cy="4643707"/>
          </a:xfrm>
          <a:prstGeom prst="rect">
            <a:avLst/>
          </a:prstGeom>
        </p:spPr>
        <p:txBody>
          <a:bodyPr wrap="square">
            <a:spAutoFit/>
          </a:bodyPr>
          <a:lstStyle/>
          <a:p>
            <a:pPr defTabSz="914377">
              <a:lnSpc>
                <a:spcPct val="150000"/>
              </a:lnSpc>
            </a:pPr>
            <a:r>
              <a:rPr lang="en-US" altLang="zh-CN" sz="32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NNLM</a:t>
            </a:r>
            <a:r>
              <a:rPr lang="zh-CN" altLang="en-US" sz="32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的优缺点：</a:t>
            </a:r>
            <a:endParaRPr lang="en-US" altLang="zh-CN" sz="32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a:p>
            <a:pPr defTabSz="914377">
              <a:lnSpc>
                <a:spcPct val="150000"/>
              </a:lnSpc>
            </a:pPr>
            <a:r>
              <a:rPr lang="zh-CN" altLang="en-US" sz="2400" b="1"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优点</a:t>
            </a: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a:t>
            </a:r>
            <a:endPar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a:p>
            <a:pPr defTabSz="914377">
              <a:lnSpc>
                <a:spcPct val="150000"/>
              </a:lnSpc>
            </a:pPr>
            <a:r>
              <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1.</a:t>
            </a: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词语之间的相似性可以通过词向量来体现</a:t>
            </a:r>
            <a:endPar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a:p>
            <a:pPr defTabSz="914377">
              <a:lnSpc>
                <a:spcPct val="150000"/>
              </a:lnSpc>
            </a:pPr>
            <a:r>
              <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2.</a:t>
            </a: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基于词向量的模型自带平滑化功能，不再需要像</a:t>
            </a:r>
            <a:r>
              <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n-gram</a:t>
            </a: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那样进行额外处理了。</a:t>
            </a:r>
            <a:endPar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a:p>
            <a:pPr defTabSz="914377">
              <a:lnSpc>
                <a:spcPct val="150000"/>
              </a:lnSpc>
            </a:pPr>
            <a:r>
              <a:rPr lang="zh-CN" altLang="en-US" sz="2400" b="1"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缺点</a:t>
            </a: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a:t>
            </a:r>
            <a:endPar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a:p>
            <a:pPr defTabSz="914377">
              <a:lnSpc>
                <a:spcPct val="150000"/>
              </a:lnSpc>
            </a:pP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速度问题</a:t>
            </a:r>
            <a:r>
              <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 </a:t>
            </a: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因为词汇表往往很大，几十万几百万，训练起来就很耗时，</a:t>
            </a:r>
            <a:r>
              <a:rPr lang="en-US" altLang="zh-CN" sz="2400" dirty="0" err="1">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Bengo</a:t>
            </a: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仅仅训练</a:t>
            </a:r>
            <a:r>
              <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5</a:t>
            </a: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个</a:t>
            </a:r>
            <a:r>
              <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epoch</a:t>
            </a: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就花了</a:t>
            </a:r>
            <a:r>
              <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3</a:t>
            </a: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周，这还是</a:t>
            </a:r>
            <a:r>
              <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40</a:t>
            </a: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个</a:t>
            </a:r>
            <a:r>
              <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CPU</a:t>
            </a: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并行训练的结果。因此才会有了后续好多的优化工作</a:t>
            </a:r>
            <a:r>
              <a:rPr lang="en-US" altLang="zh-CN"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 word2vec</a:t>
            </a:r>
            <a:r>
              <a:rPr lang="zh-CN" altLang="en-US" sz="2400"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便是其中一个。</a:t>
            </a:r>
          </a:p>
        </p:txBody>
      </p:sp>
    </p:spTree>
    <p:extLst>
      <p:ext uri="{BB962C8B-B14F-4D97-AF65-F5344CB8AC3E}">
        <p14:creationId xmlns:p14="http://schemas.microsoft.com/office/powerpoint/2010/main" val="268712552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395413"/>
            <a:ext cx="12192000" cy="4392612"/>
            <a:chOff x="0" y="1395413"/>
            <a:chExt cx="12192000" cy="4392612"/>
          </a:xfrm>
        </p:grpSpPr>
        <p:sp>
          <p:nvSpPr>
            <p:cNvPr id="8" name="Freeform 5"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3308645" y="1395413"/>
              <a:ext cx="8883355" cy="1881187"/>
            </a:xfrm>
            <a:custGeom>
              <a:avLst/>
              <a:gdLst>
                <a:gd name="T0" fmla="*/ 11567 w 11567"/>
                <a:gd name="T1" fmla="*/ 2441 h 2441"/>
                <a:gd name="T2" fmla="*/ 0 w 11567"/>
                <a:gd name="T3" fmla="*/ 2441 h 2441"/>
                <a:gd name="T4" fmla="*/ 1542 w 11567"/>
                <a:gd name="T5" fmla="*/ 0 h 2441"/>
                <a:gd name="T6" fmla="*/ 11567 w 11567"/>
                <a:gd name="T7" fmla="*/ 0 h 2441"/>
                <a:gd name="T8" fmla="*/ 11567 w 11567"/>
                <a:gd name="T9" fmla="*/ 2441 h 2441"/>
              </a:gdLst>
              <a:ahLst/>
              <a:cxnLst>
                <a:cxn ang="0">
                  <a:pos x="T0" y="T1"/>
                </a:cxn>
                <a:cxn ang="0">
                  <a:pos x="T2" y="T3"/>
                </a:cxn>
                <a:cxn ang="0">
                  <a:pos x="T4" y="T5"/>
                </a:cxn>
                <a:cxn ang="0">
                  <a:pos x="T6" y="T7"/>
                </a:cxn>
                <a:cxn ang="0">
                  <a:pos x="T8" y="T9"/>
                </a:cxn>
              </a:cxnLst>
              <a:rect l="0" t="0" r="r" b="b"/>
              <a:pathLst>
                <a:path w="11567" h="2441">
                  <a:moveTo>
                    <a:pt x="11567" y="2441"/>
                  </a:moveTo>
                  <a:lnTo>
                    <a:pt x="0" y="2441"/>
                  </a:lnTo>
                  <a:lnTo>
                    <a:pt x="1542" y="0"/>
                  </a:lnTo>
                  <a:lnTo>
                    <a:pt x="11567" y="0"/>
                  </a:lnTo>
                  <a:lnTo>
                    <a:pt x="11567" y="2441"/>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 name="Freeform 6"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0" y="4075113"/>
              <a:ext cx="5693725" cy="1712912"/>
            </a:xfrm>
            <a:custGeom>
              <a:avLst/>
              <a:gdLst>
                <a:gd name="T0" fmla="*/ 0 w 7413"/>
                <a:gd name="T1" fmla="*/ 0 h 2222"/>
                <a:gd name="T2" fmla="*/ 7413 w 7413"/>
                <a:gd name="T3" fmla="*/ 0 h 2222"/>
                <a:gd name="T4" fmla="*/ 6010 w 7413"/>
                <a:gd name="T5" fmla="*/ 2222 h 2222"/>
                <a:gd name="T6" fmla="*/ 0 w 7413"/>
                <a:gd name="T7" fmla="*/ 2222 h 2222"/>
                <a:gd name="T8" fmla="*/ 0 w 7413"/>
                <a:gd name="T9" fmla="*/ 0 h 2222"/>
              </a:gdLst>
              <a:ahLst/>
              <a:cxnLst>
                <a:cxn ang="0">
                  <a:pos x="T0" y="T1"/>
                </a:cxn>
                <a:cxn ang="0">
                  <a:pos x="T2" y="T3"/>
                </a:cxn>
                <a:cxn ang="0">
                  <a:pos x="T4" y="T5"/>
                </a:cxn>
                <a:cxn ang="0">
                  <a:pos x="T6" y="T7"/>
                </a:cxn>
                <a:cxn ang="0">
                  <a:pos x="T8" y="T9"/>
                </a:cxn>
              </a:cxnLst>
              <a:rect l="0" t="0" r="r" b="b"/>
              <a:pathLst>
                <a:path w="7413" h="2222">
                  <a:moveTo>
                    <a:pt x="0" y="0"/>
                  </a:moveTo>
                  <a:lnTo>
                    <a:pt x="7413" y="0"/>
                  </a:lnTo>
                  <a:lnTo>
                    <a:pt x="6010" y="2222"/>
                  </a:lnTo>
                  <a:lnTo>
                    <a:pt x="0" y="2222"/>
                  </a:lnTo>
                  <a:lnTo>
                    <a:pt x="0" y="0"/>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1" name="Freeform 7"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0" y="2052639"/>
              <a:ext cx="10728896"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005DA2"/>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2" name="e7d195523061f1c0" descr="e7d195523061f1c060910eeaeeff1464599dc3392e14be42F6605DBF3376AA578EAD49A2F34CDE9F8BA873D9FC4305B94F8C98BE913D0BB55B77B4982D855D57316D9666CF50C0C1F882EEA92AB650391898752DC0F28C027E30AABBE39009D367F52CF2EB08CFD5B7F9FB4301E8C18380EF535FE4A4CCCE7A68EA8B854FFF693052B82C6FF16E3D" hidden="1"/>
          <p:cNvSpPr txBox="1"/>
          <p:nvPr/>
        </p:nvSpPr>
        <p:spPr>
          <a:xfrm>
            <a:off x="-355600" y="1803400"/>
            <a:ext cx="259366"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e7d195523061f1c060910eeaeeff1464599dc3392e14be42F6605DBF3376AA578EAD49A2F34CDE9F8BA873D9FC4305B94F8C98BE913D0BB55B77B4982D855D57316D9666CF50C0C1F882EEA92AB650391898752DC0F28C027E30AABBE39009D367F52CF2EB08CFD5B7F9FB4301E8C18380EF535FE4A4CCCE7A68EA8B854FFF693052B82C6FF16E3D</a:t>
            </a:r>
            <a:endParaRPr kumimoji="0" lang="zh-CN" altLang="en-US" sz="1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3" name="文本框 12"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txBox="1"/>
          <p:nvPr/>
        </p:nvSpPr>
        <p:spPr>
          <a:xfrm>
            <a:off x="1079145" y="1908176"/>
            <a:ext cx="1532792" cy="315471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9900" b="0"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2</a:t>
            </a:r>
            <a:endParaRPr kumimoji="0" lang="zh-CN" altLang="en-US" sz="19900" b="0"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5" name="文本框 14"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txBox="1"/>
          <p:nvPr/>
        </p:nvSpPr>
        <p:spPr>
          <a:xfrm>
            <a:off x="2846862" y="2668383"/>
            <a:ext cx="2476903" cy="768350"/>
          </a:xfrm>
          <a:prstGeom prst="rect">
            <a:avLst/>
          </a:prstGeom>
          <a:noFill/>
        </p:spPr>
        <p:txBody>
          <a:bodyPr wrap="square" rtlCol="0">
            <a:spAutoFit/>
          </a:bodyPr>
          <a:lstStyle/>
          <a:p>
            <a:pPr lvl="0"/>
            <a:r>
              <a:rPr lang="zh-CN" altLang="en-US" sz="440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rPr>
              <a:t>预备知识</a:t>
            </a:r>
          </a:p>
        </p:txBody>
      </p:sp>
      <p:sp>
        <p:nvSpPr>
          <p:cNvPr id="16" name="矩形 15"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p:nvPr/>
        </p:nvSpPr>
        <p:spPr>
          <a:xfrm>
            <a:off x="2956407" y="3466746"/>
            <a:ext cx="566069" cy="60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7" name="Freeform 8"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11227177" y="1908176"/>
            <a:ext cx="556995" cy="900113"/>
          </a:xfrm>
          <a:custGeom>
            <a:avLst/>
            <a:gdLst>
              <a:gd name="T0" fmla="*/ 584 w 725"/>
              <a:gd name="T1" fmla="*/ 443 h 1169"/>
              <a:gd name="T2" fmla="*/ 725 w 725"/>
              <a:gd name="T3" fmla="*/ 585 h 1169"/>
              <a:gd name="T4" fmla="*/ 584 w 725"/>
              <a:gd name="T5" fmla="*/ 726 h 1169"/>
              <a:gd name="T6" fmla="*/ 141 w 725"/>
              <a:gd name="T7" fmla="*/ 1169 h 1169"/>
              <a:gd name="T8" fmla="*/ 0 w 725"/>
              <a:gd name="T9" fmla="*/ 1028 h 1169"/>
              <a:gd name="T10" fmla="*/ 443 w 725"/>
              <a:gd name="T11" fmla="*/ 585 h 1169"/>
              <a:gd name="T12" fmla="*/ 0 w 725"/>
              <a:gd name="T13" fmla="*/ 141 h 1169"/>
              <a:gd name="T14" fmla="*/ 141 w 725"/>
              <a:gd name="T15" fmla="*/ 0 h 1169"/>
              <a:gd name="T16" fmla="*/ 584 w 725"/>
              <a:gd name="T17" fmla="*/ 443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02</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7" name="图片 6">
            <a:extLst>
              <a:ext uri="{FF2B5EF4-FFF2-40B4-BE49-F238E27FC236}">
                <a16:creationId xmlns:a16="http://schemas.microsoft.com/office/drawing/2014/main" id="{E8282686-5A4D-4F28-82FE-1E67A32448AB}"/>
              </a:ext>
            </a:extLst>
          </p:cNvPr>
          <p:cNvPicPr>
            <a:picLocks noChangeAspect="1"/>
          </p:cNvPicPr>
          <p:nvPr/>
        </p:nvPicPr>
        <p:blipFill>
          <a:blip r:embed="rId4"/>
          <a:stretch>
            <a:fillRect/>
          </a:stretch>
        </p:blipFill>
        <p:spPr>
          <a:xfrm>
            <a:off x="2736850" y="261366"/>
            <a:ext cx="7623810" cy="6413500"/>
          </a:xfrm>
          <a:prstGeom prst="rect">
            <a:avLst/>
          </a:prstGeom>
        </p:spPr>
      </p:pic>
      <p:pic>
        <p:nvPicPr>
          <p:cNvPr id="2" name="图片 1"/>
          <p:cNvPicPr>
            <a:picLocks noChangeAspect="1"/>
          </p:cNvPicPr>
          <p:nvPr/>
        </p:nvPicPr>
        <p:blipFill rotWithShape="1">
          <a:blip r:embed="rId4"/>
          <a:srcRect b="84562"/>
          <a:stretch/>
        </p:blipFill>
        <p:spPr>
          <a:xfrm>
            <a:off x="2736850" y="457675"/>
            <a:ext cx="7623810" cy="990125"/>
          </a:xfrm>
          <a:prstGeom prst="rect">
            <a:avLst/>
          </a:prstGeom>
        </p:spPr>
      </p:pic>
      <p:sp>
        <p:nvSpPr>
          <p:cNvPr id="6" name="矩形 5"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3A88D0CA-EB40-48B3-86B1-5E913372FB0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dirty="0" err="1">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Sigmod</a:t>
            </a: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函数</a:t>
            </a: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02</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4" name="文本框 3"/>
          <p:cNvSpPr txBox="1"/>
          <p:nvPr/>
        </p:nvSpPr>
        <p:spPr>
          <a:xfrm>
            <a:off x="1388529" y="1342390"/>
            <a:ext cx="9615458" cy="3830955"/>
          </a:xfrm>
          <a:prstGeom prst="rect">
            <a:avLst/>
          </a:prstGeom>
          <a:noFill/>
        </p:spPr>
        <p:txBody>
          <a:bodyPr wrap="square" rtlCol="0" anchor="t">
            <a:spAutoFit/>
          </a:bodyPr>
          <a:lstStyle/>
          <a:p>
            <a:pPr>
              <a:lnSpc>
                <a:spcPct val="150000"/>
              </a:lnSpc>
            </a:pPr>
            <a:r>
              <a:rPr lang="en-US" altLang="zh-CN" dirty="0"/>
              <a:t>       </a:t>
            </a:r>
            <a:r>
              <a:rPr lang="zh-CN" altLang="en-US" dirty="0"/>
              <a:t>在数据通信中，我们需要将文字转化成二进制的字符，用若干个0和1来表示字符。以英文为例，英语有26个字母，我们设置固定编码长度为5（因为2^5=32&gt;26），也就是说，我们可以通过5位长的0,1编码来表示英文的每个字母。如00000表示A，00001表示B（这种方法也称作</a:t>
            </a:r>
            <a:r>
              <a:rPr lang="zh-CN" altLang="en-US" b="1" dirty="0">
                <a:solidFill>
                  <a:srgbClr val="FF0000"/>
                </a:solidFill>
              </a:rPr>
              <a:t>等长编码</a:t>
            </a:r>
            <a:r>
              <a:rPr lang="zh-CN" altLang="en-US" dirty="0"/>
              <a:t>）。但现实传输电报时，我们总希望电报总长度尽量的短，这时有什么优化方法呢？</a:t>
            </a:r>
          </a:p>
          <a:p>
            <a:pPr>
              <a:lnSpc>
                <a:spcPct val="150000"/>
              </a:lnSpc>
            </a:pPr>
            <a:r>
              <a:rPr lang="en-US" altLang="zh-CN" dirty="0"/>
              <a:t>     </a:t>
            </a:r>
            <a:r>
              <a:rPr lang="zh-CN" altLang="en-US" dirty="0"/>
              <a:t>方法：真实发电报时，每个字母的使用频数肯定不一样，比如A，B，C等字母出现的频数会高于X，Y，Z。那如果我们给出现频数高的字母一个短的代码（非标准的5位代码），出现频数低的字母长的代码（这种方法称作</a:t>
            </a:r>
            <a:r>
              <a:rPr lang="zh-CN" altLang="en-US" b="1" dirty="0">
                <a:solidFill>
                  <a:srgbClr val="FF0000"/>
                </a:solidFill>
              </a:rPr>
              <a:t>不等长编码</a:t>
            </a:r>
            <a:r>
              <a:rPr lang="zh-CN" altLang="en-US" dirty="0"/>
              <a:t>），那就可以大大缩短电报总长度。</a:t>
            </a:r>
          </a:p>
          <a:p>
            <a:pPr>
              <a:lnSpc>
                <a:spcPct val="150000"/>
              </a:lnSpc>
            </a:pPr>
            <a:r>
              <a:rPr lang="en-US" altLang="zh-CN" dirty="0"/>
              <a:t>       </a:t>
            </a:r>
            <a:r>
              <a:rPr lang="zh-CN" altLang="en-US" dirty="0"/>
              <a:t>但使用这个方法有一个要求，即每个字符的编码不能是另一个字符的编码前缀（举例：A是101，C是10101，B是01，不知道在哪里断点，就区分不开10101是AB还是C）</a:t>
            </a:r>
            <a:endParaRPr lang="en-US" altLang="zh-CN" dirty="0"/>
          </a:p>
        </p:txBody>
      </p:sp>
      <p:sp>
        <p:nvSpPr>
          <p:cNvPr id="6" name="矩形 5"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84796B88-5299-457D-8682-40EFCF86BCF1}"/>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哈夫曼编码和哈夫曼树</a:t>
            </a: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02</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5" name="图片 4"/>
          <p:cNvPicPr>
            <a:picLocks noChangeAspect="1"/>
          </p:cNvPicPr>
          <p:nvPr/>
        </p:nvPicPr>
        <p:blipFill>
          <a:blip r:embed="rId4"/>
          <a:stretch>
            <a:fillRect/>
          </a:stretch>
        </p:blipFill>
        <p:spPr>
          <a:xfrm>
            <a:off x="705485" y="1055370"/>
            <a:ext cx="10514965" cy="4812030"/>
          </a:xfrm>
          <a:prstGeom prst="rect">
            <a:avLst/>
          </a:prstGeom>
        </p:spPr>
      </p:pic>
      <p:sp>
        <p:nvSpPr>
          <p:cNvPr id="6" name="矩形 5"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76BC5D7E-9C18-4407-8246-F00FF652626B}"/>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哈夫曼编码和哈夫曼树</a:t>
            </a: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02</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5" name="图片 4"/>
          <p:cNvPicPr>
            <a:picLocks noChangeAspect="1"/>
          </p:cNvPicPr>
          <p:nvPr/>
        </p:nvPicPr>
        <p:blipFill>
          <a:blip r:embed="rId4"/>
          <a:stretch>
            <a:fillRect/>
          </a:stretch>
        </p:blipFill>
        <p:spPr>
          <a:xfrm>
            <a:off x="6935470" y="1163320"/>
            <a:ext cx="4469130" cy="4531995"/>
          </a:xfrm>
          <a:prstGeom prst="rect">
            <a:avLst/>
          </a:prstGeom>
        </p:spPr>
      </p:pic>
      <p:sp>
        <p:nvSpPr>
          <p:cNvPr id="7" name="矩形 6"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6FDC0BA6-7BA6-46E2-9800-7902E6B1E29C}"/>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哈夫曼编码和哈夫曼树</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D49901F-7B14-4487-999F-338A291AA62B}"/>
                  </a:ext>
                </a:extLst>
              </p:cNvPr>
              <p:cNvSpPr txBox="1"/>
              <p:nvPr/>
            </p:nvSpPr>
            <p:spPr>
              <a:xfrm>
                <a:off x="914400" y="1446245"/>
                <a:ext cx="5181600" cy="3139321"/>
              </a:xfrm>
              <a:prstGeom prst="rect">
                <a:avLst/>
              </a:prstGeom>
              <a:noFill/>
            </p:spPr>
            <p:txBody>
              <a:bodyPr wrap="square" rtlCol="0">
                <a:spAutoFit/>
              </a:bodyPr>
              <a:lstStyle/>
              <a:p>
                <a:r>
                  <a:rPr lang="zh-CN" altLang="en-US" dirty="0"/>
                  <a:t>对于给定的有各自权值的</a:t>
                </a:r>
                <a14:m>
                  <m:oMath xmlns:m="http://schemas.openxmlformats.org/officeDocument/2006/math">
                    <m:r>
                      <a:rPr lang="en-US" altLang="zh-CN" b="0" i="0" dirty="0" smtClean="0">
                        <a:latin typeface="Cambria Math" panose="02040503050406030204" pitchFamily="18" charset="0"/>
                      </a:rPr>
                      <m:t> </m:t>
                    </m:r>
                    <m:r>
                      <a:rPr lang="en-US" altLang="zh-CN" i="1" dirty="0" smtClean="0">
                        <a:latin typeface="Cambria Math" panose="02040503050406030204" pitchFamily="18" charset="0"/>
                      </a:rPr>
                      <m:t>𝑛</m:t>
                    </m:r>
                  </m:oMath>
                </a14:m>
                <a:r>
                  <a:rPr lang="zh-CN" altLang="en-US" dirty="0"/>
                  <a:t> 个结点，构建哈夫曼树有一个行之有效的办法：</a:t>
                </a:r>
                <a:endParaRPr lang="en-US" altLang="zh-CN" dirty="0"/>
              </a:p>
              <a:p>
                <a:r>
                  <a:rPr lang="en-US" altLang="zh-CN" dirty="0"/>
                  <a:t>(1)</a:t>
                </a:r>
                <a:r>
                  <a:rPr lang="zh-CN" altLang="en-US" dirty="0"/>
                  <a:t>、</a:t>
                </a:r>
                <a14:m>
                  <m:oMath xmlns:m="http://schemas.openxmlformats.org/officeDocument/2006/math">
                    <m:r>
                      <a:rPr lang="zh-CN" altLang="en-US" i="1" dirty="0" smtClean="0">
                        <a:latin typeface="Cambria Math" panose="02040503050406030204" pitchFamily="18" charset="0"/>
                      </a:rPr>
                      <m:t>将</m:t>
                    </m:r>
                    <m:r>
                      <a:rPr lang="zh-CN" altLang="en-US" i="1" dirty="0" smtClean="0">
                        <a:latin typeface="Cambria Math" panose="02040503050406030204" pitchFamily="18" charset="0"/>
                      </a:rPr>
                      <m:t> </m:t>
                    </m:r>
                    <m:r>
                      <m:rPr>
                        <m:lit/>
                      </m:rP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𝑤</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𝑤</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b="0" i="1" dirty="0" smtClean="0">
                            <a:latin typeface="Cambria Math" panose="02040503050406030204" pitchFamily="18" charset="0"/>
                          </a:rPr>
                          <m:t>𝑛</m:t>
                        </m:r>
                      </m:sub>
                    </m:sSub>
                    <m:r>
                      <m:rPr>
                        <m:lit/>
                      </m:rPr>
                      <a:rPr lang="en-US" altLang="zh-CN" i="1" dirty="0" smtClean="0">
                        <a:latin typeface="Cambria Math" panose="02040503050406030204" pitchFamily="18" charset="0"/>
                      </a:rPr>
                      <m:t>}</m:t>
                    </m:r>
                    <m:r>
                      <a:rPr lang="en-US" altLang="zh-CN" i="1" dirty="0" smtClean="0">
                        <a:latin typeface="Cambria Math" panose="02040503050406030204" pitchFamily="18" charset="0"/>
                      </a:rPr>
                      <m:t> </m:t>
                    </m:r>
                  </m:oMath>
                </a14:m>
                <a:r>
                  <a:rPr lang="zh-CN" altLang="en-US" dirty="0"/>
                  <a:t>看成是有 </a:t>
                </a:r>
                <a14:m>
                  <m:oMath xmlns:m="http://schemas.openxmlformats.org/officeDocument/2006/math">
                    <m:r>
                      <a:rPr lang="en-US" altLang="zh-CN" i="1" dirty="0">
                        <a:latin typeface="Cambria Math" panose="02040503050406030204" pitchFamily="18" charset="0"/>
                      </a:rPr>
                      <m:t>𝑛</m:t>
                    </m:r>
                  </m:oMath>
                </a14:m>
                <a:r>
                  <a:rPr lang="en-US" altLang="zh-CN" dirty="0"/>
                  <a:t> </a:t>
                </a:r>
                <a:r>
                  <a:rPr lang="zh-CN" altLang="en-US" dirty="0"/>
                  <a:t>棵树的森林 </a:t>
                </a:r>
                <a:r>
                  <a:rPr lang="en-US" altLang="zh-CN" dirty="0"/>
                  <a:t>(</a:t>
                </a:r>
                <a:r>
                  <a:rPr lang="zh-CN" altLang="en-US" dirty="0"/>
                  <a:t>每棵树仅有一个结点</a:t>
                </a:r>
                <a:r>
                  <a:rPr lang="en-US" altLang="zh-CN" dirty="0"/>
                  <a:t>)</a:t>
                </a:r>
                <a:r>
                  <a:rPr lang="zh-CN" altLang="en-US" dirty="0"/>
                  <a:t>。</a:t>
                </a:r>
                <a:endParaRPr lang="en-US" altLang="zh-CN" dirty="0"/>
              </a:p>
              <a:p>
                <a:r>
                  <a:rPr lang="en-US" altLang="zh-CN" dirty="0"/>
                  <a:t>(2) </a:t>
                </a:r>
                <a:r>
                  <a:rPr lang="zh-CN" altLang="en-US" dirty="0"/>
                  <a:t>、在森林中选出两个根结点的权值最小的树合并，作为一棵新树的左、右子树，且新树的根结点权值为其左、右子树根结点权值之和。</a:t>
                </a:r>
                <a:endParaRPr lang="en-US" altLang="zh-CN" dirty="0"/>
              </a:p>
              <a:p>
                <a:r>
                  <a:rPr lang="en-US" altLang="zh-CN" dirty="0"/>
                  <a:t>(3)</a:t>
                </a:r>
                <a:r>
                  <a:rPr lang="zh-CN" altLang="en-US" dirty="0"/>
                  <a:t>、从森林中删除选取的两棵树，并将新树加入森林。</a:t>
                </a:r>
                <a:endParaRPr lang="en-US" altLang="zh-CN" dirty="0"/>
              </a:p>
              <a:p>
                <a:r>
                  <a:rPr lang="en-US" altLang="zh-CN" dirty="0"/>
                  <a:t>(4)</a:t>
                </a:r>
                <a:r>
                  <a:rPr lang="zh-CN" altLang="en-US" dirty="0"/>
                  <a:t>、重复 </a:t>
                </a:r>
                <a:r>
                  <a:rPr lang="en-US" altLang="zh-CN" dirty="0"/>
                  <a:t>(2)</a:t>
                </a:r>
                <a:r>
                  <a:rPr lang="zh-CN" altLang="en-US" dirty="0"/>
                  <a:t>、</a:t>
                </a:r>
                <a:r>
                  <a:rPr lang="en-US" altLang="zh-CN" dirty="0"/>
                  <a:t>(3) </a:t>
                </a:r>
                <a:r>
                  <a:rPr lang="zh-CN" altLang="en-US" dirty="0"/>
                  <a:t>步，直到森林中只剩一棵树为止，该树即为所求的 </a:t>
                </a:r>
                <a:r>
                  <a:rPr lang="en-US" altLang="zh-CN" dirty="0"/>
                  <a:t>Huffman </a:t>
                </a:r>
                <a:r>
                  <a:rPr lang="zh-CN" altLang="en-US" dirty="0"/>
                  <a:t>树。</a:t>
                </a:r>
              </a:p>
            </p:txBody>
          </p:sp>
        </mc:Choice>
        <mc:Fallback xmlns="">
          <p:sp>
            <p:nvSpPr>
              <p:cNvPr id="2" name="文本框 1">
                <a:extLst>
                  <a:ext uri="{FF2B5EF4-FFF2-40B4-BE49-F238E27FC236}">
                    <a16:creationId xmlns:a16="http://schemas.microsoft.com/office/drawing/2014/main" id="{DD49901F-7B14-4487-999F-338A291AA62B}"/>
                  </a:ext>
                </a:extLst>
              </p:cNvPr>
              <p:cNvSpPr txBox="1">
                <a:spLocks noRot="1" noChangeAspect="1" noMove="1" noResize="1" noEditPoints="1" noAdjustHandles="1" noChangeArrowheads="1" noChangeShapeType="1" noTextEdit="1"/>
              </p:cNvSpPr>
              <p:nvPr/>
            </p:nvSpPr>
            <p:spPr>
              <a:xfrm>
                <a:off x="914400" y="1446245"/>
                <a:ext cx="5181600" cy="3139321"/>
              </a:xfrm>
              <a:prstGeom prst="rect">
                <a:avLst/>
              </a:prstGeom>
              <a:blipFill>
                <a:blip r:embed="rId5"/>
                <a:stretch>
                  <a:fillRect l="-941" t="-971" b="-213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02</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2" name="文本框 1"/>
          <p:cNvSpPr txBox="1"/>
          <p:nvPr/>
        </p:nvSpPr>
        <p:spPr>
          <a:xfrm>
            <a:off x="1335990" y="1167447"/>
            <a:ext cx="5063490" cy="4523105"/>
          </a:xfrm>
          <a:prstGeom prst="rect">
            <a:avLst/>
          </a:prstGeom>
          <a:noFill/>
        </p:spPr>
        <p:txBody>
          <a:bodyPr wrap="square" rtlCol="0" anchor="t">
            <a:spAutoFit/>
          </a:bodyPr>
          <a:lstStyle/>
          <a:p>
            <a:r>
              <a:rPr lang="en-US" altLang="zh-CN" dirty="0"/>
              <a:t>    </a:t>
            </a:r>
            <a:r>
              <a:rPr lang="zh-CN" altLang="en-US" dirty="0"/>
              <a:t>假设我们要对a，b，c，d，e，f  6个字母进行编码。在一篇文章中，a出现15次，b出现8次，c出现6次，d出现5次，e出现3次，f出现1次。我们按频数为权值，构造一个哈夫曼树。</a:t>
            </a:r>
          </a:p>
          <a:p>
            <a:endParaRPr lang="zh-CN" altLang="en-US" dirty="0"/>
          </a:p>
          <a:p>
            <a:r>
              <a:rPr lang="en-US" altLang="zh-CN" dirty="0"/>
              <a:t>    可以看出，A的编码为0，B的编码为111，C的编码为110，D的编码为101，E的编码为1001，F的编码为1000。</a:t>
            </a:r>
          </a:p>
          <a:p>
            <a:endParaRPr lang="en-US" altLang="zh-CN" dirty="0"/>
          </a:p>
          <a:p>
            <a:r>
              <a:rPr lang="en-US" altLang="zh-CN" dirty="0"/>
              <a:t>    原本要发送共38次ABCDEF（6个字母，需要3位等长编码）需要3×38=</a:t>
            </a:r>
            <a:r>
              <a:rPr lang="en-US" altLang="zh-CN" dirty="0">
                <a:solidFill>
                  <a:srgbClr val="FF0000"/>
                </a:solidFill>
              </a:rPr>
              <a:t>114</a:t>
            </a:r>
            <a:r>
              <a:rPr lang="en-US" altLang="zh-CN" dirty="0"/>
              <a:t>个字符。现在只需要15×1+（8+6+5）×3+（3+1）×4=</a:t>
            </a:r>
            <a:r>
              <a:rPr lang="en-US" altLang="zh-CN" dirty="0">
                <a:solidFill>
                  <a:srgbClr val="FF0000"/>
                </a:solidFill>
              </a:rPr>
              <a:t>88</a:t>
            </a:r>
            <a:r>
              <a:rPr lang="en-US" altLang="zh-CN" dirty="0"/>
              <a:t>个字符。确实节省了篇幅。</a:t>
            </a:r>
          </a:p>
          <a:p>
            <a:r>
              <a:rPr lang="en-US" altLang="zh-CN" dirty="0"/>
              <a:t>    </a:t>
            </a:r>
          </a:p>
          <a:p>
            <a:r>
              <a:rPr lang="en-US" altLang="zh-CN" dirty="0"/>
              <a:t>    </a:t>
            </a:r>
            <a:r>
              <a:rPr lang="en-US" altLang="zh-CN" dirty="0" err="1"/>
              <a:t>补充：</a:t>
            </a:r>
            <a:r>
              <a:rPr lang="en-US" altLang="zh-CN" dirty="0" err="1">
                <a:solidFill>
                  <a:srgbClr val="FF0000"/>
                </a:solidFill>
              </a:rPr>
              <a:t>本展示分类时默认</a:t>
            </a:r>
            <a:r>
              <a:rPr lang="zh-CN" altLang="en-US" dirty="0" err="1">
                <a:solidFill>
                  <a:srgbClr val="FF0000"/>
                </a:solidFill>
              </a:rPr>
              <a:t>结点</a:t>
            </a:r>
            <a:r>
              <a:rPr lang="en-US" altLang="zh-CN" dirty="0" err="1">
                <a:solidFill>
                  <a:srgbClr val="FF0000"/>
                </a:solidFill>
              </a:rPr>
              <a:t>权数大</a:t>
            </a:r>
            <a:r>
              <a:rPr lang="zh-CN" altLang="en-US" dirty="0" err="1">
                <a:solidFill>
                  <a:srgbClr val="FF0000"/>
                </a:solidFill>
              </a:rPr>
              <a:t>作为</a:t>
            </a:r>
            <a:r>
              <a:rPr lang="en-US" altLang="zh-CN" dirty="0" err="1">
                <a:solidFill>
                  <a:srgbClr val="FF0000"/>
                </a:solidFill>
              </a:rPr>
              <a:t>左孩子</a:t>
            </a:r>
            <a:r>
              <a:rPr lang="zh-CN" altLang="en-US" dirty="0" err="1">
                <a:solidFill>
                  <a:srgbClr val="FF0000"/>
                </a:solidFill>
              </a:rPr>
              <a:t>结点</a:t>
            </a:r>
            <a:r>
              <a:rPr lang="en-US" altLang="zh-CN" dirty="0" err="1">
                <a:solidFill>
                  <a:srgbClr val="FF0000"/>
                </a:solidFill>
              </a:rPr>
              <a:t>，权数小的称为右孩子</a:t>
            </a:r>
            <a:r>
              <a:rPr lang="zh-CN" altLang="en-US" dirty="0" err="1">
                <a:solidFill>
                  <a:srgbClr val="FF0000"/>
                </a:solidFill>
              </a:rPr>
              <a:t>结点</a:t>
            </a:r>
            <a:r>
              <a:rPr lang="en-US" altLang="zh-CN" dirty="0"/>
              <a:t>。</a:t>
            </a:r>
          </a:p>
        </p:txBody>
      </p:sp>
      <p:sp>
        <p:nvSpPr>
          <p:cNvPr id="7" name="矩形 6"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38548F21-F310-4EC3-9D6C-03F9E0C3A627}"/>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哈夫曼编码和哈夫曼树</a:t>
            </a:r>
          </a:p>
        </p:txBody>
      </p:sp>
      <p:pic>
        <p:nvPicPr>
          <p:cNvPr id="4" name="图片 3">
            <a:extLst>
              <a:ext uri="{FF2B5EF4-FFF2-40B4-BE49-F238E27FC236}">
                <a16:creationId xmlns:a16="http://schemas.microsoft.com/office/drawing/2014/main" id="{D2DE3E47-471B-4C4A-A752-F96115EA5A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8833" y="896603"/>
            <a:ext cx="4371928" cy="546053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395413"/>
            <a:ext cx="12192000" cy="4392612"/>
            <a:chOff x="0" y="1395413"/>
            <a:chExt cx="12192000" cy="4392612"/>
          </a:xfrm>
        </p:grpSpPr>
        <p:sp>
          <p:nvSpPr>
            <p:cNvPr id="8" name="Freeform 5"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3308645" y="1395413"/>
              <a:ext cx="8883355" cy="1881187"/>
            </a:xfrm>
            <a:custGeom>
              <a:avLst/>
              <a:gdLst>
                <a:gd name="T0" fmla="*/ 11567 w 11567"/>
                <a:gd name="T1" fmla="*/ 2441 h 2441"/>
                <a:gd name="T2" fmla="*/ 0 w 11567"/>
                <a:gd name="T3" fmla="*/ 2441 h 2441"/>
                <a:gd name="T4" fmla="*/ 1542 w 11567"/>
                <a:gd name="T5" fmla="*/ 0 h 2441"/>
                <a:gd name="T6" fmla="*/ 11567 w 11567"/>
                <a:gd name="T7" fmla="*/ 0 h 2441"/>
                <a:gd name="T8" fmla="*/ 11567 w 11567"/>
                <a:gd name="T9" fmla="*/ 2441 h 2441"/>
              </a:gdLst>
              <a:ahLst/>
              <a:cxnLst>
                <a:cxn ang="0">
                  <a:pos x="T0" y="T1"/>
                </a:cxn>
                <a:cxn ang="0">
                  <a:pos x="T2" y="T3"/>
                </a:cxn>
                <a:cxn ang="0">
                  <a:pos x="T4" y="T5"/>
                </a:cxn>
                <a:cxn ang="0">
                  <a:pos x="T6" y="T7"/>
                </a:cxn>
                <a:cxn ang="0">
                  <a:pos x="T8" y="T9"/>
                </a:cxn>
              </a:cxnLst>
              <a:rect l="0" t="0" r="r" b="b"/>
              <a:pathLst>
                <a:path w="11567" h="2441">
                  <a:moveTo>
                    <a:pt x="11567" y="2441"/>
                  </a:moveTo>
                  <a:lnTo>
                    <a:pt x="0" y="2441"/>
                  </a:lnTo>
                  <a:lnTo>
                    <a:pt x="1542" y="0"/>
                  </a:lnTo>
                  <a:lnTo>
                    <a:pt x="11567" y="0"/>
                  </a:lnTo>
                  <a:lnTo>
                    <a:pt x="11567" y="2441"/>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 name="Freeform 6"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0" y="4075113"/>
              <a:ext cx="5693725" cy="1712912"/>
            </a:xfrm>
            <a:custGeom>
              <a:avLst/>
              <a:gdLst>
                <a:gd name="T0" fmla="*/ 0 w 7413"/>
                <a:gd name="T1" fmla="*/ 0 h 2222"/>
                <a:gd name="T2" fmla="*/ 7413 w 7413"/>
                <a:gd name="T3" fmla="*/ 0 h 2222"/>
                <a:gd name="T4" fmla="*/ 6010 w 7413"/>
                <a:gd name="T5" fmla="*/ 2222 h 2222"/>
                <a:gd name="T6" fmla="*/ 0 w 7413"/>
                <a:gd name="T7" fmla="*/ 2222 h 2222"/>
                <a:gd name="T8" fmla="*/ 0 w 7413"/>
                <a:gd name="T9" fmla="*/ 0 h 2222"/>
              </a:gdLst>
              <a:ahLst/>
              <a:cxnLst>
                <a:cxn ang="0">
                  <a:pos x="T0" y="T1"/>
                </a:cxn>
                <a:cxn ang="0">
                  <a:pos x="T2" y="T3"/>
                </a:cxn>
                <a:cxn ang="0">
                  <a:pos x="T4" y="T5"/>
                </a:cxn>
                <a:cxn ang="0">
                  <a:pos x="T6" y="T7"/>
                </a:cxn>
                <a:cxn ang="0">
                  <a:pos x="T8" y="T9"/>
                </a:cxn>
              </a:cxnLst>
              <a:rect l="0" t="0" r="r" b="b"/>
              <a:pathLst>
                <a:path w="7413" h="2222">
                  <a:moveTo>
                    <a:pt x="0" y="0"/>
                  </a:moveTo>
                  <a:lnTo>
                    <a:pt x="7413" y="0"/>
                  </a:lnTo>
                  <a:lnTo>
                    <a:pt x="6010" y="2222"/>
                  </a:lnTo>
                  <a:lnTo>
                    <a:pt x="0" y="2222"/>
                  </a:lnTo>
                  <a:lnTo>
                    <a:pt x="0" y="0"/>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1" name="Freeform 7"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0" y="2052639"/>
              <a:ext cx="10728896"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005DA2"/>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2" name="e7d195523061f1c0" descr="e7d195523061f1c060910eeaeeff1464599dc3392e14be42F6605DBF3376AA578EAD49A2F34CDE9F8BA873D9FC4305B94F8C98BE913D0BB55B77B4982D855D57316D9666CF50C0C1F882EEA92AB650391898752DC0F28C027E30AABBE39009D367F52CF2EB08CFD5B7F9FB4301E8C18380EF535FE4A4CCCE7A68EA8B854FFF693052B82C6FF16E3D" hidden="1"/>
          <p:cNvSpPr txBox="1"/>
          <p:nvPr/>
        </p:nvSpPr>
        <p:spPr>
          <a:xfrm>
            <a:off x="-355600" y="1803400"/>
            <a:ext cx="259366"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e7d195523061f1c060910eeaeeff1464599dc3392e14be42F6605DBF3376AA578EAD49A2F34CDE9F8BA873D9FC4305B94F8C98BE913D0BB55B77B4982D855D57316D9666CF50C0C1F882EEA92AB650391898752DC0F28C027E30AABBE39009D367F52CF2EB08CFD5B7F9FB4301E8C18380EF535FE4A4CCCE7A68EA8B854FFF693052B82C6FF16E3D</a:t>
            </a:r>
            <a:endParaRPr kumimoji="0" lang="zh-CN" altLang="en-US" sz="1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3" name="文本框 12"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txBox="1"/>
          <p:nvPr/>
        </p:nvSpPr>
        <p:spPr>
          <a:xfrm>
            <a:off x="1091969" y="1908176"/>
            <a:ext cx="1507144" cy="315471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990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rPr>
              <a:t>3</a:t>
            </a:r>
            <a:endParaRPr kumimoji="0" lang="zh-CN" altLang="en-US" sz="19900" b="0"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5" name="文本框 14"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txBox="1"/>
          <p:nvPr/>
        </p:nvSpPr>
        <p:spPr>
          <a:xfrm>
            <a:off x="2884805" y="2698115"/>
            <a:ext cx="5438101" cy="769441"/>
          </a:xfrm>
          <a:prstGeom prst="rect">
            <a:avLst/>
          </a:prstGeom>
          <a:noFill/>
        </p:spPr>
        <p:txBody>
          <a:bodyPr wrap="square" rtlCol="0">
            <a:spAutoFit/>
          </a:bodyPr>
          <a:lstStyle/>
          <a:p>
            <a:pPr lvl="0"/>
            <a:r>
              <a:rPr lang="en-US" altLang="zh-CN" sz="440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rPr>
              <a:t>Word2vec</a:t>
            </a:r>
            <a:r>
              <a:rPr lang="zh-CN" altLang="en-US" sz="440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rPr>
              <a:t>原理讲解</a:t>
            </a:r>
            <a:endParaRPr lang="en-US" altLang="zh-CN" sz="440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6" name="矩形 15"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p:nvPr/>
        </p:nvSpPr>
        <p:spPr>
          <a:xfrm>
            <a:off x="2956407" y="3466746"/>
            <a:ext cx="566069" cy="60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7" name="Freeform 8"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11227177" y="1908176"/>
            <a:ext cx="556995" cy="900113"/>
          </a:xfrm>
          <a:custGeom>
            <a:avLst/>
            <a:gdLst>
              <a:gd name="T0" fmla="*/ 584 w 725"/>
              <a:gd name="T1" fmla="*/ 443 h 1169"/>
              <a:gd name="T2" fmla="*/ 725 w 725"/>
              <a:gd name="T3" fmla="*/ 585 h 1169"/>
              <a:gd name="T4" fmla="*/ 584 w 725"/>
              <a:gd name="T5" fmla="*/ 726 h 1169"/>
              <a:gd name="T6" fmla="*/ 141 w 725"/>
              <a:gd name="T7" fmla="*/ 1169 h 1169"/>
              <a:gd name="T8" fmla="*/ 0 w 725"/>
              <a:gd name="T9" fmla="*/ 1028 h 1169"/>
              <a:gd name="T10" fmla="*/ 443 w 725"/>
              <a:gd name="T11" fmla="*/ 585 h 1169"/>
              <a:gd name="T12" fmla="*/ 0 w 725"/>
              <a:gd name="T13" fmla="*/ 141 h 1169"/>
              <a:gd name="T14" fmla="*/ 141 w 725"/>
              <a:gd name="T15" fmla="*/ 0 h 1169"/>
              <a:gd name="T16" fmla="*/ 584 w 725"/>
              <a:gd name="T17" fmla="*/ 443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8" name="文本框 7"/>
          <p:cNvSpPr txBox="1"/>
          <p:nvPr/>
        </p:nvSpPr>
        <p:spPr>
          <a:xfrm>
            <a:off x="666115" y="851535"/>
            <a:ext cx="1675130" cy="368300"/>
          </a:xfrm>
          <a:prstGeom prst="rect">
            <a:avLst/>
          </a:prstGeom>
          <a:noFill/>
        </p:spPr>
        <p:txBody>
          <a:bodyPr wrap="none" rtlCol="0">
            <a:spAutoFit/>
          </a:bodyPr>
          <a:lstStyle/>
          <a:p>
            <a:r>
              <a:rPr lang="zh-CN" altLang="en-US" dirty="0"/>
              <a:t>（</a:t>
            </a:r>
            <a:r>
              <a:rPr lang="en-US" altLang="zh-CN" dirty="0"/>
              <a:t>1</a:t>
            </a:r>
            <a:r>
              <a:rPr lang="zh-CN" altLang="en-US" dirty="0"/>
              <a:t>）图解部分</a:t>
            </a:r>
          </a:p>
        </p:txBody>
      </p:sp>
      <p:sp>
        <p:nvSpPr>
          <p:cNvPr id="4" name="文本框 3"/>
          <p:cNvSpPr txBox="1"/>
          <p:nvPr/>
        </p:nvSpPr>
        <p:spPr>
          <a:xfrm>
            <a:off x="1602805" y="1762812"/>
            <a:ext cx="461665" cy="92398"/>
          </a:xfrm>
          <a:prstGeom prst="rect">
            <a:avLst/>
          </a:prstGeom>
          <a:noFill/>
        </p:spPr>
        <p:txBody>
          <a:bodyPr vert="eaVert" wrap="none" rtlCol="0">
            <a:spAutoFit/>
          </a:bodyPr>
          <a:lstStyle/>
          <a:p>
            <a:endParaRPr lang="zh-CN" altLang="en-US" dirty="0"/>
          </a:p>
        </p:txBody>
      </p:sp>
      <p:sp>
        <p:nvSpPr>
          <p:cNvPr id="5" name="文本框 4"/>
          <p:cNvSpPr txBox="1"/>
          <p:nvPr/>
        </p:nvSpPr>
        <p:spPr>
          <a:xfrm>
            <a:off x="1065229" y="2469823"/>
            <a:ext cx="184731" cy="369332"/>
          </a:xfrm>
          <a:prstGeom prst="rect">
            <a:avLst/>
          </a:prstGeom>
          <a:noFill/>
        </p:spPr>
        <p:txBody>
          <a:bodyPr wrap="none" rtlCol="0">
            <a:spAutoFit/>
          </a:bodyPr>
          <a:lstStyle/>
          <a:p>
            <a:endParaRPr lang="zh-CN" altLang="en-US" dirty="0"/>
          </a:p>
        </p:txBody>
      </p:sp>
      <p:pic>
        <p:nvPicPr>
          <p:cNvPr id="7" name="图片 6"/>
          <p:cNvPicPr>
            <a:picLocks noChangeAspect="1"/>
          </p:cNvPicPr>
          <p:nvPr/>
        </p:nvPicPr>
        <p:blipFill>
          <a:blip r:embed="rId5"/>
          <a:stretch>
            <a:fillRect/>
          </a:stretch>
        </p:blipFill>
        <p:spPr>
          <a:xfrm>
            <a:off x="5695950" y="975946"/>
            <a:ext cx="6220153" cy="4572390"/>
          </a:xfrm>
          <a:prstGeom prst="rect">
            <a:avLst/>
          </a:prstGeom>
        </p:spPr>
      </p:pic>
      <p:sp>
        <p:nvSpPr>
          <p:cNvPr id="12" name="文本框 11"/>
          <p:cNvSpPr txBox="1"/>
          <p:nvPr/>
        </p:nvSpPr>
        <p:spPr>
          <a:xfrm>
            <a:off x="925195" y="1630680"/>
            <a:ext cx="4415790" cy="3276600"/>
          </a:xfrm>
          <a:prstGeom prst="rect">
            <a:avLst/>
          </a:prstGeom>
          <a:noFill/>
        </p:spPr>
        <p:txBody>
          <a:bodyPr wrap="square" rtlCol="0">
            <a:spAutoFit/>
          </a:bodyPr>
          <a:lstStyle/>
          <a:p>
            <a:pPr indent="0">
              <a:lnSpc>
                <a:spcPct val="150000"/>
              </a:lnSpc>
              <a:buNone/>
            </a:pPr>
            <a:r>
              <a:rPr lang="zh-CN" altLang="en-US"/>
              <a:t>可以证明，整个模型大部分计算集中在隐层到输出层的矩阵运算以及输出层的</a:t>
            </a:r>
            <a:r>
              <a:rPr lang="en-US" altLang="zh-CN"/>
              <a:t>softmax</a:t>
            </a:r>
            <a:r>
              <a:rPr lang="zh-CN" altLang="en-US"/>
              <a:t>运算。</a:t>
            </a:r>
          </a:p>
          <a:p>
            <a:pPr indent="0">
              <a:lnSpc>
                <a:spcPct val="150000"/>
              </a:lnSpc>
              <a:buNone/>
            </a:pPr>
            <a:r>
              <a:rPr lang="zh-CN" altLang="en-US"/>
              <a:t>具体来说，利用随机梯度下降法更新参数时，</a:t>
            </a:r>
            <a:r>
              <a:rPr lang="zh-CN"/>
              <a:t>需要更新隐层到输出层的全部元素，以及</a:t>
            </a:r>
            <a:r>
              <a:rPr lang="en-US" altLang="zh-CN"/>
              <a:t>softmax</a:t>
            </a:r>
            <a:r>
              <a:rPr lang="zh-CN" altLang="en-US"/>
              <a:t>运算时分母会随语料库的规模增长而变得十分耗时。</a:t>
            </a:r>
            <a:endParaRPr lang="en-US" altLang="zh-CN" i="1">
              <a:latin typeface="Cambria Math" panose="02040503050406030204" charset="0"/>
              <a:cs typeface="Cambria Math" panose="02040503050406030204" charset="0"/>
            </a:endParaRPr>
          </a:p>
          <a:p>
            <a:pPr marL="342900" indent="-342900"/>
            <a:endParaRPr lang="en-US" altLang="zh-CN"/>
          </a:p>
        </p:txBody>
      </p:sp>
      <p:graphicFrame>
        <p:nvGraphicFramePr>
          <p:cNvPr id="14" name="对象 13">
            <a:hlinkClick r:id="" action="ppaction://ole?verb=0"/>
          </p:cNvPr>
          <p:cNvGraphicFramePr>
            <a:graphicFrameLocks noChangeAspect="1"/>
          </p:cNvGraphicFramePr>
          <p:nvPr/>
        </p:nvGraphicFramePr>
        <p:xfrm>
          <a:off x="6007418" y="3340418"/>
          <a:ext cx="177165" cy="177165"/>
        </p:xfrm>
        <a:graphic>
          <a:graphicData uri="http://schemas.openxmlformats.org/presentationml/2006/ole">
            <mc:AlternateContent xmlns:mc="http://schemas.openxmlformats.org/markup-compatibility/2006">
              <mc:Choice xmlns:v="urn:schemas-microsoft-com:vml" Requires="v">
                <p:oleObj spid="_x0000_s1035" r:id="rId6" imgW="177165" imgH="177165" progId="Equation.KSEE3">
                  <p:embed/>
                </p:oleObj>
              </mc:Choice>
              <mc:Fallback>
                <p:oleObj r:id="rId6" imgW="177165" imgH="177165" progId="Equation.KSEE3">
                  <p:embed/>
                  <p:pic>
                    <p:nvPicPr>
                      <p:cNvPr id="14" name="对象 13">
                        <a:hlinkClick r:id="" action="ppaction://ole?verb=0"/>
                      </p:cNvPr>
                      <p:cNvPicPr/>
                      <p:nvPr/>
                    </p:nvPicPr>
                    <p:blipFill>
                      <a:blip r:embed="rId7"/>
                      <a:stretch>
                        <a:fillRect/>
                      </a:stretch>
                    </p:blipFill>
                    <p:spPr>
                      <a:xfrm>
                        <a:off x="6007418" y="3340418"/>
                        <a:ext cx="177165" cy="177165"/>
                      </a:xfrm>
                      <a:prstGeom prst="rect">
                        <a:avLst/>
                      </a:prstGeom>
                    </p:spPr>
                  </p:pic>
                </p:oleObj>
              </mc:Fallback>
            </mc:AlternateContent>
          </a:graphicData>
        </a:graphic>
      </p:graphicFrame>
      <p:pic>
        <p:nvPicPr>
          <p:cNvPr id="10" name="Picture"/>
          <p:cNvPicPr>
            <a:picLocks noChangeAspect="1" noChangeArrowheads="1"/>
          </p:cNvPicPr>
          <p:nvPr/>
        </p:nvPicPr>
        <p:blipFill>
          <a:blip r:embed="rId8"/>
          <a:stretch>
            <a:fillRect/>
          </a:stretch>
        </p:blipFill>
        <p:spPr>
          <a:xfrm>
            <a:off x="214630" y="851535"/>
            <a:ext cx="5334000" cy="4726305"/>
          </a:xfrm>
          <a:prstGeom prst="rect">
            <a:avLst/>
          </a:prstGeom>
          <a:noFill/>
          <a:ln w="9525">
            <a:noFill/>
          </a:ln>
        </p:spPr>
      </p:pic>
      <p:sp>
        <p:nvSpPr>
          <p:cNvPr id="15" name="矩形 14"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F280A92-3E0C-4439-95CB-789782922279}"/>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单个词预测单个词</a:t>
            </a: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DBE5E0FA-3DFC-4164-8712-8993B5A1BDE7}"/>
              </a:ext>
            </a:extLst>
          </p:cNvPr>
          <p:cNvGrpSpPr/>
          <p:nvPr/>
        </p:nvGrpSpPr>
        <p:grpSpPr>
          <a:xfrm>
            <a:off x="0" y="1395413"/>
            <a:ext cx="12192000" cy="4392612"/>
            <a:chOff x="0" y="1395413"/>
            <a:chExt cx="12192000" cy="4392612"/>
          </a:xfrm>
        </p:grpSpPr>
        <p:sp>
          <p:nvSpPr>
            <p:cNvPr id="8" name="Freeform 5"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a:spLocks/>
            </p:cNvSpPr>
            <p:nvPr/>
          </p:nvSpPr>
          <p:spPr bwMode="auto">
            <a:xfrm>
              <a:off x="3308645" y="1395413"/>
              <a:ext cx="8883355" cy="1881187"/>
            </a:xfrm>
            <a:custGeom>
              <a:avLst/>
              <a:gdLst>
                <a:gd name="T0" fmla="*/ 11567 w 11567"/>
                <a:gd name="T1" fmla="*/ 2441 h 2441"/>
                <a:gd name="T2" fmla="*/ 0 w 11567"/>
                <a:gd name="T3" fmla="*/ 2441 h 2441"/>
                <a:gd name="T4" fmla="*/ 1542 w 11567"/>
                <a:gd name="T5" fmla="*/ 0 h 2441"/>
                <a:gd name="T6" fmla="*/ 11567 w 11567"/>
                <a:gd name="T7" fmla="*/ 0 h 2441"/>
                <a:gd name="T8" fmla="*/ 11567 w 11567"/>
                <a:gd name="T9" fmla="*/ 2441 h 2441"/>
              </a:gdLst>
              <a:ahLst/>
              <a:cxnLst>
                <a:cxn ang="0">
                  <a:pos x="T0" y="T1"/>
                </a:cxn>
                <a:cxn ang="0">
                  <a:pos x="T2" y="T3"/>
                </a:cxn>
                <a:cxn ang="0">
                  <a:pos x="T4" y="T5"/>
                </a:cxn>
                <a:cxn ang="0">
                  <a:pos x="T6" y="T7"/>
                </a:cxn>
                <a:cxn ang="0">
                  <a:pos x="T8" y="T9"/>
                </a:cxn>
              </a:cxnLst>
              <a:rect l="0" t="0" r="r" b="b"/>
              <a:pathLst>
                <a:path w="11567" h="2441">
                  <a:moveTo>
                    <a:pt x="11567" y="2441"/>
                  </a:moveTo>
                  <a:lnTo>
                    <a:pt x="0" y="2441"/>
                  </a:lnTo>
                  <a:lnTo>
                    <a:pt x="1542" y="0"/>
                  </a:lnTo>
                  <a:lnTo>
                    <a:pt x="11567" y="0"/>
                  </a:lnTo>
                  <a:lnTo>
                    <a:pt x="11567" y="2441"/>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 name="Freeform 6"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a:spLocks/>
            </p:cNvSpPr>
            <p:nvPr/>
          </p:nvSpPr>
          <p:spPr bwMode="auto">
            <a:xfrm>
              <a:off x="0" y="4075113"/>
              <a:ext cx="5693725" cy="1712912"/>
            </a:xfrm>
            <a:custGeom>
              <a:avLst/>
              <a:gdLst>
                <a:gd name="T0" fmla="*/ 0 w 7413"/>
                <a:gd name="T1" fmla="*/ 0 h 2222"/>
                <a:gd name="T2" fmla="*/ 7413 w 7413"/>
                <a:gd name="T3" fmla="*/ 0 h 2222"/>
                <a:gd name="T4" fmla="*/ 6010 w 7413"/>
                <a:gd name="T5" fmla="*/ 2222 h 2222"/>
                <a:gd name="T6" fmla="*/ 0 w 7413"/>
                <a:gd name="T7" fmla="*/ 2222 h 2222"/>
                <a:gd name="T8" fmla="*/ 0 w 7413"/>
                <a:gd name="T9" fmla="*/ 0 h 2222"/>
              </a:gdLst>
              <a:ahLst/>
              <a:cxnLst>
                <a:cxn ang="0">
                  <a:pos x="T0" y="T1"/>
                </a:cxn>
                <a:cxn ang="0">
                  <a:pos x="T2" y="T3"/>
                </a:cxn>
                <a:cxn ang="0">
                  <a:pos x="T4" y="T5"/>
                </a:cxn>
                <a:cxn ang="0">
                  <a:pos x="T6" y="T7"/>
                </a:cxn>
                <a:cxn ang="0">
                  <a:pos x="T8" y="T9"/>
                </a:cxn>
              </a:cxnLst>
              <a:rect l="0" t="0" r="r" b="b"/>
              <a:pathLst>
                <a:path w="7413" h="2222">
                  <a:moveTo>
                    <a:pt x="0" y="0"/>
                  </a:moveTo>
                  <a:lnTo>
                    <a:pt x="7413" y="0"/>
                  </a:lnTo>
                  <a:lnTo>
                    <a:pt x="6010" y="2222"/>
                  </a:lnTo>
                  <a:lnTo>
                    <a:pt x="0" y="2222"/>
                  </a:lnTo>
                  <a:lnTo>
                    <a:pt x="0" y="0"/>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1" name="Freeform 7"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a:spLocks/>
            </p:cNvSpPr>
            <p:nvPr/>
          </p:nvSpPr>
          <p:spPr bwMode="auto">
            <a:xfrm>
              <a:off x="0" y="2052639"/>
              <a:ext cx="10728896"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005DA2"/>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2" name="e7d195523061f1c0" descr="e7d195523061f1c060910eeaeeff1464599dc3392e14be42F6605DBF3376AA578EAD49A2F34CDE9F8BA873D9FC4305B94F8C98BE913D0BB55B77B4982D855D57316D9666CF50C0C1F882EEA92AB650391898752DC0F28C027E30AABBE39009D367F52CF2EB08CFD5B7F9FB4301E8C18380EF535FE4A4CCCE7A68EA8B854FFF693052B82C6FF16E3D" hidden="1"/>
          <p:cNvSpPr txBox="1"/>
          <p:nvPr/>
        </p:nvSpPr>
        <p:spPr>
          <a:xfrm>
            <a:off x="-355600" y="1803400"/>
            <a:ext cx="259366"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e7d195523061f1c060910eeaeeff1464599dc3392e14be42F6605DBF3376AA578EAD49A2F34CDE9F8BA873D9FC4305B94F8C98BE913D0BB55B77B4982D855D57316D9666CF50C0C1F882EEA92AB650391898752DC0F28C027E30AABBE39009D367F52CF2EB08CFD5B7F9FB4301E8C18380EF535FE4A4CCCE7A68EA8B854FFF693052B82C6FF16E3D</a:t>
            </a:r>
            <a:endParaRPr kumimoji="0" lang="zh-CN" altLang="en-US" sz="1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3" name="文本框 12" descr="e7d195523061f1c060910eeaeeff1464599dc3392e14be42F6605DBF3376AA578EAD49A2F34CDE9F8BA873D9FC4305B94F8C98BE913D0BB55B77B4982D855D57316D9666CF50C0C1F882EEA92AB650391898752DC0F28C027E30AABBE39009D367F52CF2EB08CFD5B7F9FB4301E8C18380EF535FE4A4CCCE7A68EA8B854FFF693052B82C6FF16E3D">
            <a:extLst>
              <a:ext uri="{FF2B5EF4-FFF2-40B4-BE49-F238E27FC236}">
                <a16:creationId xmlns:a16="http://schemas.microsoft.com/office/drawing/2014/main" id="{B0A26906-AE60-40D2-8C87-949BF8255D0E}"/>
              </a:ext>
            </a:extLst>
          </p:cNvPr>
          <p:cNvSpPr txBox="1"/>
          <p:nvPr/>
        </p:nvSpPr>
        <p:spPr>
          <a:xfrm>
            <a:off x="1479094" y="1908176"/>
            <a:ext cx="732893" cy="315471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9900" b="0"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1</a:t>
            </a:r>
            <a:endParaRPr kumimoji="0" lang="zh-CN" altLang="en-US" sz="19900" b="0"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5" name="文本框 14" descr="e7d195523061f1c060910eeaeeff1464599dc3392e14be42F6605DBF3376AA578EAD49A2F34CDE9F8BA873D9FC4305B94F8C98BE913D0BB55B77B4982D855D57316D9666CF50C0C1F882EEA92AB650396E1778977ABF941FB65177D6883232DFBC3F3168BD9BD0485E96A7ADBC6152F51AEFDD4DC1585EA5788F3B2196A7697FB05ACDF1C9823A42">
            <a:extLst>
              <a:ext uri="{FF2B5EF4-FFF2-40B4-BE49-F238E27FC236}">
                <a16:creationId xmlns:a16="http://schemas.microsoft.com/office/drawing/2014/main" id="{7ADB3DBB-7273-448D-A338-7792C31A338C}"/>
              </a:ext>
            </a:extLst>
          </p:cNvPr>
          <p:cNvSpPr txBox="1"/>
          <p:nvPr/>
        </p:nvSpPr>
        <p:spPr>
          <a:xfrm>
            <a:off x="2846862" y="2668383"/>
            <a:ext cx="2476903" cy="769441"/>
          </a:xfrm>
          <a:prstGeom prst="rect">
            <a:avLst/>
          </a:prstGeom>
          <a:noFill/>
        </p:spPr>
        <p:txBody>
          <a:bodyPr wrap="square" rtlCol="0">
            <a:spAutoFit/>
          </a:bodyPr>
          <a:lstStyle/>
          <a:p>
            <a:pPr lvl="0"/>
            <a:r>
              <a:rPr lang="zh-CN" altLang="en-US" sz="440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rPr>
              <a:t>背景介绍</a:t>
            </a:r>
          </a:p>
        </p:txBody>
      </p:sp>
      <p:sp>
        <p:nvSpPr>
          <p:cNvPr id="16" name="矩形 15" descr="e7d195523061f1c060910eeaeeff1464599dc3392e14be42F6605DBF3376AA578EAD49A2F34CDE9F8BA873D9FC4305B94F8C98BE913D0BB55B77B4982D855D57316D9666CF50C0C1F882EEA92AB650396E1778977ABF941FB65177D6883232DFBC3F3168BD9BD0485E96A7ADBC6152F51AEFDD4DC1585EA5788F3B2196A7697FB05ACDF1C9823A42">
            <a:extLst>
              <a:ext uri="{FF2B5EF4-FFF2-40B4-BE49-F238E27FC236}">
                <a16:creationId xmlns:a16="http://schemas.microsoft.com/office/drawing/2014/main" id="{13A26355-50C4-4371-8ED6-C726847550A2}"/>
              </a:ext>
            </a:extLst>
          </p:cNvPr>
          <p:cNvSpPr/>
          <p:nvPr/>
        </p:nvSpPr>
        <p:spPr>
          <a:xfrm>
            <a:off x="2956407" y="3466746"/>
            <a:ext cx="566069" cy="60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7" name="Freeform 8" descr="e7d195523061f1c060910eeaeeff1464599dc3392e14be42F6605DBF3376AA578EAD49A2F34CDE9F8BA873D9FC4305B94F8C98BE913D0BB55B77B4982D855D57316D9666CF50C0C1F882EEA92AB650391898752DC0F28C027E30AABBE39009D367F52CF2EB08CFD5B7F9FB4301E8C18380EF535FE4A4CCCE7A68EA8B854FFF693052B82C6FF16E3D">
            <a:extLst>
              <a:ext uri="{FF2B5EF4-FFF2-40B4-BE49-F238E27FC236}">
                <a16:creationId xmlns:a16="http://schemas.microsoft.com/office/drawing/2014/main" id="{6C9D0C74-BBBE-423C-945F-1C1159608125}"/>
              </a:ext>
            </a:extLst>
          </p:cNvPr>
          <p:cNvSpPr>
            <a:spLocks/>
          </p:cNvSpPr>
          <p:nvPr/>
        </p:nvSpPr>
        <p:spPr bwMode="auto">
          <a:xfrm>
            <a:off x="11227177" y="1908176"/>
            <a:ext cx="556995" cy="900113"/>
          </a:xfrm>
          <a:custGeom>
            <a:avLst/>
            <a:gdLst>
              <a:gd name="T0" fmla="*/ 584 w 725"/>
              <a:gd name="T1" fmla="*/ 443 h 1169"/>
              <a:gd name="T2" fmla="*/ 725 w 725"/>
              <a:gd name="T3" fmla="*/ 585 h 1169"/>
              <a:gd name="T4" fmla="*/ 584 w 725"/>
              <a:gd name="T5" fmla="*/ 726 h 1169"/>
              <a:gd name="T6" fmla="*/ 141 w 725"/>
              <a:gd name="T7" fmla="*/ 1169 h 1169"/>
              <a:gd name="T8" fmla="*/ 0 w 725"/>
              <a:gd name="T9" fmla="*/ 1028 h 1169"/>
              <a:gd name="T10" fmla="*/ 443 w 725"/>
              <a:gd name="T11" fmla="*/ 585 h 1169"/>
              <a:gd name="T12" fmla="*/ 0 w 725"/>
              <a:gd name="T13" fmla="*/ 141 h 1169"/>
              <a:gd name="T14" fmla="*/ 141 w 725"/>
              <a:gd name="T15" fmla="*/ 0 h 1169"/>
              <a:gd name="T16" fmla="*/ 584 w 725"/>
              <a:gd name="T17" fmla="*/ 443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Tree>
    <p:extLst>
      <p:ext uri="{BB962C8B-B14F-4D97-AF65-F5344CB8AC3E}">
        <p14:creationId xmlns:p14="http://schemas.microsoft.com/office/powerpoint/2010/main" val="77450537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8" name="文本框 7"/>
          <p:cNvSpPr txBox="1"/>
          <p:nvPr/>
        </p:nvSpPr>
        <p:spPr>
          <a:xfrm>
            <a:off x="666115" y="851535"/>
            <a:ext cx="1675130" cy="368300"/>
          </a:xfrm>
          <a:prstGeom prst="rect">
            <a:avLst/>
          </a:prstGeom>
          <a:noFill/>
        </p:spPr>
        <p:txBody>
          <a:bodyPr wrap="none" rtlCol="0">
            <a:spAutoFit/>
          </a:bodyPr>
          <a:lstStyle/>
          <a:p>
            <a:r>
              <a:rPr lang="zh-CN" altLang="en-US" dirty="0"/>
              <a:t>（</a:t>
            </a:r>
            <a:r>
              <a:rPr lang="en-US" altLang="zh-CN" dirty="0"/>
              <a:t>1</a:t>
            </a:r>
            <a:r>
              <a:rPr lang="zh-CN" altLang="en-US" dirty="0"/>
              <a:t>）图解部分</a:t>
            </a:r>
          </a:p>
        </p:txBody>
      </p:sp>
      <p:sp>
        <p:nvSpPr>
          <p:cNvPr id="4" name="文本框 3"/>
          <p:cNvSpPr txBox="1"/>
          <p:nvPr/>
        </p:nvSpPr>
        <p:spPr>
          <a:xfrm>
            <a:off x="1602805" y="1762812"/>
            <a:ext cx="461665" cy="92398"/>
          </a:xfrm>
          <a:prstGeom prst="rect">
            <a:avLst/>
          </a:prstGeom>
          <a:noFill/>
        </p:spPr>
        <p:txBody>
          <a:bodyPr vert="eaVert" wrap="none" rtlCol="0">
            <a:spAutoFit/>
          </a:bodyPr>
          <a:lstStyle/>
          <a:p>
            <a:endParaRPr lang="zh-CN" altLang="en-US" dirty="0"/>
          </a:p>
        </p:txBody>
      </p:sp>
      <p:sp>
        <p:nvSpPr>
          <p:cNvPr id="5" name="文本框 4"/>
          <p:cNvSpPr txBox="1"/>
          <p:nvPr/>
        </p:nvSpPr>
        <p:spPr>
          <a:xfrm>
            <a:off x="1065229" y="2469823"/>
            <a:ext cx="184731" cy="369332"/>
          </a:xfrm>
          <a:prstGeom prst="rect">
            <a:avLst/>
          </a:prstGeom>
          <a:noFill/>
        </p:spPr>
        <p:txBody>
          <a:bodyPr wrap="none" rtlCol="0">
            <a:spAutoFit/>
          </a:bodyPr>
          <a:lstStyle/>
          <a:p>
            <a:endParaRPr lang="zh-CN" altLang="en-US" dirty="0"/>
          </a:p>
        </p:txBody>
      </p:sp>
      <p:pic>
        <p:nvPicPr>
          <p:cNvPr id="7" name="图片 6"/>
          <p:cNvPicPr>
            <a:picLocks noChangeAspect="1"/>
          </p:cNvPicPr>
          <p:nvPr/>
        </p:nvPicPr>
        <p:blipFill>
          <a:blip r:embed="rId5"/>
          <a:stretch>
            <a:fillRect/>
          </a:stretch>
        </p:blipFill>
        <p:spPr>
          <a:xfrm>
            <a:off x="5714999" y="1126471"/>
            <a:ext cx="6122035" cy="4500264"/>
          </a:xfrm>
          <a:prstGeom prst="rect">
            <a:avLst/>
          </a:prstGeom>
        </p:spPr>
      </p:pic>
      <p:sp>
        <p:nvSpPr>
          <p:cNvPr id="12" name="文本框 11"/>
          <p:cNvSpPr txBox="1"/>
          <p:nvPr/>
        </p:nvSpPr>
        <p:spPr>
          <a:xfrm>
            <a:off x="925195" y="1630680"/>
            <a:ext cx="4415790" cy="3276600"/>
          </a:xfrm>
          <a:prstGeom prst="rect">
            <a:avLst/>
          </a:prstGeom>
          <a:noFill/>
        </p:spPr>
        <p:txBody>
          <a:bodyPr wrap="square" rtlCol="0">
            <a:spAutoFit/>
          </a:bodyPr>
          <a:lstStyle/>
          <a:p>
            <a:pPr indent="0">
              <a:lnSpc>
                <a:spcPct val="150000"/>
              </a:lnSpc>
              <a:buNone/>
            </a:pPr>
            <a:r>
              <a:rPr lang="zh-CN" altLang="en-US" dirty="0"/>
              <a:t>可以证明，整个模型大部分计算集中在隐层到输出层的矩阵运算以及输出层的</a:t>
            </a:r>
            <a:r>
              <a:rPr lang="en-US" altLang="zh-CN" dirty="0" err="1"/>
              <a:t>softmax</a:t>
            </a:r>
            <a:r>
              <a:rPr lang="zh-CN" altLang="en-US" dirty="0"/>
              <a:t>运算。</a:t>
            </a:r>
          </a:p>
          <a:p>
            <a:pPr indent="0">
              <a:lnSpc>
                <a:spcPct val="150000"/>
              </a:lnSpc>
              <a:buNone/>
            </a:pPr>
            <a:r>
              <a:rPr lang="zh-CN" altLang="en-US" dirty="0"/>
              <a:t>具体来说，利用随机梯度下降法更新参数时，</a:t>
            </a:r>
            <a:r>
              <a:rPr lang="zh-CN" dirty="0"/>
              <a:t>需要更新隐层到输出层的全部元素，以及</a:t>
            </a:r>
            <a:r>
              <a:rPr lang="en-US" altLang="zh-CN" dirty="0" err="1"/>
              <a:t>softmax</a:t>
            </a:r>
            <a:r>
              <a:rPr lang="zh-CN" altLang="en-US" dirty="0"/>
              <a:t>运算时分母会随语料库的规模增长而变得十分耗时。</a:t>
            </a:r>
            <a:endParaRPr lang="en-US" altLang="zh-CN" i="1" dirty="0">
              <a:latin typeface="Cambria Math" panose="02040503050406030204" charset="0"/>
              <a:cs typeface="Cambria Math" panose="02040503050406030204" charset="0"/>
            </a:endParaRPr>
          </a:p>
          <a:p>
            <a:pPr marL="342900" indent="-342900"/>
            <a:endParaRPr lang="en-US" altLang="zh-CN" dirty="0"/>
          </a:p>
        </p:txBody>
      </p:sp>
      <p:graphicFrame>
        <p:nvGraphicFramePr>
          <p:cNvPr id="14" name="对象 13">
            <a:hlinkClick r:id="" action="ppaction://ole?verb=0"/>
          </p:cNvPr>
          <p:cNvGraphicFramePr>
            <a:graphicFrameLocks noChangeAspect="1"/>
          </p:cNvGraphicFramePr>
          <p:nvPr/>
        </p:nvGraphicFramePr>
        <p:xfrm>
          <a:off x="6007418" y="3340418"/>
          <a:ext cx="177165" cy="177165"/>
        </p:xfrm>
        <a:graphic>
          <a:graphicData uri="http://schemas.openxmlformats.org/presentationml/2006/ole">
            <mc:AlternateContent xmlns:mc="http://schemas.openxmlformats.org/markup-compatibility/2006">
              <mc:Choice xmlns:v="urn:schemas-microsoft-com:vml" Requires="v">
                <p:oleObj spid="_x0000_s2059" r:id="rId6" imgW="177165" imgH="177165" progId="Equation.KSEE3">
                  <p:embed/>
                </p:oleObj>
              </mc:Choice>
              <mc:Fallback>
                <p:oleObj r:id="rId6" imgW="177165" imgH="177165" progId="Equation.KSEE3">
                  <p:embed/>
                  <p:pic>
                    <p:nvPicPr>
                      <p:cNvPr id="14" name="对象 13">
                        <a:hlinkClick r:id="" action="ppaction://ole?verb=0"/>
                      </p:cNvPr>
                      <p:cNvPicPr/>
                      <p:nvPr/>
                    </p:nvPicPr>
                    <p:blipFill>
                      <a:blip r:embed="rId7"/>
                      <a:stretch>
                        <a:fillRect/>
                      </a:stretch>
                    </p:blipFill>
                    <p:spPr>
                      <a:xfrm>
                        <a:off x="6007418" y="3340418"/>
                        <a:ext cx="177165" cy="177165"/>
                      </a:xfrm>
                      <a:prstGeom prst="rect">
                        <a:avLst/>
                      </a:prstGeom>
                    </p:spPr>
                  </p:pic>
                </p:oleObj>
              </mc:Fallback>
            </mc:AlternateContent>
          </a:graphicData>
        </a:graphic>
      </p:graphicFrame>
      <p:sp>
        <p:nvSpPr>
          <p:cNvPr id="11" name="矩形 10"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12CE6064-2C4D-4780-9833-5371896B2593}"/>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单个词预测单个词</a:t>
            </a: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4" name="文本框 3"/>
          <p:cNvSpPr txBox="1"/>
          <p:nvPr/>
        </p:nvSpPr>
        <p:spPr>
          <a:xfrm>
            <a:off x="1602805" y="1762812"/>
            <a:ext cx="461665" cy="92398"/>
          </a:xfrm>
          <a:prstGeom prst="rect">
            <a:avLst/>
          </a:prstGeom>
          <a:noFill/>
        </p:spPr>
        <p:txBody>
          <a:bodyPr vert="eaVert" wrap="none" rtlCol="0">
            <a:spAutoFit/>
          </a:bodyPr>
          <a:lstStyle/>
          <a:p>
            <a:endParaRPr lang="zh-CN" altLang="en-US" dirty="0"/>
          </a:p>
        </p:txBody>
      </p:sp>
      <p:sp>
        <p:nvSpPr>
          <p:cNvPr id="5" name="文本框 4"/>
          <p:cNvSpPr txBox="1"/>
          <p:nvPr/>
        </p:nvSpPr>
        <p:spPr>
          <a:xfrm>
            <a:off x="1065229" y="2469823"/>
            <a:ext cx="184731" cy="369332"/>
          </a:xfrm>
          <a:prstGeom prst="rect">
            <a:avLst/>
          </a:prstGeom>
          <a:noFill/>
        </p:spPr>
        <p:txBody>
          <a:bodyPr wrap="none" rtlCol="0">
            <a:spAutoFit/>
          </a:bodyPr>
          <a:lstStyle/>
          <a:p>
            <a:endParaRPr lang="zh-CN" altLang="en-US" dirty="0"/>
          </a:p>
        </p:txBody>
      </p:sp>
      <p:pic>
        <p:nvPicPr>
          <p:cNvPr id="11" name="图片 10"/>
          <p:cNvPicPr>
            <a:picLocks noChangeAspect="1"/>
          </p:cNvPicPr>
          <p:nvPr/>
        </p:nvPicPr>
        <p:blipFill>
          <a:blip r:embed="rId4"/>
          <a:stretch>
            <a:fillRect/>
          </a:stretch>
        </p:blipFill>
        <p:spPr>
          <a:xfrm>
            <a:off x="2247265" y="1065530"/>
            <a:ext cx="8223885" cy="4910455"/>
          </a:xfrm>
          <a:prstGeom prst="rect">
            <a:avLst/>
          </a:prstGeom>
        </p:spPr>
      </p:pic>
      <p:sp>
        <p:nvSpPr>
          <p:cNvPr id="8" name="矩形 7"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3F46FE30-6166-43B3-BC5B-8F817A400ED1}"/>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单个词预测单个词</a:t>
            </a: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4" name="文本框 3"/>
          <p:cNvSpPr txBox="1"/>
          <p:nvPr/>
        </p:nvSpPr>
        <p:spPr>
          <a:xfrm>
            <a:off x="1602805" y="1762812"/>
            <a:ext cx="461665" cy="92398"/>
          </a:xfrm>
          <a:prstGeom prst="rect">
            <a:avLst/>
          </a:prstGeom>
          <a:noFill/>
        </p:spPr>
        <p:txBody>
          <a:bodyPr vert="eaVert" wrap="none" rtlCol="0">
            <a:spAutoFit/>
          </a:bodyPr>
          <a:lstStyle/>
          <a:p>
            <a:endParaRPr lang="zh-CN" altLang="en-US" dirty="0"/>
          </a:p>
        </p:txBody>
      </p:sp>
      <p:sp>
        <p:nvSpPr>
          <p:cNvPr id="5" name="文本框 4"/>
          <p:cNvSpPr txBox="1"/>
          <p:nvPr/>
        </p:nvSpPr>
        <p:spPr>
          <a:xfrm>
            <a:off x="1065229" y="2469823"/>
            <a:ext cx="184731" cy="369332"/>
          </a:xfrm>
          <a:prstGeom prst="rect">
            <a:avLst/>
          </a:prstGeom>
          <a:noFill/>
        </p:spPr>
        <p:txBody>
          <a:bodyPr wrap="none" rtlCol="0">
            <a:spAutoFit/>
          </a:bodyPr>
          <a:lstStyle/>
          <a:p>
            <a:endParaRPr lang="zh-CN" altLang="en-US" dirty="0"/>
          </a:p>
        </p:txBody>
      </p:sp>
      <p:pic>
        <p:nvPicPr>
          <p:cNvPr id="2" name="图片 1"/>
          <p:cNvPicPr>
            <a:picLocks noChangeAspect="1"/>
          </p:cNvPicPr>
          <p:nvPr/>
        </p:nvPicPr>
        <p:blipFill>
          <a:blip r:embed="rId4"/>
          <a:stretch>
            <a:fillRect/>
          </a:stretch>
        </p:blipFill>
        <p:spPr>
          <a:xfrm>
            <a:off x="3234055" y="817245"/>
            <a:ext cx="5829300" cy="4803140"/>
          </a:xfrm>
          <a:prstGeom prst="rect">
            <a:avLst/>
          </a:prstGeom>
        </p:spPr>
      </p:pic>
      <p:sp>
        <p:nvSpPr>
          <p:cNvPr id="8" name="矩形 7"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0E5A2F1A-60BD-4065-9972-CB84BCAF4123}"/>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单个词预测单个词</a:t>
            </a: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4" name="文本框 3"/>
          <p:cNvSpPr txBox="1"/>
          <p:nvPr/>
        </p:nvSpPr>
        <p:spPr>
          <a:xfrm>
            <a:off x="1602805" y="1762812"/>
            <a:ext cx="461665" cy="92398"/>
          </a:xfrm>
          <a:prstGeom prst="rect">
            <a:avLst/>
          </a:prstGeom>
          <a:noFill/>
        </p:spPr>
        <p:txBody>
          <a:bodyPr vert="eaVert" wrap="none" rtlCol="0">
            <a:spAutoFit/>
          </a:bodyPr>
          <a:lstStyle/>
          <a:p>
            <a:endParaRPr lang="zh-CN" altLang="en-US" dirty="0"/>
          </a:p>
        </p:txBody>
      </p:sp>
      <p:sp>
        <p:nvSpPr>
          <p:cNvPr id="5" name="文本框 4"/>
          <p:cNvSpPr txBox="1"/>
          <p:nvPr/>
        </p:nvSpPr>
        <p:spPr>
          <a:xfrm>
            <a:off x="1065229" y="2469823"/>
            <a:ext cx="184731" cy="369332"/>
          </a:xfrm>
          <a:prstGeom prst="rect">
            <a:avLst/>
          </a:prstGeom>
          <a:noFill/>
        </p:spPr>
        <p:txBody>
          <a:bodyPr wrap="none" rtlCol="0">
            <a:spAutoFit/>
          </a:bodyPr>
          <a:lstStyle/>
          <a:p>
            <a:endParaRPr lang="zh-CN" altLang="en-US" dirty="0"/>
          </a:p>
        </p:txBody>
      </p:sp>
      <p:pic>
        <p:nvPicPr>
          <p:cNvPr id="7" name="图片 6"/>
          <p:cNvPicPr>
            <a:picLocks noChangeAspect="1"/>
          </p:cNvPicPr>
          <p:nvPr/>
        </p:nvPicPr>
        <p:blipFill>
          <a:blip r:embed="rId4"/>
          <a:stretch>
            <a:fillRect/>
          </a:stretch>
        </p:blipFill>
        <p:spPr>
          <a:xfrm>
            <a:off x="421640" y="964228"/>
            <a:ext cx="11412855" cy="5186045"/>
          </a:xfrm>
          <a:prstGeom prst="rect">
            <a:avLst/>
          </a:prstGeom>
        </p:spPr>
      </p:pic>
      <p:sp>
        <p:nvSpPr>
          <p:cNvPr id="8" name="矩形 7"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798742C5-0F18-4377-BA82-2AB1F8D4A9DF}"/>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单个词预测单个词</a:t>
            </a: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4" name="文本框 3"/>
          <p:cNvSpPr txBox="1"/>
          <p:nvPr/>
        </p:nvSpPr>
        <p:spPr>
          <a:xfrm>
            <a:off x="1602805" y="1762812"/>
            <a:ext cx="461665" cy="92398"/>
          </a:xfrm>
          <a:prstGeom prst="rect">
            <a:avLst/>
          </a:prstGeom>
          <a:noFill/>
        </p:spPr>
        <p:txBody>
          <a:bodyPr vert="eaVert" wrap="none" rtlCol="0">
            <a:spAutoFit/>
          </a:bodyPr>
          <a:lstStyle/>
          <a:p>
            <a:endParaRPr lang="zh-CN" altLang="en-US" dirty="0"/>
          </a:p>
        </p:txBody>
      </p:sp>
      <p:sp>
        <p:nvSpPr>
          <p:cNvPr id="5" name="文本框 4"/>
          <p:cNvSpPr txBox="1"/>
          <p:nvPr/>
        </p:nvSpPr>
        <p:spPr>
          <a:xfrm>
            <a:off x="1065229" y="2469823"/>
            <a:ext cx="184731" cy="369332"/>
          </a:xfrm>
          <a:prstGeom prst="rect">
            <a:avLst/>
          </a:prstGeom>
          <a:noFill/>
        </p:spPr>
        <p:txBody>
          <a:bodyPr wrap="none" rtlCol="0">
            <a:spAutoFit/>
          </a:bodyPr>
          <a:lstStyle/>
          <a:p>
            <a:endParaRPr lang="zh-CN" altLang="en-US" dirty="0"/>
          </a:p>
        </p:txBody>
      </p:sp>
      <p:pic>
        <p:nvPicPr>
          <p:cNvPr id="9" name="图片 8"/>
          <p:cNvPicPr>
            <a:picLocks noChangeAspect="1"/>
          </p:cNvPicPr>
          <p:nvPr/>
        </p:nvPicPr>
        <p:blipFill>
          <a:blip r:embed="rId4"/>
          <a:stretch>
            <a:fillRect/>
          </a:stretch>
        </p:blipFill>
        <p:spPr>
          <a:xfrm>
            <a:off x="2506345" y="1336040"/>
            <a:ext cx="6843395" cy="4564380"/>
          </a:xfrm>
          <a:prstGeom prst="rect">
            <a:avLst/>
          </a:prstGeom>
        </p:spPr>
      </p:pic>
      <p:sp>
        <p:nvSpPr>
          <p:cNvPr id="8" name="矩形 7"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A5AE7B7-BAED-44AF-8BFF-2B7685CCE8EA}"/>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单个词预测单个词</a:t>
            </a: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2" name="图片 1"/>
          <p:cNvPicPr>
            <a:picLocks noChangeAspect="1"/>
          </p:cNvPicPr>
          <p:nvPr/>
        </p:nvPicPr>
        <p:blipFill>
          <a:blip r:embed="rId4"/>
          <a:stretch>
            <a:fillRect/>
          </a:stretch>
        </p:blipFill>
        <p:spPr>
          <a:xfrm>
            <a:off x="5674000" y="756285"/>
            <a:ext cx="6004560" cy="5345430"/>
          </a:xfrm>
          <a:prstGeom prst="rect">
            <a:avLst/>
          </a:prstGeom>
        </p:spPr>
      </p:pic>
      <p:sp>
        <p:nvSpPr>
          <p:cNvPr id="8" name="文本框 7"/>
          <p:cNvSpPr txBox="1"/>
          <p:nvPr/>
        </p:nvSpPr>
        <p:spPr>
          <a:xfrm>
            <a:off x="208280" y="823595"/>
            <a:ext cx="1681480" cy="368300"/>
          </a:xfrm>
          <a:prstGeom prst="rect">
            <a:avLst/>
          </a:prstGeom>
          <a:noFill/>
        </p:spPr>
        <p:txBody>
          <a:bodyPr wrap="none" rtlCol="0">
            <a:spAutoFit/>
          </a:bodyPr>
          <a:lstStyle/>
          <a:p>
            <a:r>
              <a:rPr lang="zh-CN" altLang="en-US" b="1" dirty="0"/>
              <a:t>（</a:t>
            </a:r>
            <a:r>
              <a:rPr lang="en-US" altLang="zh-CN" b="1" dirty="0"/>
              <a:t>1</a:t>
            </a:r>
            <a:r>
              <a:rPr lang="zh-CN" altLang="en-US" b="1" dirty="0"/>
              <a:t>）图解部分</a:t>
            </a:r>
          </a:p>
        </p:txBody>
      </p:sp>
      <p:sp>
        <p:nvSpPr>
          <p:cNvPr id="4" name="文本框 3"/>
          <p:cNvSpPr txBox="1"/>
          <p:nvPr/>
        </p:nvSpPr>
        <p:spPr>
          <a:xfrm>
            <a:off x="1602805" y="1762812"/>
            <a:ext cx="461665" cy="92398"/>
          </a:xfrm>
          <a:prstGeom prst="rect">
            <a:avLst/>
          </a:prstGeom>
          <a:noFill/>
        </p:spPr>
        <p:txBody>
          <a:bodyPr vert="eaVert" wrap="none" rtlCol="0">
            <a:spAutoFit/>
          </a:bodyPr>
          <a:lstStyle/>
          <a:p>
            <a:endParaRPr lang="zh-CN" altLang="en-US" dirty="0"/>
          </a:p>
        </p:txBody>
      </p:sp>
      <p:sp>
        <p:nvSpPr>
          <p:cNvPr id="5" name="文本框 4"/>
          <p:cNvSpPr txBox="1"/>
          <p:nvPr/>
        </p:nvSpPr>
        <p:spPr>
          <a:xfrm>
            <a:off x="1065229" y="2469823"/>
            <a:ext cx="184731" cy="369332"/>
          </a:xfrm>
          <a:prstGeom prst="rect">
            <a:avLst/>
          </a:prstGeom>
          <a:noFill/>
        </p:spPr>
        <p:txBody>
          <a:bodyPr wrap="none" rtlCol="0">
            <a:spAutoFit/>
          </a:bodyPr>
          <a:lstStyle/>
          <a:p>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74486" y="1191586"/>
                <a:ext cx="5284913" cy="5445125"/>
              </a:xfrm>
              <a:prstGeom prst="rect">
                <a:avLst/>
              </a:prstGeom>
              <a:noFill/>
            </p:spPr>
            <p:txBody>
              <a:bodyPr wrap="square" rtlCol="0">
                <a:spAutoFit/>
              </a:bodyPr>
              <a:lstStyle/>
              <a:p>
                <a:pPr>
                  <a:lnSpc>
                    <a:spcPct val="150000"/>
                  </a:lnSpc>
                </a:pPr>
                <a:r>
                  <a:rPr lang="en-US" altLang="zh-CN" dirty="0"/>
                  <a:t>①</a:t>
                </a:r>
                <a:r>
                  <a:rPr lang="zh-CN" altLang="zh-CN" dirty="0"/>
                  <a:t>输入层</a:t>
                </a:r>
                <a:r>
                  <a:rPr lang="en-US" altLang="zh-CN" dirty="0"/>
                  <a:t>: </a:t>
                </a:r>
                <a:r>
                  <a:rPr lang="zh-CN" altLang="zh-CN" dirty="0"/>
                  <a:t>包含</a:t>
                </a:r>
                <a:r>
                  <a:rPr lang="zh-CN" altLang="en-US" dirty="0"/>
                  <a:t>上下文</a:t>
                </a:r>
                <a:r>
                  <a:rPr lang="zh-CN" altLang="zh-CN" dirty="0"/>
                  <a:t>中</a:t>
                </a:r>
                <a:r>
                  <a:rPr lang="en-US" altLang="zh-CN" dirty="0"/>
                  <a:t> </a:t>
                </a:r>
                <a:r>
                  <a:rPr lang="en-US" altLang="zh-CN" b="1" dirty="0"/>
                  <a:t>2c</a:t>
                </a:r>
                <a:r>
                  <a:rPr lang="zh-CN" altLang="zh-CN" dirty="0"/>
                  <a:t>个词的词向量 </a:t>
                </a:r>
                <a14:m>
                  <m:oMath xmlns:m="http://schemas.openxmlformats.org/officeDocument/2006/math">
                    <m:r>
                      <a:rPr lang="en-US" altLang="zh-CN" b="1" i="1">
                        <a:latin typeface="Cambria Math" panose="02040503050406030204" charset="0"/>
                      </a:rPr>
                      <m:t>𝐯</m:t>
                    </m:r>
                    <m:d>
                      <m:dPr>
                        <m:ctrlPr>
                          <a:rPr lang="zh-CN" altLang="zh-CN" i="1">
                            <a:latin typeface="Cambria Math" panose="02040503050406030204" pitchFamily="18" charset="0"/>
                          </a:rPr>
                        </m:ctrlPr>
                      </m:dPr>
                      <m:e>
                        <m:r>
                          <m:rPr>
                            <m:sty m:val="p"/>
                          </m:rPr>
                          <a:rPr lang="en-US" altLang="zh-CN">
                            <a:latin typeface="Cambria Math" panose="02040503050406030204" charset="0"/>
                          </a:rPr>
                          <m:t>Context</m:t>
                        </m:r>
                        <m:r>
                          <a:rPr lang="en-US" altLang="zh-CN" i="1">
                            <a:latin typeface="Cambria Math" panose="02040503050406030204" charset="0"/>
                          </a:rPr>
                          <m:t>(</m:t>
                        </m:r>
                        <m:r>
                          <a:rPr lang="en-US" altLang="zh-CN" i="1">
                            <a:latin typeface="Cambria Math" panose="02040503050406030204" charset="0"/>
                          </a:rPr>
                          <m:t>𝑤</m:t>
                        </m:r>
                        <m:sSub>
                          <m:sSubPr>
                            <m:ctrlPr>
                              <a:rPr lang="zh-CN" altLang="zh-CN" i="1">
                                <a:latin typeface="Cambria Math" panose="02040503050406030204" pitchFamily="18" charset="0"/>
                              </a:rPr>
                            </m:ctrlPr>
                          </m:sSubPr>
                          <m:e>
                            <m:r>
                              <a:rPr lang="en-US" altLang="zh-CN" i="1">
                                <a:latin typeface="Cambria Math" panose="02040503050406030204" charset="0"/>
                              </a:rPr>
                              <m:t>)</m:t>
                            </m:r>
                          </m:e>
                          <m:sub>
                            <m:r>
                              <a:rPr lang="en-US" altLang="zh-CN" i="1">
                                <a:latin typeface="Cambria Math" panose="02040503050406030204" charset="0"/>
                              </a:rPr>
                              <m:t>1</m:t>
                            </m:r>
                          </m:sub>
                        </m:sSub>
                      </m:e>
                    </m:d>
                    <m:r>
                      <a:rPr lang="en-US" altLang="zh-CN" i="1">
                        <a:latin typeface="Cambria Math" panose="02040503050406030204" charset="0"/>
                      </a:rPr>
                      <m:t>,</m:t>
                    </m:r>
                    <m:r>
                      <a:rPr lang="en-US" altLang="zh-CN" b="1" i="1">
                        <a:latin typeface="Cambria Math" panose="02040503050406030204" charset="0"/>
                      </a:rPr>
                      <m:t>𝐯</m:t>
                    </m:r>
                    <m:d>
                      <m:dPr>
                        <m:ctrlPr>
                          <a:rPr lang="zh-CN" altLang="zh-CN" i="1">
                            <a:latin typeface="Cambria Math" panose="02040503050406030204" pitchFamily="18" charset="0"/>
                          </a:rPr>
                        </m:ctrlPr>
                      </m:dPr>
                      <m:e>
                        <m:r>
                          <m:rPr>
                            <m:sty m:val="p"/>
                          </m:rPr>
                          <a:rPr lang="en-US" altLang="zh-CN">
                            <a:latin typeface="Cambria Math" panose="02040503050406030204" charset="0"/>
                          </a:rPr>
                          <m:t>Context</m:t>
                        </m:r>
                        <m:r>
                          <a:rPr lang="en-US" altLang="zh-CN" i="1">
                            <a:latin typeface="Cambria Math" panose="02040503050406030204" charset="0"/>
                          </a:rPr>
                          <m:t>(</m:t>
                        </m:r>
                        <m:r>
                          <a:rPr lang="en-US" altLang="zh-CN" i="1">
                            <a:latin typeface="Cambria Math" panose="02040503050406030204" charset="0"/>
                          </a:rPr>
                          <m:t>𝑤</m:t>
                        </m:r>
                        <m:sSub>
                          <m:sSubPr>
                            <m:ctrlPr>
                              <a:rPr lang="zh-CN" altLang="zh-CN" i="1">
                                <a:latin typeface="Cambria Math" panose="02040503050406030204" pitchFamily="18" charset="0"/>
                              </a:rPr>
                            </m:ctrlPr>
                          </m:sSubPr>
                          <m:e>
                            <m:r>
                              <a:rPr lang="en-US" altLang="zh-CN" i="1">
                                <a:latin typeface="Cambria Math" panose="02040503050406030204" charset="0"/>
                              </a:rPr>
                              <m:t>)</m:t>
                            </m:r>
                          </m:e>
                          <m:sub>
                            <m:r>
                              <a:rPr lang="en-US" altLang="zh-CN" i="1">
                                <a:latin typeface="Cambria Math" panose="02040503050406030204" charset="0"/>
                              </a:rPr>
                              <m:t>2</m:t>
                            </m:r>
                          </m:sub>
                        </m:sSub>
                      </m:e>
                    </m:d>
                    <m:r>
                      <a:rPr lang="en-US" altLang="zh-CN" i="1">
                        <a:latin typeface="Cambria Math" panose="02040503050406030204" charset="0"/>
                      </a:rPr>
                      <m:t>,⋯,</m:t>
                    </m:r>
                    <m:r>
                      <a:rPr lang="en-US" altLang="zh-CN" b="1" i="1">
                        <a:latin typeface="Cambria Math" panose="02040503050406030204" charset="0"/>
                      </a:rPr>
                      <m:t>𝐯</m:t>
                    </m:r>
                    <m:r>
                      <a:rPr lang="en-US" altLang="zh-CN">
                        <a:latin typeface="Cambria Math" panose="02040503050406030204" charset="0"/>
                      </a:rPr>
                      <m:t>(</m:t>
                    </m:r>
                    <m:r>
                      <a:rPr lang="en-US" altLang="zh-CN" i="1">
                        <a:latin typeface="Cambria Math" panose="02040503050406030204" charset="0"/>
                      </a:rPr>
                      <m:t>𝐶𝑜𝑛𝑡𝑒𝑥𝑡</m:t>
                    </m:r>
                    <m:d>
                      <m:dPr>
                        <m:begChr m:val=""/>
                        <m:ctrlPr>
                          <a:rPr lang="zh-CN" altLang="zh-CN" i="1">
                            <a:latin typeface="Cambria Math" panose="02040503050406030204" pitchFamily="18" charset="0"/>
                          </a:rPr>
                        </m:ctrlPr>
                      </m:dPr>
                      <m:e>
                        <m:r>
                          <a:rPr lang="en-US" altLang="zh-CN" i="1">
                            <a:latin typeface="Cambria Math" panose="02040503050406030204" charset="0"/>
                          </a:rPr>
                          <m:t>(</m:t>
                        </m:r>
                        <m:r>
                          <a:rPr lang="en-US" altLang="zh-CN" i="1">
                            <a:latin typeface="Cambria Math" panose="02040503050406030204" charset="0"/>
                          </a:rPr>
                          <m:t>𝑤</m:t>
                        </m:r>
                        <m:sSub>
                          <m:sSubPr>
                            <m:ctrlPr>
                              <a:rPr lang="zh-CN" altLang="zh-CN" i="1">
                                <a:latin typeface="Cambria Math" panose="02040503050406030204" pitchFamily="18" charset="0"/>
                              </a:rPr>
                            </m:ctrlPr>
                          </m:sSubPr>
                          <m:e>
                            <m:r>
                              <a:rPr lang="en-US" altLang="zh-CN" i="1">
                                <a:latin typeface="Cambria Math" panose="02040503050406030204" charset="0"/>
                              </a:rPr>
                              <m:t>)</m:t>
                            </m:r>
                          </m:e>
                          <m:sub>
                            <m:r>
                              <a:rPr lang="en-US" altLang="zh-CN" i="1">
                                <a:latin typeface="Cambria Math" panose="02040503050406030204" charset="0"/>
                              </a:rPr>
                              <m:t>2</m:t>
                            </m:r>
                            <m:r>
                              <a:rPr lang="en-US" altLang="zh-CN" i="1">
                                <a:latin typeface="Cambria Math" panose="02040503050406030204" charset="0"/>
                              </a:rPr>
                              <m:t>𝑐</m:t>
                            </m:r>
                          </m:sub>
                        </m:sSub>
                      </m:e>
                    </m:d>
                    <m:r>
                      <a:rPr lang="en-US" altLang="zh-CN" i="1">
                        <a:latin typeface="Cambria Math" panose="02040503050406030204" charset="0"/>
                      </a:rPr>
                      <m:t>∈</m:t>
                    </m:r>
                    <m:sSup>
                      <m:sSupPr>
                        <m:ctrlPr>
                          <a:rPr lang="zh-CN" altLang="zh-CN" i="1">
                            <a:latin typeface="Cambria Math" panose="02040503050406030204" pitchFamily="18" charset="0"/>
                          </a:rPr>
                        </m:ctrlPr>
                      </m:sSupPr>
                      <m:e>
                        <m:r>
                          <a:rPr lang="en-US" altLang="zh-CN" i="1">
                            <a:latin typeface="Cambria Math" panose="02040503050406030204" charset="0"/>
                          </a:rPr>
                          <m:t>ℝ</m:t>
                        </m:r>
                      </m:e>
                      <m:sup>
                        <m:r>
                          <a:rPr lang="en-US" altLang="zh-CN" i="1">
                            <a:latin typeface="Cambria Math" panose="02040503050406030204" charset="0"/>
                          </a:rPr>
                          <m:t>𝑚</m:t>
                        </m:r>
                      </m:sup>
                    </m:sSup>
                  </m:oMath>
                </a14:m>
                <a:r>
                  <a:rPr lang="en-US" altLang="zh-CN" dirty="0"/>
                  <a:t> . </a:t>
                </a:r>
                <a:r>
                  <a:rPr lang="zh-CN" altLang="zh-CN" dirty="0"/>
                  <a:t>这里</a:t>
                </a:r>
                <a:r>
                  <a:rPr lang="en-US" altLang="zh-CN" dirty="0"/>
                  <a:t>, m </a:t>
                </a:r>
                <a:r>
                  <a:rPr lang="zh-CN" altLang="zh-CN" dirty="0"/>
                  <a:t>的含义表示词向量的长度</a:t>
                </a:r>
                <a:r>
                  <a:rPr lang="en-US" altLang="zh-CN" dirty="0"/>
                  <a:t>.</a:t>
                </a:r>
              </a:p>
              <a:p>
                <a:pPr>
                  <a:lnSpc>
                    <a:spcPct val="150000"/>
                  </a:lnSpc>
                </a:pPr>
                <a:endParaRPr lang="zh-CN" altLang="zh-CN" dirty="0"/>
              </a:p>
              <a:p>
                <a:pPr>
                  <a:lnSpc>
                    <a:spcPct val="150000"/>
                  </a:lnSpc>
                </a:pPr>
                <a:r>
                  <a:rPr lang="en-US" altLang="zh-CN" dirty="0"/>
                  <a:t>②</a:t>
                </a:r>
                <a:r>
                  <a:rPr lang="zh-CN" altLang="zh-CN" dirty="0"/>
                  <a:t>投影层</a:t>
                </a:r>
                <a:r>
                  <a:rPr lang="en-US" altLang="zh-CN" dirty="0"/>
                  <a:t>: </a:t>
                </a:r>
                <a:r>
                  <a:rPr lang="zh-CN" altLang="zh-CN" dirty="0"/>
                  <a:t>将输入层的</a:t>
                </a:r>
                <a:r>
                  <a:rPr lang="en-US" altLang="zh-CN" dirty="0"/>
                  <a:t> 2 c </a:t>
                </a:r>
                <a:r>
                  <a:rPr lang="zh-CN" altLang="zh-CN" dirty="0"/>
                  <a:t>个向量做求和累加</a:t>
                </a:r>
                <a:r>
                  <a:rPr lang="en-US" altLang="zh-CN" dirty="0"/>
                  <a:t>, </a:t>
                </a:r>
                <a:r>
                  <a:rPr lang="zh-CN" altLang="zh-CN" dirty="0"/>
                  <a:t>即 </a:t>
                </a:r>
                <a14:m>
                  <m:oMath xmlns:m="http://schemas.openxmlformats.org/officeDocument/2006/math">
                    <m:sSub>
                      <m:sSubPr>
                        <m:ctrlPr>
                          <a:rPr lang="zh-CN" altLang="zh-CN" i="1">
                            <a:latin typeface="Cambria Math" panose="02040503050406030204" pitchFamily="18" charset="0"/>
                          </a:rPr>
                        </m:ctrlPr>
                      </m:sSubPr>
                      <m:e>
                        <m:r>
                          <a:rPr lang="en-US" altLang="zh-CN" b="1" i="1">
                            <a:latin typeface="Cambria Math" panose="02040503050406030204" charset="0"/>
                          </a:rPr>
                          <m:t>𝐱</m:t>
                        </m:r>
                      </m:e>
                      <m:sub>
                        <m:r>
                          <a:rPr lang="en-US" altLang="zh-CN" i="1">
                            <a:latin typeface="Cambria Math" panose="02040503050406030204" charset="0"/>
                          </a:rPr>
                          <m:t>𝑤</m:t>
                        </m:r>
                      </m:sub>
                    </m:sSub>
                    <m:r>
                      <a:rPr lang="en-US" altLang="zh-CN" i="1">
                        <a:latin typeface="Cambria Math" panose="02040503050406030204" charset="0"/>
                      </a:rPr>
                      <m:t>=</m:t>
                    </m:r>
                    <m:nary>
                      <m:naryPr>
                        <m:chr m:val="∑"/>
                        <m:limLoc m:val="undOvr"/>
                        <m:ctrlPr>
                          <a:rPr lang="zh-CN" altLang="zh-CN" i="1">
                            <a:latin typeface="Cambria Math" panose="02040503050406030204" pitchFamily="18" charset="0"/>
                          </a:rPr>
                        </m:ctrlPr>
                      </m:naryPr>
                      <m:sub>
                        <m:r>
                          <a:rPr lang="en-US" altLang="zh-CN" i="1">
                            <a:latin typeface="Cambria Math" panose="02040503050406030204" charset="0"/>
                          </a:rPr>
                          <m:t>𝑖</m:t>
                        </m:r>
                        <m:r>
                          <a:rPr lang="en-US" altLang="zh-CN" i="1">
                            <a:latin typeface="Cambria Math" panose="02040503050406030204" charset="0"/>
                          </a:rPr>
                          <m:t>=1</m:t>
                        </m:r>
                      </m:sub>
                      <m:sup>
                        <m:r>
                          <a:rPr lang="en-US" altLang="zh-CN" i="1">
                            <a:latin typeface="Cambria Math" panose="02040503050406030204" charset="0"/>
                          </a:rPr>
                          <m:t>2</m:t>
                        </m:r>
                        <m:r>
                          <a:rPr lang="en-US" altLang="zh-CN" i="1">
                            <a:latin typeface="Cambria Math" panose="02040503050406030204" charset="0"/>
                          </a:rPr>
                          <m:t>𝑐</m:t>
                        </m:r>
                      </m:sup>
                      <m:e>
                        <m:r>
                          <a:rPr lang="en-US" altLang="zh-CN" b="1" i="1">
                            <a:latin typeface="Cambria Math" panose="02040503050406030204" charset="0"/>
                          </a:rPr>
                          <m:t>𝐯</m:t>
                        </m:r>
                      </m:e>
                    </m:nary>
                    <m:d>
                      <m:dPr>
                        <m:ctrlPr>
                          <a:rPr lang="zh-CN" altLang="zh-CN" i="1">
                            <a:latin typeface="Cambria Math" panose="02040503050406030204" pitchFamily="18" charset="0"/>
                          </a:rPr>
                        </m:ctrlPr>
                      </m:dPr>
                      <m:e>
                        <m:r>
                          <m:rPr>
                            <m:sty m:val="p"/>
                          </m:rPr>
                          <a:rPr lang="en-US" altLang="zh-CN">
                            <a:latin typeface="Cambria Math" panose="02040503050406030204" charset="0"/>
                          </a:rPr>
                          <m:t>Context</m:t>
                        </m:r>
                        <m:r>
                          <a:rPr lang="en-US" altLang="zh-CN" i="1">
                            <a:latin typeface="Cambria Math" panose="02040503050406030204" charset="0"/>
                          </a:rPr>
                          <m:t>(</m:t>
                        </m:r>
                        <m:r>
                          <a:rPr lang="en-US" altLang="zh-CN" i="1">
                            <a:latin typeface="Cambria Math" panose="02040503050406030204" charset="0"/>
                          </a:rPr>
                          <m:t>𝑤</m:t>
                        </m:r>
                        <m:sSub>
                          <m:sSubPr>
                            <m:ctrlPr>
                              <a:rPr lang="zh-CN" altLang="zh-CN" i="1">
                                <a:latin typeface="Cambria Math" panose="02040503050406030204" pitchFamily="18" charset="0"/>
                              </a:rPr>
                            </m:ctrlPr>
                          </m:sSubPr>
                          <m:e>
                            <m:r>
                              <a:rPr lang="en-US" altLang="zh-CN" i="1">
                                <a:latin typeface="Cambria Math" panose="02040503050406030204" charset="0"/>
                              </a:rPr>
                              <m:t>)</m:t>
                            </m:r>
                          </m:e>
                          <m:sub>
                            <m:r>
                              <a:rPr lang="en-US" altLang="zh-CN" i="1">
                                <a:latin typeface="Cambria Math" panose="02040503050406030204" charset="0"/>
                              </a:rPr>
                              <m:t>𝑖</m:t>
                            </m:r>
                          </m:sub>
                        </m:sSub>
                      </m:e>
                    </m:d>
                    <m:r>
                      <a:rPr lang="en-US" altLang="zh-CN" i="1">
                        <a:latin typeface="Cambria Math" panose="02040503050406030204" charset="0"/>
                      </a:rPr>
                      <m:t>∈</m:t>
                    </m:r>
                    <m:sSup>
                      <m:sSupPr>
                        <m:ctrlPr>
                          <a:rPr lang="zh-CN" altLang="zh-CN" i="1">
                            <a:latin typeface="Cambria Math" panose="02040503050406030204" pitchFamily="18" charset="0"/>
                          </a:rPr>
                        </m:ctrlPr>
                      </m:sSupPr>
                      <m:e>
                        <m:r>
                          <a:rPr lang="en-US" altLang="zh-CN" i="1">
                            <a:latin typeface="Cambria Math" panose="02040503050406030204" charset="0"/>
                          </a:rPr>
                          <m:t>ℝ</m:t>
                        </m:r>
                      </m:e>
                      <m:sup>
                        <m:r>
                          <a:rPr lang="en-US" altLang="zh-CN" i="1">
                            <a:latin typeface="Cambria Math" panose="02040503050406030204" charset="0"/>
                          </a:rPr>
                          <m:t>𝑚</m:t>
                        </m:r>
                      </m:sup>
                    </m:sSup>
                  </m:oMath>
                </a14:m>
                <a:r>
                  <a:rPr lang="en-US" altLang="zh-CN" dirty="0"/>
                  <a:t>.</a:t>
                </a:r>
              </a:p>
              <a:p>
                <a:pPr>
                  <a:lnSpc>
                    <a:spcPct val="150000"/>
                  </a:lnSpc>
                </a:pPr>
                <a:endParaRPr lang="zh-CN" altLang="zh-CN" dirty="0"/>
              </a:p>
              <a:p>
                <a:pPr>
                  <a:lnSpc>
                    <a:spcPct val="150000"/>
                  </a:lnSpc>
                </a:pPr>
                <a:r>
                  <a:rPr lang="en-US" altLang="zh-CN" dirty="0"/>
                  <a:t>③</a:t>
                </a:r>
                <a:r>
                  <a:rPr lang="zh-CN" altLang="zh-CN" dirty="0"/>
                  <a:t>输出层对应一棵二叉树</a:t>
                </a:r>
                <a:r>
                  <a:rPr lang="en-US" altLang="zh-CN" dirty="0"/>
                  <a:t>,</a:t>
                </a:r>
                <a:r>
                  <a:rPr lang="zh-CN" altLang="zh-CN" dirty="0"/>
                  <a:t>它是以语料中出现过的词当叶子结点，以各词在语料中出现的次数当权值构造出来的</a:t>
                </a:r>
                <a:r>
                  <a:rPr lang="en-US" altLang="zh-CN" dirty="0"/>
                  <a:t>Huffman</a:t>
                </a:r>
                <a:r>
                  <a:rPr lang="zh-CN" altLang="zh-CN" dirty="0"/>
                  <a:t>树</a:t>
                </a:r>
                <a:r>
                  <a:rPr lang="en-US" altLang="zh-CN" dirty="0"/>
                  <a:t>.</a:t>
                </a:r>
                <a:r>
                  <a:rPr lang="zh-CN" altLang="zh-CN" dirty="0"/>
                  <a:t>在这棵</a:t>
                </a:r>
                <a:r>
                  <a:rPr lang="en-US" altLang="zh-CN" dirty="0"/>
                  <a:t> Huffman</a:t>
                </a:r>
                <a:r>
                  <a:rPr lang="zh-CN" altLang="zh-CN" dirty="0"/>
                  <a:t>树中</a:t>
                </a:r>
                <a:r>
                  <a:rPr lang="en-US" altLang="zh-CN" dirty="0"/>
                  <a:t>,</a:t>
                </a:r>
                <a:r>
                  <a:rPr lang="zh-CN" altLang="zh-CN" dirty="0"/>
                  <a:t>叶子结点共</a:t>
                </a:r>
                <a:r>
                  <a:rPr lang="en-US" altLang="zh-CN" dirty="0"/>
                  <a:t>N(=IDI)</a:t>
                </a:r>
                <a:r>
                  <a:rPr lang="zh-CN" altLang="zh-CN" dirty="0"/>
                  <a:t>个</a:t>
                </a:r>
                <a:r>
                  <a:rPr lang="en-US" altLang="zh-CN" dirty="0"/>
                  <a:t>,</a:t>
                </a:r>
                <a:r>
                  <a:rPr lang="zh-CN" altLang="zh-CN" dirty="0"/>
                  <a:t>分别对应词典</a:t>
                </a:r>
                <a:r>
                  <a:rPr lang="en-US" altLang="zh-CN" dirty="0"/>
                  <a:t>D</a:t>
                </a:r>
                <a:r>
                  <a:rPr lang="zh-CN" altLang="zh-CN" dirty="0"/>
                  <a:t>中的词</a:t>
                </a:r>
                <a:r>
                  <a:rPr lang="en-US" altLang="zh-CN" dirty="0"/>
                  <a:t>,</a:t>
                </a:r>
                <a:r>
                  <a:rPr lang="zh-CN" altLang="zh-CN" dirty="0"/>
                  <a:t>非叶子结点</a:t>
                </a:r>
                <a:r>
                  <a:rPr lang="en-US" altLang="zh-CN" dirty="0"/>
                  <a:t>N</a:t>
                </a:r>
                <a:r>
                  <a:rPr lang="zh-CN" altLang="zh-CN" dirty="0"/>
                  <a:t>一</a:t>
                </a:r>
                <a:r>
                  <a:rPr lang="en-US" altLang="zh-CN" dirty="0"/>
                  <a:t>1</a:t>
                </a:r>
                <a:r>
                  <a:rPr lang="zh-CN" altLang="zh-CN" dirty="0"/>
                  <a:t>个</a:t>
                </a:r>
                <a:r>
                  <a:rPr lang="en-US" altLang="zh-CN" dirty="0"/>
                  <a:t>(</a:t>
                </a:r>
                <a:r>
                  <a:rPr lang="zh-CN" altLang="zh-CN" dirty="0"/>
                  <a:t>图中标成黄色的那些结点</a:t>
                </a:r>
                <a:r>
                  <a:rPr lang="en-US" altLang="zh-CN" dirty="0"/>
                  <a:t>).</a:t>
                </a:r>
                <a:endParaRPr lang="zh-CN" altLang="zh-CN" dirty="0"/>
              </a:p>
              <a:p>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74486" y="1191586"/>
                <a:ext cx="5284913" cy="5445125"/>
              </a:xfrm>
              <a:prstGeom prst="rect">
                <a:avLst/>
              </a:prstGeom>
              <a:blipFill rotWithShape="1">
                <a:blip r:embed="rId5"/>
                <a:stretch>
                  <a:fillRect l="-4" t="-6" r="-3376" b="6"/>
                </a:stretch>
              </a:blipFill>
            </p:spPr>
            <p:txBody>
              <a:bodyPr/>
              <a:lstStyle/>
              <a:p>
                <a:r>
                  <a:rPr lang="zh-CN" altLang="en-US">
                    <a:noFill/>
                  </a:rPr>
                  <a:t> </a:t>
                </a:r>
              </a:p>
            </p:txBody>
          </p:sp>
        </mc:Fallback>
      </mc:AlternateContent>
      <p:sp>
        <p:nvSpPr>
          <p:cNvPr id="10" name="矩形 9"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68AAA7AF-FB83-4906-9F32-4B7052D1ABD9}"/>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Hierarchical </a:t>
            </a:r>
            <a:r>
              <a:rPr lang="en-US" altLang="zh-CN" sz="2400" b="1" dirty="0" err="1">
                <a:solidFill>
                  <a:schemeClr val="accent1"/>
                </a:solidFill>
                <a:latin typeface="方正楷体_GB2312" panose="02000000000000000000" charset="-122"/>
                <a:ea typeface="方正楷体_GB2312" panose="02000000000000000000" charset="-122"/>
                <a:sym typeface="+mn-ea"/>
              </a:rPr>
              <a:t>Softmax</a:t>
            </a:r>
            <a:r>
              <a:rPr lang="en-US" altLang="zh-CN" sz="2400" b="1" dirty="0">
                <a:solidFill>
                  <a:schemeClr val="accent1"/>
                </a:solidFill>
                <a:latin typeface="方正楷体_GB2312" panose="02000000000000000000" charset="-122"/>
                <a:ea typeface="方正楷体_GB2312" panose="02000000000000000000" charset="-122"/>
                <a:sym typeface="+mn-ea"/>
              </a:rPr>
              <a:t> CBOW</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2" name="图片 1"/>
          <p:cNvPicPr>
            <a:picLocks noChangeAspect="1"/>
          </p:cNvPicPr>
          <p:nvPr/>
        </p:nvPicPr>
        <p:blipFill>
          <a:blip r:embed="rId4"/>
          <a:stretch>
            <a:fillRect/>
          </a:stretch>
        </p:blipFill>
        <p:spPr>
          <a:xfrm>
            <a:off x="6434185" y="929639"/>
            <a:ext cx="5706039" cy="5079678"/>
          </a:xfrm>
          <a:prstGeom prst="rect">
            <a:avLst/>
          </a:prstGeom>
        </p:spPr>
      </p:pic>
      <p:sp>
        <p:nvSpPr>
          <p:cNvPr id="4" name="文本框 3"/>
          <p:cNvSpPr txBox="1"/>
          <p:nvPr/>
        </p:nvSpPr>
        <p:spPr>
          <a:xfrm>
            <a:off x="1602805" y="1762812"/>
            <a:ext cx="461665" cy="92398"/>
          </a:xfrm>
          <a:prstGeom prst="rect">
            <a:avLst/>
          </a:prstGeom>
          <a:noFill/>
        </p:spPr>
        <p:txBody>
          <a:bodyPr vert="eaVert" wrap="none" rtlCol="0">
            <a:spAutoFit/>
          </a:bodyPr>
          <a:lstStyle/>
          <a:p>
            <a:endParaRPr lang="zh-CN" altLang="en-US" dirty="0"/>
          </a:p>
        </p:txBody>
      </p:sp>
      <p:sp>
        <p:nvSpPr>
          <p:cNvPr id="5" name="文本框 4"/>
          <p:cNvSpPr txBox="1"/>
          <p:nvPr/>
        </p:nvSpPr>
        <p:spPr>
          <a:xfrm>
            <a:off x="1065229" y="2469823"/>
            <a:ext cx="184731" cy="369332"/>
          </a:xfrm>
          <a:prstGeom prst="rect">
            <a:avLst/>
          </a:prstGeom>
          <a:noFill/>
        </p:spPr>
        <p:txBody>
          <a:bodyPr wrap="none" rtlCol="0">
            <a:spAutoFit/>
          </a:bodyPr>
          <a:lstStyle/>
          <a:p>
            <a:endParaRPr lang="zh-CN" altLang="en-US" dirty="0"/>
          </a:p>
        </p:txBody>
      </p:sp>
      <p:sp>
        <p:nvSpPr>
          <p:cNvPr id="10" name="矩形 9"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68AAA7AF-FB83-4906-9F32-4B7052D1ABD9}"/>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Hierarchical </a:t>
            </a:r>
            <a:r>
              <a:rPr lang="en-US" altLang="zh-CN" sz="2400" b="1" dirty="0" err="1">
                <a:solidFill>
                  <a:schemeClr val="accent1"/>
                </a:solidFill>
                <a:latin typeface="方正楷体_GB2312" panose="02000000000000000000" charset="-122"/>
                <a:ea typeface="方正楷体_GB2312" panose="02000000000000000000" charset="-122"/>
                <a:sym typeface="+mn-ea"/>
              </a:rPr>
              <a:t>Softmax</a:t>
            </a:r>
            <a:r>
              <a:rPr lang="en-US" altLang="zh-CN" sz="2400" b="1" dirty="0">
                <a:solidFill>
                  <a:schemeClr val="accent1"/>
                </a:solidFill>
                <a:latin typeface="方正楷体_GB2312" panose="02000000000000000000" charset="-122"/>
                <a:ea typeface="方正楷体_GB2312" panose="02000000000000000000" charset="-122"/>
                <a:sym typeface="+mn-ea"/>
              </a:rPr>
              <a:t> CBOW</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11" name="图片 10">
            <a:extLst>
              <a:ext uri="{FF2B5EF4-FFF2-40B4-BE49-F238E27FC236}">
                <a16:creationId xmlns:a16="http://schemas.microsoft.com/office/drawing/2014/main" id="{86DCDA6C-8786-43D5-B943-7B4EEB1F5A85}"/>
              </a:ext>
            </a:extLst>
          </p:cNvPr>
          <p:cNvPicPr>
            <a:picLocks noChangeAspect="1"/>
          </p:cNvPicPr>
          <p:nvPr/>
        </p:nvPicPr>
        <p:blipFill>
          <a:blip r:embed="rId5"/>
          <a:stretch>
            <a:fillRect/>
          </a:stretch>
        </p:blipFill>
        <p:spPr>
          <a:xfrm>
            <a:off x="274320" y="1178868"/>
            <a:ext cx="5847715" cy="4298613"/>
          </a:xfrm>
          <a:prstGeom prst="rect">
            <a:avLst/>
          </a:prstGeom>
        </p:spPr>
      </p:pic>
    </p:spTree>
    <p:extLst>
      <p:ext uri="{BB962C8B-B14F-4D97-AF65-F5344CB8AC3E}">
        <p14:creationId xmlns:p14="http://schemas.microsoft.com/office/powerpoint/2010/main" val="354797640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8" name="文本框 7"/>
          <p:cNvSpPr txBox="1"/>
          <p:nvPr/>
        </p:nvSpPr>
        <p:spPr>
          <a:xfrm>
            <a:off x="666115" y="851535"/>
            <a:ext cx="1675130" cy="368300"/>
          </a:xfrm>
          <a:prstGeom prst="rect">
            <a:avLst/>
          </a:prstGeom>
          <a:noFill/>
        </p:spPr>
        <p:txBody>
          <a:bodyPr wrap="none" rtlCol="0">
            <a:spAutoFit/>
          </a:bodyPr>
          <a:lstStyle/>
          <a:p>
            <a:r>
              <a:rPr lang="zh-CN" altLang="en-US"/>
              <a:t>（</a:t>
            </a:r>
            <a:r>
              <a:rPr lang="en-US" altLang="zh-CN"/>
              <a:t>2</a:t>
            </a:r>
            <a:r>
              <a:rPr lang="zh-CN" altLang="en-US"/>
              <a:t>）梯度计算</a:t>
            </a:r>
          </a:p>
        </p:txBody>
      </p:sp>
      <p:pic>
        <p:nvPicPr>
          <p:cNvPr id="4" name="图片 3"/>
          <p:cNvPicPr>
            <a:picLocks noChangeAspect="1"/>
          </p:cNvPicPr>
          <p:nvPr/>
        </p:nvPicPr>
        <p:blipFill>
          <a:blip r:embed="rId4"/>
          <a:stretch>
            <a:fillRect/>
          </a:stretch>
        </p:blipFill>
        <p:spPr>
          <a:xfrm>
            <a:off x="801148" y="1266191"/>
            <a:ext cx="6308995" cy="5090950"/>
          </a:xfrm>
          <a:prstGeom prst="rect">
            <a:avLst/>
          </a:prstGeom>
        </p:spPr>
      </p:pic>
      <p:sp>
        <p:nvSpPr>
          <p:cNvPr id="9" name="矩形 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F4493B29-99F4-4BCF-84AD-2E87EEBA3075}"/>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Hierarchical </a:t>
            </a:r>
            <a:r>
              <a:rPr lang="en-US" altLang="zh-CN" sz="2400" b="1" dirty="0" err="1">
                <a:solidFill>
                  <a:schemeClr val="accent1"/>
                </a:solidFill>
                <a:latin typeface="方正楷体_GB2312" panose="02000000000000000000" charset="-122"/>
                <a:ea typeface="方正楷体_GB2312" panose="02000000000000000000" charset="-122"/>
                <a:sym typeface="+mn-ea"/>
              </a:rPr>
              <a:t>Softmax</a:t>
            </a:r>
            <a:r>
              <a:rPr lang="en-US" altLang="zh-CN" sz="2400" b="1" dirty="0">
                <a:solidFill>
                  <a:schemeClr val="accent1"/>
                </a:solidFill>
                <a:latin typeface="方正楷体_GB2312" panose="02000000000000000000" charset="-122"/>
                <a:ea typeface="方正楷体_GB2312" panose="02000000000000000000" charset="-122"/>
                <a:sym typeface="+mn-ea"/>
              </a:rPr>
              <a:t> CBOW</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3" name="图片 2">
            <a:extLst>
              <a:ext uri="{FF2B5EF4-FFF2-40B4-BE49-F238E27FC236}">
                <a16:creationId xmlns:a16="http://schemas.microsoft.com/office/drawing/2014/main" id="{31B0EC73-E26B-4026-B948-4E28547C82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2398" y="851536"/>
            <a:ext cx="4408012" cy="550560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8" name="文本框 7"/>
          <p:cNvSpPr txBox="1"/>
          <p:nvPr/>
        </p:nvSpPr>
        <p:spPr>
          <a:xfrm>
            <a:off x="666115" y="851535"/>
            <a:ext cx="1675130" cy="368300"/>
          </a:xfrm>
          <a:prstGeom prst="rect">
            <a:avLst/>
          </a:prstGeom>
          <a:noFill/>
        </p:spPr>
        <p:txBody>
          <a:bodyPr wrap="none" rtlCol="0">
            <a:spAutoFit/>
          </a:bodyPr>
          <a:lstStyle/>
          <a:p>
            <a:pPr algn="l"/>
            <a:r>
              <a:rPr lang="zh-CN" altLang="en-US"/>
              <a:t>（</a:t>
            </a:r>
            <a:r>
              <a:rPr lang="en-US" altLang="zh-CN"/>
              <a:t>2</a:t>
            </a:r>
            <a:r>
              <a:rPr lang="zh-CN" altLang="en-US"/>
              <a:t>）</a:t>
            </a:r>
            <a:r>
              <a:rPr lang="zh-CN" altLang="en-US">
                <a:sym typeface="+mn-ea"/>
              </a:rPr>
              <a:t>梯度计算</a:t>
            </a:r>
            <a:endParaRPr lang="zh-CN" altLang="en-US"/>
          </a:p>
        </p:txBody>
      </p:sp>
      <p:pic>
        <p:nvPicPr>
          <p:cNvPr id="2" name="图片 1"/>
          <p:cNvPicPr>
            <a:picLocks noChangeAspect="1"/>
          </p:cNvPicPr>
          <p:nvPr/>
        </p:nvPicPr>
        <p:blipFill>
          <a:blip r:embed="rId4"/>
          <a:stretch>
            <a:fillRect/>
          </a:stretch>
        </p:blipFill>
        <p:spPr>
          <a:xfrm>
            <a:off x="1090459" y="1546519"/>
            <a:ext cx="11578629" cy="4250966"/>
          </a:xfrm>
          <a:prstGeom prst="rect">
            <a:avLst/>
          </a:prstGeom>
        </p:spPr>
      </p:pic>
      <p:sp>
        <p:nvSpPr>
          <p:cNvPr id="7" name="矩形 6"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2DDFD252-9E3D-4CE7-A878-BD12C7A3DE67}"/>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Hierarchical </a:t>
            </a:r>
            <a:r>
              <a:rPr lang="en-US" altLang="zh-CN" sz="2400" b="1" dirty="0" err="1">
                <a:solidFill>
                  <a:schemeClr val="accent1"/>
                </a:solidFill>
                <a:latin typeface="方正楷体_GB2312" panose="02000000000000000000" charset="-122"/>
                <a:ea typeface="方正楷体_GB2312" panose="02000000000000000000" charset="-122"/>
                <a:sym typeface="+mn-ea"/>
              </a:rPr>
              <a:t>Softmax</a:t>
            </a:r>
            <a:r>
              <a:rPr lang="en-US" altLang="zh-CN" sz="2400" b="1" dirty="0">
                <a:solidFill>
                  <a:schemeClr val="accent1"/>
                </a:solidFill>
                <a:latin typeface="方正楷体_GB2312" panose="02000000000000000000" charset="-122"/>
                <a:ea typeface="方正楷体_GB2312" panose="02000000000000000000" charset="-122"/>
                <a:sym typeface="+mn-ea"/>
              </a:rPr>
              <a:t> CBOW</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8" name="文本框 7"/>
          <p:cNvSpPr txBox="1"/>
          <p:nvPr/>
        </p:nvSpPr>
        <p:spPr>
          <a:xfrm>
            <a:off x="666115" y="851535"/>
            <a:ext cx="1675130" cy="368300"/>
          </a:xfrm>
          <a:prstGeom prst="rect">
            <a:avLst/>
          </a:prstGeom>
          <a:noFill/>
        </p:spPr>
        <p:txBody>
          <a:bodyPr wrap="none" rtlCol="0">
            <a:spAutoFit/>
          </a:bodyPr>
          <a:lstStyle/>
          <a:p>
            <a:pPr algn="l"/>
            <a:r>
              <a:rPr lang="zh-CN" altLang="en-US"/>
              <a:t>（</a:t>
            </a:r>
            <a:r>
              <a:rPr lang="en-US" altLang="zh-CN"/>
              <a:t>2</a:t>
            </a:r>
            <a:r>
              <a:rPr lang="zh-CN" altLang="en-US"/>
              <a:t>）</a:t>
            </a:r>
            <a:r>
              <a:rPr lang="zh-CN" altLang="en-US">
                <a:sym typeface="+mn-ea"/>
              </a:rPr>
              <a:t>梯度计算</a:t>
            </a:r>
            <a:endParaRPr lang="zh-CN" altLang="en-US"/>
          </a:p>
        </p:txBody>
      </p:sp>
      <p:pic>
        <p:nvPicPr>
          <p:cNvPr id="3" name="图片 2">
            <a:extLst>
              <a:ext uri="{FF2B5EF4-FFF2-40B4-BE49-F238E27FC236}">
                <a16:creationId xmlns:a16="http://schemas.microsoft.com/office/drawing/2014/main" id="{5416CBAF-098A-4977-8D09-75506F4C64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6513" y="851535"/>
            <a:ext cx="4408012" cy="5505606"/>
          </a:xfrm>
          <a:prstGeom prst="rect">
            <a:avLst/>
          </a:prstGeom>
        </p:spPr>
      </p:pic>
      <p:pic>
        <p:nvPicPr>
          <p:cNvPr id="7" name="图片 6"/>
          <p:cNvPicPr>
            <a:picLocks noChangeAspect="1"/>
          </p:cNvPicPr>
          <p:nvPr/>
        </p:nvPicPr>
        <p:blipFill>
          <a:blip r:embed="rId5"/>
          <a:stretch>
            <a:fillRect/>
          </a:stretch>
        </p:blipFill>
        <p:spPr>
          <a:xfrm>
            <a:off x="117475" y="1336675"/>
            <a:ext cx="8151495" cy="4351655"/>
          </a:xfrm>
          <a:prstGeom prst="rect">
            <a:avLst/>
          </a:prstGeom>
        </p:spPr>
      </p:pic>
      <p:sp>
        <p:nvSpPr>
          <p:cNvPr id="9" name="矩形 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F1A25788-6809-4D89-BD4F-8585A79F31E6}"/>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Hierarchical </a:t>
            </a:r>
            <a:r>
              <a:rPr lang="en-US" altLang="zh-CN" sz="2400" b="1" dirty="0" err="1">
                <a:solidFill>
                  <a:schemeClr val="accent1"/>
                </a:solidFill>
                <a:latin typeface="方正楷体_GB2312" panose="02000000000000000000" charset="-122"/>
                <a:ea typeface="方正楷体_GB2312" panose="02000000000000000000" charset="-122"/>
                <a:sym typeface="+mn-ea"/>
              </a:rPr>
              <a:t>Softmax</a:t>
            </a:r>
            <a:r>
              <a:rPr lang="en-US" altLang="zh-CN" sz="2400" b="1" dirty="0">
                <a:solidFill>
                  <a:schemeClr val="accent1"/>
                </a:solidFill>
                <a:latin typeface="方正楷体_GB2312" panose="02000000000000000000" charset="-122"/>
                <a:ea typeface="方正楷体_GB2312" panose="02000000000000000000" charset="-122"/>
                <a:sym typeface="+mn-ea"/>
              </a:rPr>
              <a:t> CBOW</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0E42871-69DA-4227-B6CE-DF5783E6D413}"/>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01</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3" name="矩形 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856BC6C-975E-4405-A721-9AFA1CAA511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word2vec</a:t>
            </a: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的背景介绍</a:t>
            </a:r>
          </a:p>
        </p:txBody>
      </p:sp>
      <p:sp>
        <p:nvSpPr>
          <p:cNvPr id="39" name="矩形 38" descr="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
            <a:extLst>
              <a:ext uri="{FF2B5EF4-FFF2-40B4-BE49-F238E27FC236}">
                <a16:creationId xmlns:a16="http://schemas.microsoft.com/office/drawing/2014/main" id="{00C2963C-B139-4FAC-8E63-7933233863F7}"/>
              </a:ext>
            </a:extLst>
          </p:cNvPr>
          <p:cNvSpPr/>
          <p:nvPr/>
        </p:nvSpPr>
        <p:spPr>
          <a:xfrm>
            <a:off x="3273656" y="1585885"/>
            <a:ext cx="5644687" cy="830997"/>
          </a:xfrm>
          <a:prstGeom prst="rect">
            <a:avLst/>
          </a:prstGeom>
        </p:spPr>
        <p:txBody>
          <a:bodyPr wrap="none">
            <a:spAutoFit/>
          </a:bodyPr>
          <a:lstStyle/>
          <a:p>
            <a:pPr algn="ctr" defTabSz="914377"/>
            <a:r>
              <a:rPr lang="zh-CN" altLang="en-US" sz="4800" b="1" dirty="0">
                <a:solidFill>
                  <a:srgbClr val="443C3A"/>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什么是</a:t>
            </a:r>
            <a:r>
              <a:rPr lang="en-US" altLang="zh-CN" sz="4800" b="1" dirty="0">
                <a:solidFill>
                  <a:srgbClr val="443C3A"/>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word2vec</a:t>
            </a:r>
            <a:r>
              <a:rPr lang="zh-CN" altLang="en-US" sz="4800" b="1" dirty="0">
                <a:solidFill>
                  <a:srgbClr val="443C3A"/>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a:t>
            </a:r>
          </a:p>
        </p:txBody>
      </p:sp>
      <p:sp>
        <p:nvSpPr>
          <p:cNvPr id="40" name="矩形 39" descr="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
            <a:extLst>
              <a:ext uri="{FF2B5EF4-FFF2-40B4-BE49-F238E27FC236}">
                <a16:creationId xmlns:a16="http://schemas.microsoft.com/office/drawing/2014/main" id="{8B8DE1E1-4D39-4D7A-B2FE-E5B06C0A562B}"/>
              </a:ext>
            </a:extLst>
          </p:cNvPr>
          <p:cNvSpPr/>
          <p:nvPr/>
        </p:nvSpPr>
        <p:spPr>
          <a:xfrm>
            <a:off x="3607746" y="3511251"/>
            <a:ext cx="4633167" cy="502766"/>
          </a:xfrm>
          <a:prstGeom prst="rect">
            <a:avLst/>
          </a:prstGeom>
        </p:spPr>
        <p:txBody>
          <a:bodyPr wrap="square">
            <a:spAutoFit/>
          </a:bodyPr>
          <a:lstStyle/>
          <a:p>
            <a:pPr algn="ctr" defTabSz="914377"/>
            <a:r>
              <a:rPr lang="zh-CN" altLang="en-US" sz="2667" b="1" dirty="0">
                <a:solidFill>
                  <a:srgbClr val="443C3A"/>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什么是</a:t>
            </a:r>
            <a:r>
              <a:rPr lang="en-US" altLang="zh-CN" sz="2667" b="1" dirty="0">
                <a:solidFill>
                  <a:srgbClr val="443C3A"/>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word embedding</a:t>
            </a:r>
            <a:r>
              <a:rPr lang="zh-CN" altLang="en-US" sz="2667" b="1" dirty="0">
                <a:solidFill>
                  <a:srgbClr val="443C3A"/>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a:t>
            </a:r>
            <a:endParaRPr lang="zh-CN" altLang="en-US" sz="1200" b="1" dirty="0">
              <a:solidFill>
                <a:srgbClr val="443C3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14" name="箭头: 下 13">
            <a:extLst>
              <a:ext uri="{FF2B5EF4-FFF2-40B4-BE49-F238E27FC236}">
                <a16:creationId xmlns:a16="http://schemas.microsoft.com/office/drawing/2014/main" id="{B48F2BF5-A0DB-4BE5-BB8E-8231F42E37B1}"/>
              </a:ext>
            </a:extLst>
          </p:cNvPr>
          <p:cNvSpPr/>
          <p:nvPr/>
        </p:nvSpPr>
        <p:spPr>
          <a:xfrm>
            <a:off x="5855293" y="2702881"/>
            <a:ext cx="240707" cy="57371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15" name="文本框 14">
            <a:extLst>
              <a:ext uri="{FF2B5EF4-FFF2-40B4-BE49-F238E27FC236}">
                <a16:creationId xmlns:a16="http://schemas.microsoft.com/office/drawing/2014/main" id="{E587D05F-4C26-4DEB-935C-2DE5FD9BACCB}"/>
              </a:ext>
            </a:extLst>
          </p:cNvPr>
          <p:cNvSpPr txBox="1"/>
          <p:nvPr/>
        </p:nvSpPr>
        <p:spPr>
          <a:xfrm>
            <a:off x="1706244" y="4705322"/>
            <a:ext cx="4389755" cy="502766"/>
          </a:xfrm>
          <a:prstGeom prst="rect">
            <a:avLst/>
          </a:prstGeom>
          <a:noFill/>
        </p:spPr>
        <p:txBody>
          <a:bodyPr wrap="square" rtlCol="0">
            <a:spAutoFit/>
          </a:bodyPr>
          <a:lstStyle/>
          <a:p>
            <a:r>
              <a:rPr lang="zh-CN" altLang="en-US" sz="2667" dirty="0">
                <a:solidFill>
                  <a:srgbClr val="443C3A"/>
                </a:solidFill>
                <a:ea typeface="字魂105号-简雅黑" panose="00000500000000000000" pitchFamily="2" charset="-122"/>
                <a:cs typeface="Arial" panose="020B0604020202020204" pitchFamily="34" charset="0"/>
              </a:rPr>
              <a:t>不可计算、非结构化的</a:t>
            </a:r>
            <a:r>
              <a:rPr lang="zh-CN" altLang="en-US" sz="2667" dirty="0">
                <a:solidFill>
                  <a:srgbClr val="FF0000"/>
                </a:solidFill>
                <a:ea typeface="字魂105号-简雅黑" panose="00000500000000000000" pitchFamily="2" charset="-122"/>
                <a:cs typeface="Arial" panose="020B0604020202020204" pitchFamily="34" charset="0"/>
              </a:rPr>
              <a:t>词</a:t>
            </a:r>
          </a:p>
        </p:txBody>
      </p:sp>
      <p:sp>
        <p:nvSpPr>
          <p:cNvPr id="16" name="箭头: 右 15">
            <a:extLst>
              <a:ext uri="{FF2B5EF4-FFF2-40B4-BE49-F238E27FC236}">
                <a16:creationId xmlns:a16="http://schemas.microsoft.com/office/drawing/2014/main" id="{7E3D0903-6D7C-4B07-80A7-1AB6805F9F5F}"/>
              </a:ext>
            </a:extLst>
          </p:cNvPr>
          <p:cNvSpPr/>
          <p:nvPr/>
        </p:nvSpPr>
        <p:spPr>
          <a:xfrm>
            <a:off x="5924329" y="4846013"/>
            <a:ext cx="843129" cy="1903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75631769-0744-49B7-8750-66B91511CDEE}"/>
              </a:ext>
            </a:extLst>
          </p:cNvPr>
          <p:cNvSpPr txBox="1"/>
          <p:nvPr/>
        </p:nvSpPr>
        <p:spPr>
          <a:xfrm>
            <a:off x="6946829" y="4705322"/>
            <a:ext cx="3997395" cy="502766"/>
          </a:xfrm>
          <a:prstGeom prst="rect">
            <a:avLst/>
          </a:prstGeom>
          <a:noFill/>
        </p:spPr>
        <p:txBody>
          <a:bodyPr wrap="square" rtlCol="0">
            <a:spAutoFit/>
          </a:bodyPr>
          <a:lstStyle/>
          <a:p>
            <a:r>
              <a:rPr lang="zh-CN" altLang="en-US" sz="2667" dirty="0">
                <a:solidFill>
                  <a:srgbClr val="443C3A"/>
                </a:solidFill>
                <a:ea typeface="字魂105号-简雅黑" panose="00000500000000000000" pitchFamily="2" charset="-122"/>
                <a:cs typeface="Arial" panose="020B0604020202020204" pitchFamily="34" charset="0"/>
              </a:rPr>
              <a:t>可计算、结构化的</a:t>
            </a:r>
            <a:r>
              <a:rPr lang="zh-CN" altLang="en-US" sz="2667" dirty="0">
                <a:solidFill>
                  <a:srgbClr val="FF0000"/>
                </a:solidFill>
                <a:ea typeface="字魂105号-简雅黑" panose="00000500000000000000" pitchFamily="2" charset="-122"/>
                <a:cs typeface="Arial" panose="020B0604020202020204" pitchFamily="34" charset="0"/>
              </a:rPr>
              <a:t>向量</a:t>
            </a:r>
          </a:p>
        </p:txBody>
      </p:sp>
    </p:spTree>
    <p:extLst>
      <p:ext uri="{BB962C8B-B14F-4D97-AF65-F5344CB8AC3E}">
        <p14:creationId xmlns:p14="http://schemas.microsoft.com/office/powerpoint/2010/main" val="221328616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6" name="图片 5"/>
          <p:cNvPicPr>
            <a:picLocks noChangeAspect="1"/>
          </p:cNvPicPr>
          <p:nvPr/>
        </p:nvPicPr>
        <p:blipFill>
          <a:blip r:embed="rId4"/>
          <a:stretch>
            <a:fillRect/>
          </a:stretch>
        </p:blipFill>
        <p:spPr>
          <a:xfrm>
            <a:off x="650048" y="699187"/>
            <a:ext cx="11227323" cy="5666661"/>
          </a:xfrm>
          <a:prstGeom prst="rect">
            <a:avLst/>
          </a:prstGeom>
        </p:spPr>
      </p:pic>
      <p:sp>
        <p:nvSpPr>
          <p:cNvPr id="8" name="矩形 7"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2E8C3FD2-5713-4BDD-942E-21EEB6074114}"/>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Hierarchical </a:t>
            </a:r>
            <a:r>
              <a:rPr lang="en-US" altLang="zh-CN" sz="2400" b="1" dirty="0" err="1">
                <a:solidFill>
                  <a:schemeClr val="accent1"/>
                </a:solidFill>
                <a:latin typeface="方正楷体_GB2312" panose="02000000000000000000" charset="-122"/>
                <a:ea typeface="方正楷体_GB2312" panose="02000000000000000000" charset="-122"/>
                <a:sym typeface="+mn-ea"/>
              </a:rPr>
              <a:t>Softmax</a:t>
            </a:r>
            <a:r>
              <a:rPr lang="en-US" altLang="zh-CN" sz="2400" b="1" dirty="0">
                <a:solidFill>
                  <a:schemeClr val="accent1"/>
                </a:solidFill>
                <a:latin typeface="方正楷体_GB2312" panose="02000000000000000000" charset="-122"/>
                <a:ea typeface="方正楷体_GB2312" panose="02000000000000000000" charset="-122"/>
                <a:sym typeface="+mn-ea"/>
              </a:rPr>
              <a:t> CBOW</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8" name="文本框 7"/>
          <p:cNvSpPr txBox="1"/>
          <p:nvPr/>
        </p:nvSpPr>
        <p:spPr>
          <a:xfrm>
            <a:off x="666115" y="851535"/>
            <a:ext cx="1675130" cy="368300"/>
          </a:xfrm>
          <a:prstGeom prst="rect">
            <a:avLst/>
          </a:prstGeom>
          <a:noFill/>
        </p:spPr>
        <p:txBody>
          <a:bodyPr wrap="none" rtlCol="0">
            <a:spAutoFit/>
          </a:bodyPr>
          <a:lstStyle/>
          <a:p>
            <a:pPr algn="l"/>
            <a:r>
              <a:rPr lang="zh-CN" altLang="en-US"/>
              <a:t>（</a:t>
            </a:r>
            <a:r>
              <a:rPr lang="en-US" altLang="zh-CN"/>
              <a:t>2</a:t>
            </a:r>
            <a:r>
              <a:rPr lang="zh-CN" altLang="en-US"/>
              <a:t>）</a:t>
            </a:r>
            <a:r>
              <a:rPr lang="zh-CN" altLang="en-US">
                <a:sym typeface="+mn-ea"/>
              </a:rPr>
              <a:t>梯度计算</a:t>
            </a:r>
            <a:endParaRPr lang="zh-CN" altLang="en-US"/>
          </a:p>
        </p:txBody>
      </p:sp>
      <p:pic>
        <p:nvPicPr>
          <p:cNvPr id="2" name="图片 1"/>
          <p:cNvPicPr>
            <a:picLocks noChangeAspect="1"/>
          </p:cNvPicPr>
          <p:nvPr/>
        </p:nvPicPr>
        <p:blipFill>
          <a:blip r:embed="rId4"/>
          <a:stretch>
            <a:fillRect/>
          </a:stretch>
        </p:blipFill>
        <p:spPr>
          <a:xfrm>
            <a:off x="750956" y="1549209"/>
            <a:ext cx="10619105" cy="4427195"/>
          </a:xfrm>
          <a:prstGeom prst="rect">
            <a:avLst/>
          </a:prstGeom>
        </p:spPr>
      </p:pic>
      <p:sp>
        <p:nvSpPr>
          <p:cNvPr id="7" name="矩形 6"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93AB5F41-E3A5-45DE-B716-A6EF4EDE5B8A}"/>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Hierarchical </a:t>
            </a:r>
            <a:r>
              <a:rPr lang="en-US" altLang="zh-CN" sz="2400" b="1" dirty="0" err="1">
                <a:solidFill>
                  <a:schemeClr val="accent1"/>
                </a:solidFill>
                <a:latin typeface="方正楷体_GB2312" panose="02000000000000000000" charset="-122"/>
                <a:ea typeface="方正楷体_GB2312" panose="02000000000000000000" charset="-122"/>
                <a:sym typeface="+mn-ea"/>
              </a:rPr>
              <a:t>Softmax</a:t>
            </a:r>
            <a:r>
              <a:rPr lang="en-US" altLang="zh-CN" sz="2400" b="1" dirty="0">
                <a:solidFill>
                  <a:schemeClr val="accent1"/>
                </a:solidFill>
                <a:latin typeface="方正楷体_GB2312" panose="02000000000000000000" charset="-122"/>
                <a:ea typeface="方正楷体_GB2312" panose="02000000000000000000" charset="-122"/>
                <a:sym typeface="+mn-ea"/>
              </a:rPr>
              <a:t> CBOW</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4" name="图片 3"/>
          <p:cNvPicPr>
            <a:picLocks noChangeAspect="1"/>
          </p:cNvPicPr>
          <p:nvPr/>
        </p:nvPicPr>
        <p:blipFill rotWithShape="1">
          <a:blip r:embed="rId4"/>
          <a:srcRect l="772" r="1779" b="466"/>
          <a:stretch/>
        </p:blipFill>
        <p:spPr>
          <a:xfrm>
            <a:off x="571060" y="831018"/>
            <a:ext cx="11298555" cy="5351429"/>
          </a:xfrm>
          <a:prstGeom prst="rect">
            <a:avLst/>
          </a:prstGeom>
        </p:spPr>
      </p:pic>
      <p:sp>
        <p:nvSpPr>
          <p:cNvPr id="6" name="矩形 5"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130C18CB-6AA0-48AF-82B9-7A4CCF6909F9}"/>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Hierarchical </a:t>
            </a:r>
            <a:r>
              <a:rPr lang="en-US" altLang="zh-CN" sz="2400" b="1" dirty="0" err="1">
                <a:solidFill>
                  <a:schemeClr val="accent1"/>
                </a:solidFill>
                <a:latin typeface="方正楷体_GB2312" panose="02000000000000000000" charset="-122"/>
                <a:ea typeface="方正楷体_GB2312" panose="02000000000000000000" charset="-122"/>
                <a:sym typeface="+mn-ea"/>
              </a:rPr>
              <a:t>Softmax</a:t>
            </a:r>
            <a:r>
              <a:rPr lang="en-US" altLang="zh-CN" sz="2400" b="1" dirty="0">
                <a:solidFill>
                  <a:schemeClr val="accent1"/>
                </a:solidFill>
                <a:latin typeface="方正楷体_GB2312" panose="02000000000000000000" charset="-122"/>
                <a:ea typeface="方正楷体_GB2312" panose="02000000000000000000" charset="-122"/>
                <a:sym typeface="+mn-ea"/>
              </a:rPr>
              <a:t> CBOW</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8" name="文本框 7"/>
          <p:cNvSpPr txBox="1"/>
          <p:nvPr/>
        </p:nvSpPr>
        <p:spPr>
          <a:xfrm>
            <a:off x="666115" y="851535"/>
            <a:ext cx="1675130" cy="368300"/>
          </a:xfrm>
          <a:prstGeom prst="rect">
            <a:avLst/>
          </a:prstGeom>
          <a:noFill/>
        </p:spPr>
        <p:txBody>
          <a:bodyPr wrap="none" rtlCol="0">
            <a:spAutoFit/>
          </a:bodyPr>
          <a:lstStyle/>
          <a:p>
            <a:pPr algn="l"/>
            <a:r>
              <a:rPr lang="zh-CN" altLang="en-US"/>
              <a:t>（</a:t>
            </a:r>
            <a:r>
              <a:rPr lang="en-US" altLang="zh-CN"/>
              <a:t>2</a:t>
            </a:r>
            <a:r>
              <a:rPr lang="zh-CN" altLang="en-US"/>
              <a:t>）</a:t>
            </a:r>
            <a:r>
              <a:rPr lang="zh-CN" altLang="en-US">
                <a:sym typeface="+mn-ea"/>
              </a:rPr>
              <a:t>梯度计算</a:t>
            </a:r>
            <a:endParaRPr lang="zh-CN" altLang="en-US"/>
          </a:p>
        </p:txBody>
      </p:sp>
      <p:pic>
        <p:nvPicPr>
          <p:cNvPr id="4" name="图片 3"/>
          <p:cNvPicPr>
            <a:picLocks noChangeAspect="1"/>
          </p:cNvPicPr>
          <p:nvPr/>
        </p:nvPicPr>
        <p:blipFill>
          <a:blip r:embed="rId4"/>
          <a:stretch>
            <a:fillRect/>
          </a:stretch>
        </p:blipFill>
        <p:spPr>
          <a:xfrm>
            <a:off x="486467" y="1461156"/>
            <a:ext cx="11524370" cy="4635560"/>
          </a:xfrm>
          <a:prstGeom prst="rect">
            <a:avLst/>
          </a:prstGeom>
        </p:spPr>
      </p:pic>
      <p:sp>
        <p:nvSpPr>
          <p:cNvPr id="7" name="矩形 6"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29C0D9E4-2334-4296-8845-1AD2AB87AAA5}"/>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Hierarchical </a:t>
            </a:r>
            <a:r>
              <a:rPr lang="en-US" altLang="zh-CN" sz="2400" b="1" dirty="0" err="1">
                <a:solidFill>
                  <a:schemeClr val="accent1"/>
                </a:solidFill>
                <a:latin typeface="方正楷体_GB2312" panose="02000000000000000000" charset="-122"/>
                <a:ea typeface="方正楷体_GB2312" panose="02000000000000000000" charset="-122"/>
                <a:sym typeface="+mn-ea"/>
              </a:rPr>
              <a:t>Softmax</a:t>
            </a:r>
            <a:r>
              <a:rPr lang="en-US" altLang="zh-CN" sz="2400" b="1" dirty="0">
                <a:solidFill>
                  <a:schemeClr val="accent1"/>
                </a:solidFill>
                <a:latin typeface="方正楷体_GB2312" panose="02000000000000000000" charset="-122"/>
                <a:ea typeface="方正楷体_GB2312" panose="02000000000000000000" charset="-122"/>
                <a:sym typeface="+mn-ea"/>
              </a:rPr>
              <a:t> CBOW</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4" name="图片 3"/>
          <p:cNvPicPr>
            <a:picLocks noChangeAspect="1"/>
          </p:cNvPicPr>
          <p:nvPr/>
        </p:nvPicPr>
        <p:blipFill>
          <a:blip r:embed="rId4"/>
          <a:stretch>
            <a:fillRect/>
          </a:stretch>
        </p:blipFill>
        <p:spPr>
          <a:xfrm>
            <a:off x="4016375" y="767715"/>
            <a:ext cx="5900420" cy="5836920"/>
          </a:xfrm>
          <a:prstGeom prst="rect">
            <a:avLst/>
          </a:prstGeom>
        </p:spPr>
      </p:pic>
      <p:sp>
        <p:nvSpPr>
          <p:cNvPr id="7" name="矩形 6"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A2AC54E-2493-40DD-B242-552C5FB22B2D}"/>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Hierarchical </a:t>
            </a:r>
            <a:r>
              <a:rPr lang="en-US" altLang="zh-CN" sz="2400" b="1" dirty="0" err="1">
                <a:solidFill>
                  <a:schemeClr val="accent1"/>
                </a:solidFill>
                <a:latin typeface="方正楷体_GB2312" panose="02000000000000000000" charset="-122"/>
                <a:ea typeface="方正楷体_GB2312" panose="02000000000000000000" charset="-122"/>
                <a:sym typeface="+mn-ea"/>
              </a:rPr>
              <a:t>Softmax</a:t>
            </a:r>
            <a:r>
              <a:rPr lang="en-US" altLang="zh-CN" sz="2400" b="1" dirty="0">
                <a:solidFill>
                  <a:schemeClr val="accent1"/>
                </a:solidFill>
                <a:latin typeface="方正楷体_GB2312" panose="02000000000000000000" charset="-122"/>
                <a:ea typeface="方正楷体_GB2312" panose="02000000000000000000" charset="-122"/>
                <a:sym typeface="+mn-ea"/>
              </a:rPr>
              <a:t> CBOW</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8" name="文本框 7"/>
          <p:cNvSpPr txBox="1"/>
          <p:nvPr/>
        </p:nvSpPr>
        <p:spPr>
          <a:xfrm>
            <a:off x="-37904" y="811725"/>
            <a:ext cx="1217930" cy="368300"/>
          </a:xfrm>
          <a:prstGeom prst="rect">
            <a:avLst/>
          </a:prstGeom>
          <a:noFill/>
        </p:spPr>
        <p:txBody>
          <a:bodyPr wrap="none" rtlCol="0">
            <a:spAutoFit/>
          </a:bodyPr>
          <a:lstStyle/>
          <a:p>
            <a:pPr algn="l"/>
            <a:r>
              <a:rPr lang="zh-CN" altLang="en-US" dirty="0"/>
              <a:t>（</a:t>
            </a:r>
            <a:r>
              <a:rPr lang="en-US" altLang="zh-CN" dirty="0"/>
              <a:t>1</a:t>
            </a:r>
            <a:r>
              <a:rPr lang="zh-CN" altLang="en-US" dirty="0"/>
              <a:t>）</a:t>
            </a:r>
            <a:r>
              <a:rPr lang="zh-CN" altLang="en-US" dirty="0">
                <a:sym typeface="+mn-ea"/>
              </a:rPr>
              <a:t>图解</a:t>
            </a:r>
            <a:endParaRPr lang="zh-CN" altLang="en-US" dirty="0"/>
          </a:p>
        </p:txBody>
      </p:sp>
      <p:pic>
        <p:nvPicPr>
          <p:cNvPr id="2" name="图片 1"/>
          <p:cNvPicPr>
            <a:picLocks noChangeAspect="1"/>
          </p:cNvPicPr>
          <p:nvPr/>
        </p:nvPicPr>
        <p:blipFill>
          <a:blip r:embed="rId4"/>
          <a:stretch>
            <a:fillRect/>
          </a:stretch>
        </p:blipFill>
        <p:spPr>
          <a:xfrm>
            <a:off x="6486334" y="1172315"/>
            <a:ext cx="5631180" cy="5246370"/>
          </a:xfrm>
          <a:prstGeom prst="rect">
            <a:avLst/>
          </a:prstGeom>
        </p:spPr>
      </p:pic>
      <p:pic>
        <p:nvPicPr>
          <p:cNvPr id="4" name="图片 3"/>
          <p:cNvPicPr>
            <a:picLocks noChangeAspect="1"/>
          </p:cNvPicPr>
          <p:nvPr/>
        </p:nvPicPr>
        <p:blipFill>
          <a:blip r:embed="rId5"/>
          <a:stretch>
            <a:fillRect/>
          </a:stretch>
        </p:blipFill>
        <p:spPr>
          <a:xfrm>
            <a:off x="571061" y="1266190"/>
            <a:ext cx="6006739" cy="5361265"/>
          </a:xfrm>
          <a:prstGeom prst="rect">
            <a:avLst/>
          </a:prstGeom>
        </p:spPr>
      </p:pic>
      <p:sp>
        <p:nvSpPr>
          <p:cNvPr id="9" name="矩形 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C62AF945-B6B4-470F-B23D-B6B167BAF1F2}"/>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Hierarchical </a:t>
            </a:r>
            <a:r>
              <a:rPr lang="en-US" altLang="zh-CN" sz="2400" b="1" dirty="0" err="1">
                <a:solidFill>
                  <a:schemeClr val="accent1"/>
                </a:solidFill>
                <a:latin typeface="方正楷体_GB2312" panose="02000000000000000000" charset="-122"/>
                <a:ea typeface="方正楷体_GB2312" panose="02000000000000000000" charset="-122"/>
                <a:sym typeface="+mn-ea"/>
              </a:rPr>
              <a:t>Softmax</a:t>
            </a:r>
            <a:r>
              <a:rPr lang="en-US" altLang="zh-CN" sz="2400" b="1" dirty="0">
                <a:solidFill>
                  <a:schemeClr val="accent1"/>
                </a:solidFill>
                <a:latin typeface="方正楷体_GB2312" panose="02000000000000000000" charset="-122"/>
                <a:ea typeface="方正楷体_GB2312" panose="02000000000000000000" charset="-122"/>
                <a:sym typeface="+mn-ea"/>
              </a:rPr>
              <a:t> Skip-gram</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8" name="文本框 7"/>
          <p:cNvSpPr txBox="1"/>
          <p:nvPr/>
        </p:nvSpPr>
        <p:spPr>
          <a:xfrm>
            <a:off x="666115" y="851535"/>
            <a:ext cx="1675130" cy="368300"/>
          </a:xfrm>
          <a:prstGeom prst="rect">
            <a:avLst/>
          </a:prstGeom>
          <a:noFill/>
        </p:spPr>
        <p:txBody>
          <a:bodyPr wrap="none" rtlCol="0">
            <a:spAutoFit/>
          </a:bodyPr>
          <a:lstStyle/>
          <a:p>
            <a:pPr algn="l"/>
            <a:r>
              <a:rPr lang="zh-CN" altLang="en-US"/>
              <a:t>（</a:t>
            </a:r>
            <a:r>
              <a:rPr lang="en-US" altLang="zh-CN"/>
              <a:t>2</a:t>
            </a:r>
            <a:r>
              <a:rPr lang="zh-CN" altLang="en-US"/>
              <a:t>）</a:t>
            </a:r>
            <a:r>
              <a:rPr lang="zh-CN" altLang="en-US">
                <a:sym typeface="+mn-ea"/>
              </a:rPr>
              <a:t>梯度计算</a:t>
            </a:r>
            <a:endParaRPr lang="zh-CN" altLang="en-US"/>
          </a:p>
        </p:txBody>
      </p:sp>
      <p:pic>
        <p:nvPicPr>
          <p:cNvPr id="2" name="图片 1"/>
          <p:cNvPicPr>
            <a:picLocks noChangeAspect="1"/>
          </p:cNvPicPr>
          <p:nvPr/>
        </p:nvPicPr>
        <p:blipFill>
          <a:blip r:embed="rId4"/>
          <a:stretch>
            <a:fillRect/>
          </a:stretch>
        </p:blipFill>
        <p:spPr>
          <a:xfrm>
            <a:off x="575133" y="1218957"/>
            <a:ext cx="11300011" cy="5261805"/>
          </a:xfrm>
          <a:prstGeom prst="rect">
            <a:avLst/>
          </a:prstGeom>
        </p:spPr>
      </p:pic>
      <p:sp>
        <p:nvSpPr>
          <p:cNvPr id="9" name="矩形 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F38DF9C7-469D-4010-947C-562CCFFFAD7C}"/>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Hierarchical </a:t>
            </a:r>
            <a:r>
              <a:rPr lang="en-US" altLang="zh-CN" sz="2400" b="1" dirty="0" err="1">
                <a:solidFill>
                  <a:schemeClr val="accent1"/>
                </a:solidFill>
                <a:latin typeface="方正楷体_GB2312" panose="02000000000000000000" charset="-122"/>
                <a:ea typeface="方正楷体_GB2312" panose="02000000000000000000" charset="-122"/>
                <a:sym typeface="+mn-ea"/>
              </a:rPr>
              <a:t>Softmax</a:t>
            </a:r>
            <a:r>
              <a:rPr lang="en-US" altLang="zh-CN" sz="2400" b="1" dirty="0">
                <a:solidFill>
                  <a:schemeClr val="accent1"/>
                </a:solidFill>
                <a:latin typeface="方正楷体_GB2312" panose="02000000000000000000" charset="-122"/>
                <a:ea typeface="方正楷体_GB2312" panose="02000000000000000000" charset="-122"/>
                <a:sym typeface="+mn-ea"/>
              </a:rPr>
              <a:t> Skip-gram</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8" name="文本框 7"/>
          <p:cNvSpPr txBox="1"/>
          <p:nvPr/>
        </p:nvSpPr>
        <p:spPr>
          <a:xfrm>
            <a:off x="666115" y="851535"/>
            <a:ext cx="1675130" cy="368300"/>
          </a:xfrm>
          <a:prstGeom prst="rect">
            <a:avLst/>
          </a:prstGeom>
          <a:noFill/>
        </p:spPr>
        <p:txBody>
          <a:bodyPr wrap="none" rtlCol="0">
            <a:spAutoFit/>
          </a:bodyPr>
          <a:lstStyle/>
          <a:p>
            <a:pPr algn="l"/>
            <a:r>
              <a:rPr lang="zh-CN" altLang="en-US"/>
              <a:t>（</a:t>
            </a:r>
            <a:r>
              <a:rPr lang="en-US" altLang="zh-CN"/>
              <a:t>2</a:t>
            </a:r>
            <a:r>
              <a:rPr lang="zh-CN" altLang="en-US"/>
              <a:t>）</a:t>
            </a:r>
            <a:r>
              <a:rPr lang="zh-CN" altLang="en-US">
                <a:sym typeface="+mn-ea"/>
              </a:rPr>
              <a:t>梯度计算</a:t>
            </a:r>
            <a:endParaRPr lang="zh-CN" altLang="en-US"/>
          </a:p>
        </p:txBody>
      </p:sp>
      <p:pic>
        <p:nvPicPr>
          <p:cNvPr id="2" name="图片 1"/>
          <p:cNvPicPr>
            <a:picLocks noChangeAspect="1"/>
          </p:cNvPicPr>
          <p:nvPr/>
        </p:nvPicPr>
        <p:blipFill>
          <a:blip r:embed="rId4"/>
          <a:stretch>
            <a:fillRect/>
          </a:stretch>
        </p:blipFill>
        <p:spPr>
          <a:xfrm>
            <a:off x="444240" y="1404593"/>
            <a:ext cx="11384353" cy="4044099"/>
          </a:xfrm>
          <a:prstGeom prst="rect">
            <a:avLst/>
          </a:prstGeom>
        </p:spPr>
      </p:pic>
      <p:sp>
        <p:nvSpPr>
          <p:cNvPr id="9" name="矩形 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40F0BC3-FCF0-435D-B720-BBCF4211D785}"/>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Hierarchical </a:t>
            </a:r>
            <a:r>
              <a:rPr lang="en-US" altLang="zh-CN" sz="2400" b="1" dirty="0" err="1">
                <a:solidFill>
                  <a:schemeClr val="accent1"/>
                </a:solidFill>
                <a:latin typeface="方正楷体_GB2312" panose="02000000000000000000" charset="-122"/>
                <a:ea typeface="方正楷体_GB2312" panose="02000000000000000000" charset="-122"/>
                <a:sym typeface="+mn-ea"/>
              </a:rPr>
              <a:t>Softmax</a:t>
            </a:r>
            <a:r>
              <a:rPr lang="en-US" altLang="zh-CN" sz="2400" b="1" dirty="0">
                <a:solidFill>
                  <a:schemeClr val="accent1"/>
                </a:solidFill>
                <a:latin typeface="方正楷体_GB2312" panose="02000000000000000000" charset="-122"/>
                <a:ea typeface="方正楷体_GB2312" panose="02000000000000000000" charset="-122"/>
                <a:sym typeface="+mn-ea"/>
              </a:rPr>
              <a:t> Skip-gram</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8" name="文本框 7"/>
          <p:cNvSpPr txBox="1"/>
          <p:nvPr/>
        </p:nvSpPr>
        <p:spPr>
          <a:xfrm>
            <a:off x="666115" y="851535"/>
            <a:ext cx="1675130" cy="368300"/>
          </a:xfrm>
          <a:prstGeom prst="rect">
            <a:avLst/>
          </a:prstGeom>
          <a:noFill/>
        </p:spPr>
        <p:txBody>
          <a:bodyPr wrap="none" rtlCol="0">
            <a:spAutoFit/>
          </a:bodyPr>
          <a:lstStyle/>
          <a:p>
            <a:pPr algn="l"/>
            <a:r>
              <a:rPr lang="zh-CN" altLang="en-US"/>
              <a:t>（</a:t>
            </a:r>
            <a:r>
              <a:rPr lang="en-US" altLang="zh-CN"/>
              <a:t>2</a:t>
            </a:r>
            <a:r>
              <a:rPr lang="zh-CN" altLang="en-US"/>
              <a:t>）</a:t>
            </a:r>
            <a:r>
              <a:rPr lang="zh-CN" altLang="en-US">
                <a:sym typeface="+mn-ea"/>
              </a:rPr>
              <a:t>梯度计算</a:t>
            </a:r>
            <a:endParaRPr lang="zh-CN" altLang="en-US"/>
          </a:p>
        </p:txBody>
      </p:sp>
      <p:pic>
        <p:nvPicPr>
          <p:cNvPr id="5" name="图片 4"/>
          <p:cNvPicPr>
            <a:picLocks noChangeAspect="1"/>
          </p:cNvPicPr>
          <p:nvPr/>
        </p:nvPicPr>
        <p:blipFill>
          <a:blip r:embed="rId4"/>
          <a:stretch>
            <a:fillRect/>
          </a:stretch>
        </p:blipFill>
        <p:spPr>
          <a:xfrm>
            <a:off x="666114" y="1366888"/>
            <a:ext cx="11361381" cy="4430890"/>
          </a:xfrm>
          <a:prstGeom prst="rect">
            <a:avLst/>
          </a:prstGeom>
        </p:spPr>
      </p:pic>
      <p:sp>
        <p:nvSpPr>
          <p:cNvPr id="9" name="矩形 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3C964CDA-7BD2-4C7A-AB7A-BEB06549224C}"/>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Hierarchical </a:t>
            </a:r>
            <a:r>
              <a:rPr lang="en-US" altLang="zh-CN" sz="2400" b="1" dirty="0" err="1">
                <a:solidFill>
                  <a:schemeClr val="accent1"/>
                </a:solidFill>
                <a:latin typeface="方正楷体_GB2312" panose="02000000000000000000" charset="-122"/>
                <a:ea typeface="方正楷体_GB2312" panose="02000000000000000000" charset="-122"/>
                <a:sym typeface="+mn-ea"/>
              </a:rPr>
              <a:t>Softmax</a:t>
            </a:r>
            <a:r>
              <a:rPr lang="en-US" altLang="zh-CN" sz="2400" b="1" dirty="0">
                <a:solidFill>
                  <a:schemeClr val="accent1"/>
                </a:solidFill>
                <a:latin typeface="方正楷体_GB2312" panose="02000000000000000000" charset="-122"/>
                <a:ea typeface="方正楷体_GB2312" panose="02000000000000000000" charset="-122"/>
                <a:sym typeface="+mn-ea"/>
              </a:rPr>
              <a:t> Skip-gram</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8" name="文本框 7"/>
          <p:cNvSpPr txBox="1"/>
          <p:nvPr/>
        </p:nvSpPr>
        <p:spPr>
          <a:xfrm>
            <a:off x="666115" y="851535"/>
            <a:ext cx="1675130" cy="368300"/>
          </a:xfrm>
          <a:prstGeom prst="rect">
            <a:avLst/>
          </a:prstGeom>
          <a:noFill/>
        </p:spPr>
        <p:txBody>
          <a:bodyPr wrap="none" rtlCol="0">
            <a:spAutoFit/>
          </a:bodyPr>
          <a:lstStyle/>
          <a:p>
            <a:pPr algn="l"/>
            <a:r>
              <a:rPr lang="zh-CN" altLang="en-US"/>
              <a:t>（</a:t>
            </a:r>
            <a:r>
              <a:rPr lang="en-US" altLang="zh-CN"/>
              <a:t>2</a:t>
            </a:r>
            <a:r>
              <a:rPr lang="zh-CN" altLang="en-US"/>
              <a:t>）</a:t>
            </a:r>
            <a:r>
              <a:rPr lang="zh-CN" altLang="en-US">
                <a:sym typeface="+mn-ea"/>
              </a:rPr>
              <a:t>梯度计算</a:t>
            </a:r>
            <a:endParaRPr lang="zh-CN" altLang="en-US"/>
          </a:p>
        </p:txBody>
      </p:sp>
      <p:pic>
        <p:nvPicPr>
          <p:cNvPr id="4" name="图片 3"/>
          <p:cNvPicPr>
            <a:picLocks noChangeAspect="1"/>
          </p:cNvPicPr>
          <p:nvPr/>
        </p:nvPicPr>
        <p:blipFill>
          <a:blip r:embed="rId4"/>
          <a:stretch>
            <a:fillRect/>
          </a:stretch>
        </p:blipFill>
        <p:spPr>
          <a:xfrm>
            <a:off x="306412" y="1564850"/>
            <a:ext cx="12247837" cy="3987538"/>
          </a:xfrm>
          <a:prstGeom prst="rect">
            <a:avLst/>
          </a:prstGeom>
        </p:spPr>
      </p:pic>
      <p:sp>
        <p:nvSpPr>
          <p:cNvPr id="9" name="矩形 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44CD278C-C503-46E8-B6B0-F7C1BDA2F6F3}"/>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Hierarchical </a:t>
            </a:r>
            <a:r>
              <a:rPr lang="en-US" altLang="zh-CN" sz="2400" b="1" dirty="0" err="1">
                <a:solidFill>
                  <a:schemeClr val="accent1"/>
                </a:solidFill>
                <a:latin typeface="方正楷体_GB2312" panose="02000000000000000000" charset="-122"/>
                <a:ea typeface="方正楷体_GB2312" panose="02000000000000000000" charset="-122"/>
                <a:sym typeface="+mn-ea"/>
              </a:rPr>
              <a:t>Softmax</a:t>
            </a:r>
            <a:r>
              <a:rPr lang="en-US" altLang="zh-CN" sz="2400" b="1" dirty="0">
                <a:solidFill>
                  <a:schemeClr val="accent1"/>
                </a:solidFill>
                <a:latin typeface="方正楷体_GB2312" panose="02000000000000000000" charset="-122"/>
                <a:ea typeface="方正楷体_GB2312" panose="02000000000000000000" charset="-122"/>
                <a:sym typeface="+mn-ea"/>
              </a:rPr>
              <a:t> Skip-gram</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0E42871-69DA-4227-B6CE-DF5783E6D413}"/>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01</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3" name="矩形 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856BC6C-975E-4405-A721-9AFA1CAA511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word2vec</a:t>
            </a: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的背景介绍</a:t>
            </a:r>
          </a:p>
        </p:txBody>
      </p:sp>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53" name="文本框 52">
            <a:extLst>
              <a:ext uri="{FF2B5EF4-FFF2-40B4-BE49-F238E27FC236}">
                <a16:creationId xmlns:a16="http://schemas.microsoft.com/office/drawing/2014/main" id="{2AE39E8E-8C22-40B5-A36E-9A28C365CC3C}"/>
              </a:ext>
            </a:extLst>
          </p:cNvPr>
          <p:cNvSpPr txBox="1"/>
          <p:nvPr/>
        </p:nvSpPr>
        <p:spPr>
          <a:xfrm>
            <a:off x="-448903" y="925196"/>
            <a:ext cx="10175170" cy="502766"/>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2667" b="1" i="0" u="none" strike="noStrike" kern="1200" cap="none" spc="0" normalizeH="0" baseline="0" noProof="0" dirty="0">
                <a:ln>
                  <a:noFill/>
                </a:ln>
                <a:solidFill>
                  <a:srgbClr val="443C3A"/>
                </a:solidFill>
                <a:effectLst/>
                <a:uLnTx/>
                <a:uFillTx/>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Word2vec </a:t>
            </a:r>
            <a:r>
              <a:rPr kumimoji="0" lang="zh-CN" altLang="en-US" sz="2667" b="1" i="0" u="none" strike="noStrike" kern="1200" cap="none" spc="0" normalizeH="0" baseline="0" noProof="0" dirty="0">
                <a:ln>
                  <a:noFill/>
                </a:ln>
                <a:solidFill>
                  <a:srgbClr val="443C3A"/>
                </a:solidFill>
                <a:effectLst/>
                <a:uLnTx/>
                <a:uFillTx/>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在整个 </a:t>
            </a:r>
            <a:r>
              <a:rPr kumimoji="0" lang="en-US" altLang="zh-CN" sz="2667" b="1" i="0" u="none" strike="noStrike" kern="1200" cap="none" spc="0" normalizeH="0" baseline="0" noProof="0" dirty="0">
                <a:ln>
                  <a:noFill/>
                </a:ln>
                <a:solidFill>
                  <a:srgbClr val="443C3A"/>
                </a:solidFill>
                <a:effectLst/>
                <a:uLnTx/>
                <a:uFillTx/>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NLP </a:t>
            </a:r>
            <a:r>
              <a:rPr kumimoji="0" lang="zh-CN" altLang="en-US" sz="2667" b="1" i="0" u="none" strike="noStrike" kern="1200" cap="none" spc="0" normalizeH="0" baseline="0" noProof="0" dirty="0">
                <a:ln>
                  <a:noFill/>
                </a:ln>
                <a:solidFill>
                  <a:srgbClr val="443C3A"/>
                </a:solidFill>
                <a:effectLst/>
                <a:uLnTx/>
                <a:uFillTx/>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里的位置可以用下图表示：</a:t>
            </a:r>
            <a:endParaRPr kumimoji="0" lang="zh-CN" altLang="en-US" sz="1200" b="1" i="0" u="none" strike="noStrike" kern="1200" cap="none" spc="0" normalizeH="0" baseline="0" noProof="0" dirty="0">
              <a:ln>
                <a:noFill/>
              </a:ln>
              <a:solidFill>
                <a:srgbClr val="443C3A"/>
              </a:solidFill>
              <a:effectLst/>
              <a:uLnTx/>
              <a:uFillTx/>
              <a:latin typeface="字魂105号-简雅黑" panose="00000500000000000000" pitchFamily="2" charset="-122"/>
              <a:ea typeface="字魂105号-简雅黑" panose="00000500000000000000" pitchFamily="2" charset="-122"/>
              <a:cs typeface="+mn-cs"/>
              <a:sym typeface="字魂105号-简雅黑" panose="00000500000000000000" pitchFamily="2" charset="-122"/>
            </a:endParaRPr>
          </a:p>
        </p:txBody>
      </p:sp>
      <p:pic>
        <p:nvPicPr>
          <p:cNvPr id="50" name="图片 49">
            <a:extLst>
              <a:ext uri="{FF2B5EF4-FFF2-40B4-BE49-F238E27FC236}">
                <a16:creationId xmlns:a16="http://schemas.microsoft.com/office/drawing/2014/main" id="{AEE8AB6A-6810-419B-8461-3DCA409AB265}"/>
              </a:ext>
            </a:extLst>
          </p:cNvPr>
          <p:cNvPicPr>
            <a:picLocks noChangeAspect="1"/>
          </p:cNvPicPr>
          <p:nvPr/>
        </p:nvPicPr>
        <p:blipFill>
          <a:blip r:embed="rId4"/>
          <a:stretch>
            <a:fillRect/>
          </a:stretch>
        </p:blipFill>
        <p:spPr>
          <a:xfrm>
            <a:off x="1599995" y="1753734"/>
            <a:ext cx="9148968" cy="3897460"/>
          </a:xfrm>
          <a:prstGeom prst="rect">
            <a:avLst/>
          </a:prstGeom>
        </p:spPr>
      </p:pic>
    </p:spTree>
    <p:extLst>
      <p:ext uri="{BB962C8B-B14F-4D97-AF65-F5344CB8AC3E}">
        <p14:creationId xmlns:p14="http://schemas.microsoft.com/office/powerpoint/2010/main" val="1054008068"/>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5" name="图片 4"/>
          <p:cNvPicPr>
            <a:picLocks noChangeAspect="1"/>
          </p:cNvPicPr>
          <p:nvPr/>
        </p:nvPicPr>
        <p:blipFill>
          <a:blip r:embed="rId4"/>
          <a:stretch>
            <a:fillRect/>
          </a:stretch>
        </p:blipFill>
        <p:spPr>
          <a:xfrm>
            <a:off x="3191744" y="669005"/>
            <a:ext cx="6328410" cy="5806440"/>
          </a:xfrm>
          <a:prstGeom prst="rect">
            <a:avLst/>
          </a:prstGeom>
        </p:spPr>
      </p:pic>
      <p:sp>
        <p:nvSpPr>
          <p:cNvPr id="6" name="矩形 5"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FC31FD03-DD49-46C4-B0CD-FC4A49791D82}"/>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Hierarchical </a:t>
            </a:r>
            <a:r>
              <a:rPr lang="en-US" altLang="zh-CN" sz="2400" b="1" dirty="0" err="1">
                <a:solidFill>
                  <a:schemeClr val="accent1"/>
                </a:solidFill>
                <a:latin typeface="方正楷体_GB2312" panose="02000000000000000000" charset="-122"/>
                <a:ea typeface="方正楷体_GB2312" panose="02000000000000000000" charset="-122"/>
                <a:sym typeface="+mn-ea"/>
              </a:rPr>
              <a:t>Softmax</a:t>
            </a:r>
            <a:r>
              <a:rPr lang="en-US" altLang="zh-CN" sz="2400" b="1" dirty="0">
                <a:solidFill>
                  <a:schemeClr val="accent1"/>
                </a:solidFill>
                <a:latin typeface="方正楷体_GB2312" panose="02000000000000000000" charset="-122"/>
                <a:ea typeface="方正楷体_GB2312" panose="02000000000000000000" charset="-122"/>
                <a:sym typeface="+mn-ea"/>
              </a:rPr>
              <a:t> Skip-gram</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6" name="图片 5"/>
          <p:cNvPicPr>
            <a:picLocks noChangeAspect="1"/>
          </p:cNvPicPr>
          <p:nvPr/>
        </p:nvPicPr>
        <p:blipFill>
          <a:blip r:embed="rId4"/>
          <a:stretch>
            <a:fillRect/>
          </a:stretch>
        </p:blipFill>
        <p:spPr>
          <a:xfrm>
            <a:off x="712470" y="1067435"/>
            <a:ext cx="10861675" cy="4906645"/>
          </a:xfrm>
          <a:prstGeom prst="rect">
            <a:avLst/>
          </a:prstGeom>
        </p:spPr>
      </p:pic>
      <p:sp>
        <p:nvSpPr>
          <p:cNvPr id="7" name="矩形 6"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1BD9A438-6482-4330-B69F-A1B71E63040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Negative sampling CBOW</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8" name="矩形 7"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118F6ADB-E532-4FAD-B120-2FB4A6525B06}"/>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6" name="图片 5"/>
          <p:cNvPicPr>
            <a:picLocks noChangeAspect="1"/>
          </p:cNvPicPr>
          <p:nvPr/>
        </p:nvPicPr>
        <p:blipFill>
          <a:blip r:embed="rId4"/>
          <a:stretch>
            <a:fillRect/>
          </a:stretch>
        </p:blipFill>
        <p:spPr>
          <a:xfrm>
            <a:off x="1067630" y="670637"/>
            <a:ext cx="9880405" cy="5835818"/>
          </a:xfrm>
          <a:prstGeom prst="rect">
            <a:avLst/>
          </a:prstGeom>
        </p:spPr>
      </p:pic>
      <p:sp>
        <p:nvSpPr>
          <p:cNvPr id="8" name="矩形 7"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164D9471-0413-4A5B-A698-9EE0C632A454}"/>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Negative sampling CBOW</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7" name="矩形 6"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8C0D2409-069F-4043-B43B-380C78204144}"/>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4" name="图片 3"/>
          <p:cNvPicPr>
            <a:picLocks noChangeAspect="1"/>
          </p:cNvPicPr>
          <p:nvPr/>
        </p:nvPicPr>
        <p:blipFill>
          <a:blip r:embed="rId4"/>
          <a:stretch>
            <a:fillRect/>
          </a:stretch>
        </p:blipFill>
        <p:spPr>
          <a:xfrm>
            <a:off x="1504797" y="599683"/>
            <a:ext cx="9146344" cy="5792005"/>
          </a:xfrm>
          <a:prstGeom prst="rect">
            <a:avLst/>
          </a:prstGeom>
        </p:spPr>
      </p:pic>
      <p:sp>
        <p:nvSpPr>
          <p:cNvPr id="6" name="矩形 5"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CCBBF49D-E0CC-4F8F-9062-50662BBD3CC0}"/>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Negative sampling CBOW</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7" name="矩形 6"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1A6F0EA3-0C9A-4CB6-AE4D-A2560CA39D9F}"/>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4" name="图片 3"/>
          <p:cNvPicPr>
            <a:picLocks noChangeAspect="1"/>
          </p:cNvPicPr>
          <p:nvPr/>
        </p:nvPicPr>
        <p:blipFill>
          <a:blip r:embed="rId4"/>
          <a:stretch>
            <a:fillRect/>
          </a:stretch>
        </p:blipFill>
        <p:spPr>
          <a:xfrm>
            <a:off x="2978623" y="757555"/>
            <a:ext cx="8303704" cy="5497634"/>
          </a:xfrm>
          <a:prstGeom prst="rect">
            <a:avLst/>
          </a:prstGeom>
        </p:spPr>
      </p:pic>
      <p:sp>
        <p:nvSpPr>
          <p:cNvPr id="6" name="矩形 5"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18F85A8B-75D1-4498-B2D6-44785E0F6621}"/>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Negative sampling CBOW</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7" name="矩形 6"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3494D021-4C75-48B9-B68A-CFB5D9C6B124}"/>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4" name="图片 3"/>
          <p:cNvPicPr>
            <a:picLocks noChangeAspect="1"/>
          </p:cNvPicPr>
          <p:nvPr/>
        </p:nvPicPr>
        <p:blipFill>
          <a:blip r:embed="rId4"/>
          <a:stretch>
            <a:fillRect/>
          </a:stretch>
        </p:blipFill>
        <p:spPr>
          <a:xfrm>
            <a:off x="1055370" y="546735"/>
            <a:ext cx="10402570" cy="6245225"/>
          </a:xfrm>
          <a:prstGeom prst="rect">
            <a:avLst/>
          </a:prstGeom>
        </p:spPr>
      </p:pic>
      <p:sp>
        <p:nvSpPr>
          <p:cNvPr id="7" name="矩形 6"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A600FF6B-3155-47AB-9B58-BCC94C83EFAD}"/>
              </a:ext>
            </a:extLst>
          </p:cNvPr>
          <p:cNvSpPr/>
          <p:nvPr/>
        </p:nvSpPr>
        <p:spPr>
          <a:xfrm>
            <a:off x="571061" y="-196"/>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Negative sampling Skip-gram</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6" name="矩形 5"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B3FD904C-81A3-46A5-81D3-FB3CC9F78002}"/>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2" name="图片 1"/>
          <p:cNvPicPr>
            <a:picLocks noChangeAspect="1"/>
          </p:cNvPicPr>
          <p:nvPr/>
        </p:nvPicPr>
        <p:blipFill>
          <a:blip r:embed="rId4"/>
          <a:stretch>
            <a:fillRect/>
          </a:stretch>
        </p:blipFill>
        <p:spPr>
          <a:xfrm>
            <a:off x="470524" y="1227905"/>
            <a:ext cx="11419976" cy="3903354"/>
          </a:xfrm>
          <a:prstGeom prst="rect">
            <a:avLst/>
          </a:prstGeom>
        </p:spPr>
      </p:pic>
      <p:sp>
        <p:nvSpPr>
          <p:cNvPr id="6" name="矩形 5"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988FDC49-31E9-44BE-B2D2-9E142FC528BF}"/>
              </a:ext>
            </a:extLst>
          </p:cNvPr>
          <p:cNvSpPr/>
          <p:nvPr/>
        </p:nvSpPr>
        <p:spPr>
          <a:xfrm>
            <a:off x="571061" y="-196"/>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Negative sampling Skip-gram</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8" name="矩形 7"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D489F952-CE9B-4EA6-803B-58C6EEEFF1C8}"/>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2" name="图片 1"/>
          <p:cNvPicPr>
            <a:picLocks noChangeAspect="1"/>
          </p:cNvPicPr>
          <p:nvPr/>
        </p:nvPicPr>
        <p:blipFill>
          <a:blip r:embed="rId4"/>
          <a:stretch>
            <a:fillRect/>
          </a:stretch>
        </p:blipFill>
        <p:spPr>
          <a:xfrm>
            <a:off x="3211195" y="817245"/>
            <a:ext cx="5846445" cy="5300345"/>
          </a:xfrm>
          <a:prstGeom prst="rect">
            <a:avLst/>
          </a:prstGeom>
        </p:spPr>
      </p:pic>
      <p:sp>
        <p:nvSpPr>
          <p:cNvPr id="6" name="矩形 5"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B5EFC28-4A28-4262-88EA-AECD595A288B}"/>
              </a:ext>
            </a:extLst>
          </p:cNvPr>
          <p:cNvSpPr/>
          <p:nvPr/>
        </p:nvSpPr>
        <p:spPr>
          <a:xfrm>
            <a:off x="571061" y="-46849"/>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accent1"/>
                </a:solidFill>
                <a:latin typeface="方正楷体_GB2312" panose="02000000000000000000" charset="-122"/>
                <a:ea typeface="方正楷体_GB2312" panose="02000000000000000000" charset="-122"/>
                <a:sym typeface="+mn-ea"/>
              </a:rPr>
              <a:t>Negative sampling Skip-gram</a:t>
            </a:r>
            <a:r>
              <a:rPr lang="zh-CN" altLang="en-US" sz="2400" b="1" dirty="0">
                <a:solidFill>
                  <a:schemeClr val="accent1"/>
                </a:solidFill>
                <a:latin typeface="方正楷体_GB2312" panose="02000000000000000000" charset="-122"/>
                <a:ea typeface="方正楷体_GB2312" panose="02000000000000000000" charset="-122"/>
                <a:sym typeface="+mn-ea"/>
              </a:rPr>
              <a:t>模型</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7" name="矩形 6"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D2379670-E743-47E3-95C0-8A29C35945DA}"/>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2" name="文本框 1"/>
          <p:cNvSpPr txBox="1"/>
          <p:nvPr/>
        </p:nvSpPr>
        <p:spPr>
          <a:xfrm>
            <a:off x="802640" y="1032510"/>
            <a:ext cx="10118090" cy="645160"/>
          </a:xfrm>
          <a:prstGeom prst="rect">
            <a:avLst/>
          </a:prstGeom>
          <a:noFill/>
        </p:spPr>
        <p:txBody>
          <a:bodyPr wrap="square" rtlCol="0" anchor="t">
            <a:spAutoFit/>
          </a:bodyPr>
          <a:lstStyle/>
          <a:p>
            <a:r>
              <a:rPr lang="en-US" altLang="zh-CN"/>
              <a:t>    </a:t>
            </a:r>
            <a:r>
              <a:rPr lang="zh-CN" altLang="en-US"/>
              <a:t>核心思路：</a:t>
            </a:r>
            <a:r>
              <a:rPr lang="zh-CN" altLang="en-US" b="1">
                <a:solidFill>
                  <a:srgbClr val="FF0000"/>
                </a:solidFill>
              </a:rPr>
              <a:t>对于那些高频词，被选为负样本的概率就应该比较大，反之，对于那些低频词，其被选中的概率就应该比较小</a:t>
            </a:r>
            <a:r>
              <a:rPr lang="zh-CN" altLang="en-US" b="1"/>
              <a:t>。</a:t>
            </a:r>
            <a:r>
              <a:rPr lang="zh-CN" altLang="en-US"/>
              <a:t>这就是我们对采样过程的一个大致要求，本质上就是一个带权采样问题，</a:t>
            </a:r>
          </a:p>
        </p:txBody>
      </p:sp>
      <p:pic>
        <p:nvPicPr>
          <p:cNvPr id="4" name="Picture"/>
          <p:cNvPicPr>
            <a:picLocks noChangeAspect="1" noChangeArrowheads="1"/>
          </p:cNvPicPr>
          <p:nvPr/>
        </p:nvPicPr>
        <p:blipFill rotWithShape="1">
          <a:blip r:embed="rId4"/>
          <a:srcRect t="8324"/>
          <a:stretch/>
        </p:blipFill>
        <p:spPr>
          <a:xfrm>
            <a:off x="2563495" y="3965506"/>
            <a:ext cx="6835775" cy="2332653"/>
          </a:xfrm>
          <a:prstGeom prst="rect">
            <a:avLst/>
          </a:prstGeom>
          <a:noFill/>
          <a:ln w="9525">
            <a:noFill/>
          </a:ln>
        </p:spPr>
      </p:pic>
      <p:pic>
        <p:nvPicPr>
          <p:cNvPr id="5" name="图片 4"/>
          <p:cNvPicPr>
            <a:picLocks noChangeAspect="1"/>
          </p:cNvPicPr>
          <p:nvPr/>
        </p:nvPicPr>
        <p:blipFill>
          <a:blip r:embed="rId5"/>
          <a:stretch>
            <a:fillRect/>
          </a:stretch>
        </p:blipFill>
        <p:spPr>
          <a:xfrm>
            <a:off x="2113597" y="2138699"/>
            <a:ext cx="7964805" cy="1597025"/>
          </a:xfrm>
          <a:prstGeom prst="rect">
            <a:avLst/>
          </a:prstGeom>
        </p:spPr>
      </p:pic>
      <p:sp>
        <p:nvSpPr>
          <p:cNvPr id="8" name="矩形 7"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BEF8A507-986F-4E5F-9417-0934DB48CC58}"/>
              </a:ext>
            </a:extLst>
          </p:cNvPr>
          <p:cNvSpPr/>
          <p:nvPr/>
        </p:nvSpPr>
        <p:spPr>
          <a:xfrm>
            <a:off x="571061" y="-196"/>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solidFill>
                <a:latin typeface="方正楷体_GB2312" panose="02000000000000000000" charset="-122"/>
                <a:ea typeface="方正楷体_GB2312" panose="02000000000000000000" charset="-122"/>
                <a:sym typeface="+mn-ea"/>
              </a:rPr>
              <a:t>如何负采样</a:t>
            </a:r>
            <a:endParaRPr lang="zh-CN" altLang="en-US" sz="2400" dirty="0">
              <a:solidFill>
                <a:schemeClr val="accent1"/>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9" name="矩形 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161F145-440E-4B66-B9D1-889501C58185}"/>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03</a:t>
            </a:r>
            <a:endParaRPr kumimoji="0" lang="zh-CN" altLang="en-US" sz="1600" b="1"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DBE5E0FA-3DFC-4164-8712-8993B5A1BDE7}"/>
              </a:ext>
            </a:extLst>
          </p:cNvPr>
          <p:cNvGrpSpPr/>
          <p:nvPr/>
        </p:nvGrpSpPr>
        <p:grpSpPr>
          <a:xfrm>
            <a:off x="0" y="1395413"/>
            <a:ext cx="12192000" cy="4392612"/>
            <a:chOff x="0" y="1395413"/>
            <a:chExt cx="12192000" cy="4392612"/>
          </a:xfrm>
        </p:grpSpPr>
        <p:sp>
          <p:nvSpPr>
            <p:cNvPr id="8" name="Freeform 5"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a:spLocks/>
            </p:cNvSpPr>
            <p:nvPr/>
          </p:nvSpPr>
          <p:spPr bwMode="auto">
            <a:xfrm>
              <a:off x="3308645" y="1395413"/>
              <a:ext cx="8883355" cy="1881187"/>
            </a:xfrm>
            <a:custGeom>
              <a:avLst/>
              <a:gdLst>
                <a:gd name="T0" fmla="*/ 11567 w 11567"/>
                <a:gd name="T1" fmla="*/ 2441 h 2441"/>
                <a:gd name="T2" fmla="*/ 0 w 11567"/>
                <a:gd name="T3" fmla="*/ 2441 h 2441"/>
                <a:gd name="T4" fmla="*/ 1542 w 11567"/>
                <a:gd name="T5" fmla="*/ 0 h 2441"/>
                <a:gd name="T6" fmla="*/ 11567 w 11567"/>
                <a:gd name="T7" fmla="*/ 0 h 2441"/>
                <a:gd name="T8" fmla="*/ 11567 w 11567"/>
                <a:gd name="T9" fmla="*/ 2441 h 2441"/>
              </a:gdLst>
              <a:ahLst/>
              <a:cxnLst>
                <a:cxn ang="0">
                  <a:pos x="T0" y="T1"/>
                </a:cxn>
                <a:cxn ang="0">
                  <a:pos x="T2" y="T3"/>
                </a:cxn>
                <a:cxn ang="0">
                  <a:pos x="T4" y="T5"/>
                </a:cxn>
                <a:cxn ang="0">
                  <a:pos x="T6" y="T7"/>
                </a:cxn>
                <a:cxn ang="0">
                  <a:pos x="T8" y="T9"/>
                </a:cxn>
              </a:cxnLst>
              <a:rect l="0" t="0" r="r" b="b"/>
              <a:pathLst>
                <a:path w="11567" h="2441">
                  <a:moveTo>
                    <a:pt x="11567" y="2441"/>
                  </a:moveTo>
                  <a:lnTo>
                    <a:pt x="0" y="2441"/>
                  </a:lnTo>
                  <a:lnTo>
                    <a:pt x="1542" y="0"/>
                  </a:lnTo>
                  <a:lnTo>
                    <a:pt x="11567" y="0"/>
                  </a:lnTo>
                  <a:lnTo>
                    <a:pt x="11567" y="2441"/>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 name="Freeform 6"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a:spLocks/>
            </p:cNvSpPr>
            <p:nvPr/>
          </p:nvSpPr>
          <p:spPr bwMode="auto">
            <a:xfrm>
              <a:off x="0" y="4075113"/>
              <a:ext cx="5693725" cy="1712912"/>
            </a:xfrm>
            <a:custGeom>
              <a:avLst/>
              <a:gdLst>
                <a:gd name="T0" fmla="*/ 0 w 7413"/>
                <a:gd name="T1" fmla="*/ 0 h 2222"/>
                <a:gd name="T2" fmla="*/ 7413 w 7413"/>
                <a:gd name="T3" fmla="*/ 0 h 2222"/>
                <a:gd name="T4" fmla="*/ 6010 w 7413"/>
                <a:gd name="T5" fmla="*/ 2222 h 2222"/>
                <a:gd name="T6" fmla="*/ 0 w 7413"/>
                <a:gd name="T7" fmla="*/ 2222 h 2222"/>
                <a:gd name="T8" fmla="*/ 0 w 7413"/>
                <a:gd name="T9" fmla="*/ 0 h 2222"/>
              </a:gdLst>
              <a:ahLst/>
              <a:cxnLst>
                <a:cxn ang="0">
                  <a:pos x="T0" y="T1"/>
                </a:cxn>
                <a:cxn ang="0">
                  <a:pos x="T2" y="T3"/>
                </a:cxn>
                <a:cxn ang="0">
                  <a:pos x="T4" y="T5"/>
                </a:cxn>
                <a:cxn ang="0">
                  <a:pos x="T6" y="T7"/>
                </a:cxn>
                <a:cxn ang="0">
                  <a:pos x="T8" y="T9"/>
                </a:cxn>
              </a:cxnLst>
              <a:rect l="0" t="0" r="r" b="b"/>
              <a:pathLst>
                <a:path w="7413" h="2222">
                  <a:moveTo>
                    <a:pt x="0" y="0"/>
                  </a:moveTo>
                  <a:lnTo>
                    <a:pt x="7413" y="0"/>
                  </a:lnTo>
                  <a:lnTo>
                    <a:pt x="6010" y="2222"/>
                  </a:lnTo>
                  <a:lnTo>
                    <a:pt x="0" y="2222"/>
                  </a:lnTo>
                  <a:lnTo>
                    <a:pt x="0" y="0"/>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1" name="Freeform 7"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a:spLocks/>
            </p:cNvSpPr>
            <p:nvPr/>
          </p:nvSpPr>
          <p:spPr bwMode="auto">
            <a:xfrm>
              <a:off x="0" y="2052639"/>
              <a:ext cx="10728896"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005DA2"/>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2" name="e7d195523061f1c0" descr="e7d195523061f1c060910eeaeeff1464599dc3392e14be42F6605DBF3376AA578EAD49A2F34CDE9F8BA873D9FC4305B94F8C98BE913D0BB55B77B4982D855D57316D9666CF50C0C1F882EEA92AB650391898752DC0F28C027E30AABBE39009D367F52CF2EB08CFD5B7F9FB4301E8C18380EF535FE4A4CCCE7A68EA8B854FFF693052B82C6FF16E3D" hidden="1"/>
          <p:cNvSpPr txBox="1"/>
          <p:nvPr/>
        </p:nvSpPr>
        <p:spPr>
          <a:xfrm>
            <a:off x="-355600" y="1803400"/>
            <a:ext cx="259366"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e7d195523061f1c060910eeaeeff1464599dc3392e14be42F6605DBF3376AA578EAD49A2F34CDE9F8BA873D9FC4305B94F8C98BE913D0BB55B77B4982D855D57316D9666CF50C0C1F882EEA92AB650391898752DC0F28C027E30AABBE39009D367F52CF2EB08CFD5B7F9FB4301E8C18380EF535FE4A4CCCE7A68EA8B854FFF693052B82C6FF16E3D</a:t>
            </a:r>
            <a:endParaRPr kumimoji="0" lang="zh-CN" altLang="en-US" sz="1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3" name="文本框 12" descr="e7d195523061f1c060910eeaeeff1464599dc3392e14be42F6605DBF3376AA578EAD49A2F34CDE9F8BA873D9FC4305B94F8C98BE913D0BB55B77B4982D855D57316D9666CF50C0C1F882EEA92AB650391898752DC0F28C027E30AABBE39009D367F52CF2EB08CFD5B7F9FB4301E8C18380EF535FE4A4CCCE7A68EA8B854FFF693052B82C6FF16E3D">
            <a:extLst>
              <a:ext uri="{FF2B5EF4-FFF2-40B4-BE49-F238E27FC236}">
                <a16:creationId xmlns:a16="http://schemas.microsoft.com/office/drawing/2014/main" id="{B0A26906-AE60-40D2-8C87-949BF8255D0E}"/>
              </a:ext>
            </a:extLst>
          </p:cNvPr>
          <p:cNvSpPr txBox="1"/>
          <p:nvPr/>
        </p:nvSpPr>
        <p:spPr>
          <a:xfrm>
            <a:off x="1004605" y="1908176"/>
            <a:ext cx="1681871" cy="315471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90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rPr>
              <a:t>4</a:t>
            </a:r>
            <a:endParaRPr kumimoji="0" lang="zh-CN" altLang="en-US" sz="19900" b="0"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5" name="文本框 14" descr="e7d195523061f1c060910eeaeeff1464599dc3392e14be42F6605DBF3376AA578EAD49A2F34CDE9F8BA873D9FC4305B94F8C98BE913D0BB55B77B4982D855D57316D9666CF50C0C1F882EEA92AB650396E1778977ABF941FB65177D6883232DFBC3F3168BD9BD0485E96A7ADBC6152F51AEFDD4DC1585EA5788F3B2196A7697FB05ACDF1C9823A42">
            <a:extLst>
              <a:ext uri="{FF2B5EF4-FFF2-40B4-BE49-F238E27FC236}">
                <a16:creationId xmlns:a16="http://schemas.microsoft.com/office/drawing/2014/main" id="{7ADB3DBB-7273-448D-A338-7792C31A338C}"/>
              </a:ext>
            </a:extLst>
          </p:cNvPr>
          <p:cNvSpPr txBox="1"/>
          <p:nvPr/>
        </p:nvSpPr>
        <p:spPr>
          <a:xfrm>
            <a:off x="2846862" y="2668383"/>
            <a:ext cx="5400323" cy="769441"/>
          </a:xfrm>
          <a:prstGeom prst="rect">
            <a:avLst/>
          </a:prstGeom>
          <a:noFill/>
        </p:spPr>
        <p:txBody>
          <a:bodyPr wrap="square" rtlCol="0">
            <a:spAutoFit/>
          </a:bodyPr>
          <a:lstStyle/>
          <a:p>
            <a:pPr lvl="0"/>
            <a:r>
              <a:rPr lang="en-US" altLang="zh-CN" sz="440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rPr>
              <a:t>Glove</a:t>
            </a:r>
            <a:r>
              <a:rPr lang="zh-CN" altLang="en-US" sz="440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rPr>
              <a:t>理论介绍</a:t>
            </a:r>
          </a:p>
        </p:txBody>
      </p:sp>
      <p:sp>
        <p:nvSpPr>
          <p:cNvPr id="16" name="矩形 15" descr="e7d195523061f1c060910eeaeeff1464599dc3392e14be42F6605DBF3376AA578EAD49A2F34CDE9F8BA873D9FC4305B94F8C98BE913D0BB55B77B4982D855D57316D9666CF50C0C1F882EEA92AB650396E1778977ABF941FB65177D6883232DFBC3F3168BD9BD0485E96A7ADBC6152F51AEFDD4DC1585EA5788F3B2196A7697FB05ACDF1C9823A42">
            <a:extLst>
              <a:ext uri="{FF2B5EF4-FFF2-40B4-BE49-F238E27FC236}">
                <a16:creationId xmlns:a16="http://schemas.microsoft.com/office/drawing/2014/main" id="{13A26355-50C4-4371-8ED6-C726847550A2}"/>
              </a:ext>
            </a:extLst>
          </p:cNvPr>
          <p:cNvSpPr/>
          <p:nvPr/>
        </p:nvSpPr>
        <p:spPr>
          <a:xfrm>
            <a:off x="2956407" y="3466746"/>
            <a:ext cx="566069" cy="60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7" name="Freeform 8" descr="e7d195523061f1c060910eeaeeff1464599dc3392e14be42F6605DBF3376AA578EAD49A2F34CDE9F8BA873D9FC4305B94F8C98BE913D0BB55B77B4982D855D57316D9666CF50C0C1F882EEA92AB650391898752DC0F28C027E30AABBE39009D367F52CF2EB08CFD5B7F9FB4301E8C18380EF535FE4A4CCCE7A68EA8B854FFF693052B82C6FF16E3D">
            <a:extLst>
              <a:ext uri="{FF2B5EF4-FFF2-40B4-BE49-F238E27FC236}">
                <a16:creationId xmlns:a16="http://schemas.microsoft.com/office/drawing/2014/main" id="{6C9D0C74-BBBE-423C-945F-1C1159608125}"/>
              </a:ext>
            </a:extLst>
          </p:cNvPr>
          <p:cNvSpPr>
            <a:spLocks/>
          </p:cNvSpPr>
          <p:nvPr/>
        </p:nvSpPr>
        <p:spPr bwMode="auto">
          <a:xfrm>
            <a:off x="11227177" y="1908176"/>
            <a:ext cx="556995" cy="900113"/>
          </a:xfrm>
          <a:custGeom>
            <a:avLst/>
            <a:gdLst>
              <a:gd name="T0" fmla="*/ 584 w 725"/>
              <a:gd name="T1" fmla="*/ 443 h 1169"/>
              <a:gd name="T2" fmla="*/ 725 w 725"/>
              <a:gd name="T3" fmla="*/ 585 h 1169"/>
              <a:gd name="T4" fmla="*/ 584 w 725"/>
              <a:gd name="T5" fmla="*/ 726 h 1169"/>
              <a:gd name="T6" fmla="*/ 141 w 725"/>
              <a:gd name="T7" fmla="*/ 1169 h 1169"/>
              <a:gd name="T8" fmla="*/ 0 w 725"/>
              <a:gd name="T9" fmla="*/ 1028 h 1169"/>
              <a:gd name="T10" fmla="*/ 443 w 725"/>
              <a:gd name="T11" fmla="*/ 585 h 1169"/>
              <a:gd name="T12" fmla="*/ 0 w 725"/>
              <a:gd name="T13" fmla="*/ 141 h 1169"/>
              <a:gd name="T14" fmla="*/ 141 w 725"/>
              <a:gd name="T15" fmla="*/ 0 h 1169"/>
              <a:gd name="T16" fmla="*/ 584 w 725"/>
              <a:gd name="T17" fmla="*/ 443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Tree>
    <p:extLst>
      <p:ext uri="{BB962C8B-B14F-4D97-AF65-F5344CB8AC3E}">
        <p14:creationId xmlns:p14="http://schemas.microsoft.com/office/powerpoint/2010/main" val="418188072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0E42871-69DA-4227-B6CE-DF5783E6D413}"/>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01</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3" name="矩形 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856BC6C-975E-4405-A721-9AFA1CAA511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word2vec</a:t>
            </a: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的背景介绍</a:t>
            </a:r>
          </a:p>
        </p:txBody>
      </p:sp>
      <p:sp>
        <p:nvSpPr>
          <p:cNvPr id="39" name="矩形 38" descr="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
            <a:extLst>
              <a:ext uri="{FF2B5EF4-FFF2-40B4-BE49-F238E27FC236}">
                <a16:creationId xmlns:a16="http://schemas.microsoft.com/office/drawing/2014/main" id="{00C2963C-B139-4FAC-8E63-7933233863F7}"/>
              </a:ext>
            </a:extLst>
          </p:cNvPr>
          <p:cNvSpPr/>
          <p:nvPr/>
        </p:nvSpPr>
        <p:spPr>
          <a:xfrm>
            <a:off x="571061" y="561030"/>
            <a:ext cx="8591776" cy="830997"/>
          </a:xfrm>
          <a:prstGeom prst="rect">
            <a:avLst/>
          </a:prstGeom>
        </p:spPr>
        <p:txBody>
          <a:bodyPr wrap="none">
            <a:spAutoFit/>
          </a:bodyPr>
          <a:lstStyle/>
          <a:p>
            <a:pPr algn="ctr" defTabSz="914377"/>
            <a:r>
              <a:rPr lang="zh-CN" altLang="en-US" sz="4800" b="1" dirty="0">
                <a:solidFill>
                  <a:srgbClr val="443C3A"/>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文本表示（</a:t>
            </a:r>
            <a:r>
              <a:rPr lang="en-US" altLang="zh-CN" sz="4800" b="1" dirty="0">
                <a:solidFill>
                  <a:srgbClr val="443C3A"/>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Representation</a:t>
            </a:r>
            <a:r>
              <a:rPr lang="zh-CN" altLang="en-US" sz="4800" b="1" dirty="0">
                <a:solidFill>
                  <a:srgbClr val="443C3A"/>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a:t>
            </a:r>
          </a:p>
        </p:txBody>
      </p:sp>
      <p:sp>
        <p:nvSpPr>
          <p:cNvPr id="40" name="矩形 39" descr="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
            <a:extLst>
              <a:ext uri="{FF2B5EF4-FFF2-40B4-BE49-F238E27FC236}">
                <a16:creationId xmlns:a16="http://schemas.microsoft.com/office/drawing/2014/main" id="{8B8DE1E1-4D39-4D7A-B2FE-E5B06C0A562B}"/>
              </a:ext>
            </a:extLst>
          </p:cNvPr>
          <p:cNvSpPr/>
          <p:nvPr/>
        </p:nvSpPr>
        <p:spPr>
          <a:xfrm>
            <a:off x="718092" y="1607551"/>
            <a:ext cx="9586388" cy="1980094"/>
          </a:xfrm>
          <a:prstGeom prst="rect">
            <a:avLst/>
          </a:prstGeom>
        </p:spPr>
        <p:txBody>
          <a:bodyPr wrap="square">
            <a:spAutoFit/>
          </a:bodyPr>
          <a:lstStyle/>
          <a:p>
            <a:pPr defTabSz="914377"/>
            <a:r>
              <a:rPr lang="zh-CN" altLang="en-US" sz="2400" b="1" dirty="0">
                <a:solidFill>
                  <a:srgbClr val="443C3A"/>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文本是一种</a:t>
            </a:r>
            <a:r>
              <a:rPr lang="zh-CN" altLang="en-US" sz="2400" b="1" dirty="0">
                <a:solidFill>
                  <a:srgbClr val="FF0000"/>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非结构化</a:t>
            </a:r>
            <a:r>
              <a:rPr lang="zh-CN" altLang="en-US" sz="2400" b="1" dirty="0">
                <a:solidFill>
                  <a:srgbClr val="443C3A"/>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的数据信息，是</a:t>
            </a:r>
            <a:r>
              <a:rPr lang="zh-CN" altLang="en-US" sz="2400" b="1" dirty="0">
                <a:solidFill>
                  <a:srgbClr val="FF0000"/>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不可以直接被计算</a:t>
            </a:r>
            <a:r>
              <a:rPr lang="zh-CN" altLang="en-US" sz="2400" b="1" dirty="0">
                <a:solidFill>
                  <a:srgbClr val="443C3A"/>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的。</a:t>
            </a:r>
          </a:p>
          <a:p>
            <a:pPr defTabSz="914377"/>
            <a:endParaRPr lang="zh-CN" altLang="en-US" sz="2400" b="1" dirty="0">
              <a:solidFill>
                <a:srgbClr val="443C3A"/>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a:p>
            <a:pPr defTabSz="914377"/>
            <a:r>
              <a:rPr lang="zh-CN" altLang="en-US" sz="2400" b="1" dirty="0">
                <a:solidFill>
                  <a:srgbClr val="443C3A"/>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文本表示的作用就是将这些非结构化的信息转化为结构化的信息，这样就可以针对文本信息做计算，来完成我们日常所能见到的文本分类，情感判断等任务</a:t>
            </a:r>
            <a:r>
              <a:rPr lang="zh-CN" altLang="en-US" sz="2667" b="1" dirty="0">
                <a:solidFill>
                  <a:srgbClr val="443C3A"/>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a:t>
            </a:r>
            <a:endParaRPr lang="zh-CN" altLang="en-US" sz="1200" b="1" dirty="0">
              <a:solidFill>
                <a:srgbClr val="443C3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11" name="图片 10">
            <a:extLst>
              <a:ext uri="{FF2B5EF4-FFF2-40B4-BE49-F238E27FC236}">
                <a16:creationId xmlns:a16="http://schemas.microsoft.com/office/drawing/2014/main" id="{32A4D155-9CFD-4320-9D2A-F11C4116B517}"/>
              </a:ext>
            </a:extLst>
          </p:cNvPr>
          <p:cNvPicPr>
            <a:picLocks noChangeAspect="1"/>
          </p:cNvPicPr>
          <p:nvPr/>
        </p:nvPicPr>
        <p:blipFill>
          <a:blip r:embed="rId4"/>
          <a:stretch>
            <a:fillRect/>
          </a:stretch>
        </p:blipFill>
        <p:spPr>
          <a:xfrm>
            <a:off x="2507849" y="3587645"/>
            <a:ext cx="6937818" cy="2955511"/>
          </a:xfrm>
          <a:prstGeom prst="rect">
            <a:avLst/>
          </a:prstGeom>
        </p:spPr>
      </p:pic>
    </p:spTree>
    <p:extLst>
      <p:ext uri="{BB962C8B-B14F-4D97-AF65-F5344CB8AC3E}">
        <p14:creationId xmlns:p14="http://schemas.microsoft.com/office/powerpoint/2010/main" val="167702713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0E42871-69DA-4227-B6CE-DF5783E6D413}"/>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04</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3" name="矩形 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856BC6C-975E-4405-A721-9AFA1CAA511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Glove</a:t>
            </a: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理论</a:t>
            </a:r>
          </a:p>
        </p:txBody>
      </p:sp>
      <p:sp>
        <p:nvSpPr>
          <p:cNvPr id="20" name="矩形 19"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ACB14692-CBA8-4A56-89DC-DE8A9524CBEA}"/>
              </a:ext>
            </a:extLst>
          </p:cNvPr>
          <p:cNvSpPr/>
          <p:nvPr/>
        </p:nvSpPr>
        <p:spPr>
          <a:xfrm>
            <a:off x="3517828" y="4141588"/>
            <a:ext cx="5716327" cy="961289"/>
          </a:xfrm>
          <a:prstGeom prst="rect">
            <a:avLst/>
          </a:prstGeom>
        </p:spPr>
        <p:txBody>
          <a:bodyPr wrap="square">
            <a:spAutoFit/>
          </a:bodyPr>
          <a:lstStyle/>
          <a:p>
            <a:pPr algn="ctr" defTabSz="914377">
              <a:lnSpc>
                <a:spcPct val="150000"/>
              </a:lnSpc>
            </a:pPr>
            <a:r>
              <a:rPr lang="zh-CN" altLang="en-US" sz="2000" b="1" dirty="0">
                <a:solidFill>
                  <a:srgbClr val="443C3A"/>
                </a:solidFill>
                <a:latin typeface="字魂105号-简雅黑" panose="00000500000000000000" pitchFamily="2" charset="-122"/>
                <a:ea typeface="字魂105号-简雅黑" panose="00000500000000000000" pitchFamily="2" charset="-122"/>
                <a:sym typeface="字魂105号-简雅黑" panose="00000500000000000000" pitchFamily="2" charset="-122"/>
              </a:rPr>
              <a:t>我们希望能够将语言用向量的形式进行表示，以便于后续进一步的利用。</a:t>
            </a:r>
            <a:endParaRPr lang="en-US" altLang="zh-CN" sz="2000" b="1" dirty="0">
              <a:solidFill>
                <a:srgbClr val="000000">
                  <a:lumMod val="95000"/>
                  <a:lumOff val="5000"/>
                </a:srgbClr>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p:txBody>
      </p:sp>
      <p:sp>
        <p:nvSpPr>
          <p:cNvPr id="21" name="矩形 20"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AF46E22D-18B3-4098-A964-004C0681BB27}"/>
              </a:ext>
            </a:extLst>
          </p:cNvPr>
          <p:cNvSpPr/>
          <p:nvPr/>
        </p:nvSpPr>
        <p:spPr>
          <a:xfrm>
            <a:off x="4718240" y="3628907"/>
            <a:ext cx="3349592" cy="379656"/>
          </a:xfrm>
          <a:prstGeom prst="rect">
            <a:avLst/>
          </a:prstGeom>
        </p:spPr>
        <p:txBody>
          <a:bodyPr wrap="square">
            <a:spAutoFit/>
          </a:bodyPr>
          <a:lstStyle/>
          <a:p>
            <a:pPr algn="ctr" defTabSz="914377" fontAlgn="base">
              <a:spcBef>
                <a:spcPct val="0"/>
              </a:spcBef>
              <a:spcAft>
                <a:spcPct val="0"/>
              </a:spcAft>
            </a:pPr>
            <a:r>
              <a:rPr lang="zh-CN" altLang="en-US" sz="1867" b="1"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目标</a:t>
            </a:r>
            <a:endParaRPr lang="en-US" altLang="zh-CN" sz="1867" b="1"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cxnSp>
        <p:nvCxnSpPr>
          <p:cNvPr id="22" name="直接连接符 21" descr="e7d195523061f1c09e9d68d7cf438b91ef959ecb14fc25d26BBA7F7DBC18E55DFF4014AF651F0BF2569D4B6C1DA7F1A4683A481403BD872FC687266AD13265C1DE7C373772FD8728ABDD69ADD03BFF5BE2862BC891DBB79EE2341C44C8A0202E5F94C5A17642E282ED79F72530309EF99E1106E340CC79CE70DA78DE569C2E23CA1501DD98644E7754407D355E74E529">
            <a:extLst>
              <a:ext uri="{FF2B5EF4-FFF2-40B4-BE49-F238E27FC236}">
                <a16:creationId xmlns:a16="http://schemas.microsoft.com/office/drawing/2014/main" id="{73F6E8D6-3BC7-4CCC-A2A7-792119BA30B4}"/>
              </a:ext>
            </a:extLst>
          </p:cNvPr>
          <p:cNvCxnSpPr/>
          <p:nvPr/>
        </p:nvCxnSpPr>
        <p:spPr>
          <a:xfrm>
            <a:off x="6288068" y="4031846"/>
            <a:ext cx="230855"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26" name="Group 4" descr="e7d195523061f1c09e9d68d7cf438b91ef959ecb14fc25d26BBA7F7DBC18E55DFF4014AF651F0BF2569D4B6C1DA7F1A4683A481403BD872FC687266AD13265C1DE7C373772FD8728ABDD69ADD03BFF5BE2862BC891DBB79ED9A1819BC282DECB56AE8835BDD3592A29611765161E6F9AB128C5C815AC95EA67D637C44218307C3B2BB820D9BFC219D857C8E986233DAC">
            <a:extLst>
              <a:ext uri="{FF2B5EF4-FFF2-40B4-BE49-F238E27FC236}">
                <a16:creationId xmlns:a16="http://schemas.microsoft.com/office/drawing/2014/main" id="{F9DE8943-DD9A-4D27-9DA3-CE9C191E8420}"/>
              </a:ext>
            </a:extLst>
          </p:cNvPr>
          <p:cNvGrpSpPr>
            <a:grpSpLocks noChangeAspect="1"/>
          </p:cNvGrpSpPr>
          <p:nvPr/>
        </p:nvGrpSpPr>
        <p:grpSpPr bwMode="auto">
          <a:xfrm>
            <a:off x="5747453" y="2054181"/>
            <a:ext cx="1513417" cy="1515533"/>
            <a:chOff x="2546" y="864"/>
            <a:chExt cx="715" cy="716"/>
          </a:xfrm>
        </p:grpSpPr>
        <p:sp>
          <p:nvSpPr>
            <p:cNvPr id="27" name="AutoShape 3">
              <a:extLst>
                <a:ext uri="{FF2B5EF4-FFF2-40B4-BE49-F238E27FC236}">
                  <a16:creationId xmlns:a16="http://schemas.microsoft.com/office/drawing/2014/main" id="{8D84C4E8-2A90-466B-B43B-611CE87C348C}"/>
                </a:ext>
              </a:extLst>
            </p:cNvPr>
            <p:cNvSpPr>
              <a:spLocks noChangeAspect="1" noChangeArrowheads="1" noTextEdit="1"/>
            </p:cNvSpPr>
            <p:nvPr/>
          </p:nvSpPr>
          <p:spPr bwMode="auto">
            <a:xfrm>
              <a:off x="2546" y="864"/>
              <a:ext cx="715" cy="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8" name="Freeform 5">
              <a:extLst>
                <a:ext uri="{FF2B5EF4-FFF2-40B4-BE49-F238E27FC236}">
                  <a16:creationId xmlns:a16="http://schemas.microsoft.com/office/drawing/2014/main" id="{959C646A-9AFC-428D-A2D8-F6028E82B17D}"/>
                </a:ext>
              </a:extLst>
            </p:cNvPr>
            <p:cNvSpPr>
              <a:spLocks/>
            </p:cNvSpPr>
            <p:nvPr/>
          </p:nvSpPr>
          <p:spPr bwMode="auto">
            <a:xfrm>
              <a:off x="2557" y="966"/>
              <a:ext cx="602" cy="603"/>
            </a:xfrm>
            <a:custGeom>
              <a:avLst/>
              <a:gdLst>
                <a:gd name="T0" fmla="*/ 0 w 675"/>
                <a:gd name="T1" fmla="*/ 337 h 675"/>
                <a:gd name="T2" fmla="*/ 338 w 675"/>
                <a:gd name="T3" fmla="*/ 675 h 675"/>
                <a:gd name="T4" fmla="*/ 675 w 675"/>
                <a:gd name="T5" fmla="*/ 338 h 675"/>
                <a:gd name="T6" fmla="*/ 675 w 675"/>
                <a:gd name="T7" fmla="*/ 337 h 675"/>
                <a:gd name="T8" fmla="*/ 338 w 675"/>
                <a:gd name="T9" fmla="*/ 0 h 675"/>
                <a:gd name="T10" fmla="*/ 0 w 675"/>
                <a:gd name="T11" fmla="*/ 337 h 675"/>
                <a:gd name="T12" fmla="*/ 0 w 675"/>
                <a:gd name="T13" fmla="*/ 337 h 675"/>
              </a:gdLst>
              <a:ahLst/>
              <a:cxnLst>
                <a:cxn ang="0">
                  <a:pos x="T0" y="T1"/>
                </a:cxn>
                <a:cxn ang="0">
                  <a:pos x="T2" y="T3"/>
                </a:cxn>
                <a:cxn ang="0">
                  <a:pos x="T4" y="T5"/>
                </a:cxn>
                <a:cxn ang="0">
                  <a:pos x="T6" y="T7"/>
                </a:cxn>
                <a:cxn ang="0">
                  <a:pos x="T8" y="T9"/>
                </a:cxn>
                <a:cxn ang="0">
                  <a:pos x="T10" y="T11"/>
                </a:cxn>
                <a:cxn ang="0">
                  <a:pos x="T12" y="T13"/>
                </a:cxn>
              </a:cxnLst>
              <a:rect l="0" t="0" r="r" b="b"/>
              <a:pathLst>
                <a:path w="675" h="675">
                  <a:moveTo>
                    <a:pt x="0" y="337"/>
                  </a:moveTo>
                  <a:cubicBezTo>
                    <a:pt x="0" y="524"/>
                    <a:pt x="151" y="675"/>
                    <a:pt x="338" y="675"/>
                  </a:cubicBezTo>
                  <a:cubicBezTo>
                    <a:pt x="524" y="675"/>
                    <a:pt x="675" y="524"/>
                    <a:pt x="675" y="338"/>
                  </a:cubicBezTo>
                  <a:cubicBezTo>
                    <a:pt x="675" y="337"/>
                    <a:pt x="675" y="337"/>
                    <a:pt x="675" y="337"/>
                  </a:cubicBezTo>
                  <a:cubicBezTo>
                    <a:pt x="675" y="151"/>
                    <a:pt x="524" y="0"/>
                    <a:pt x="338" y="0"/>
                  </a:cubicBezTo>
                  <a:cubicBezTo>
                    <a:pt x="151" y="0"/>
                    <a:pt x="1" y="151"/>
                    <a:pt x="0" y="337"/>
                  </a:cubicBezTo>
                  <a:cubicBezTo>
                    <a:pt x="0" y="337"/>
                    <a:pt x="0" y="337"/>
                    <a:pt x="0" y="3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9" name="Freeform 6">
              <a:extLst>
                <a:ext uri="{FF2B5EF4-FFF2-40B4-BE49-F238E27FC236}">
                  <a16:creationId xmlns:a16="http://schemas.microsoft.com/office/drawing/2014/main" id="{0CF2C5E1-2C4B-483D-B1C3-80E736B0CFD3}"/>
                </a:ext>
              </a:extLst>
            </p:cNvPr>
            <p:cNvSpPr>
              <a:spLocks noEditPoints="1"/>
            </p:cNvSpPr>
            <p:nvPr/>
          </p:nvSpPr>
          <p:spPr bwMode="auto">
            <a:xfrm>
              <a:off x="2546" y="955"/>
              <a:ext cx="624" cy="625"/>
            </a:xfrm>
            <a:custGeom>
              <a:avLst/>
              <a:gdLst>
                <a:gd name="T0" fmla="*/ 350 w 699"/>
                <a:gd name="T1" fmla="*/ 699 h 699"/>
                <a:gd name="T2" fmla="*/ 0 w 699"/>
                <a:gd name="T3" fmla="*/ 349 h 699"/>
                <a:gd name="T4" fmla="*/ 350 w 699"/>
                <a:gd name="T5" fmla="*/ 0 h 699"/>
                <a:gd name="T6" fmla="*/ 699 w 699"/>
                <a:gd name="T7" fmla="*/ 349 h 699"/>
                <a:gd name="T8" fmla="*/ 350 w 699"/>
                <a:gd name="T9" fmla="*/ 699 h 699"/>
                <a:gd name="T10" fmla="*/ 350 w 699"/>
                <a:gd name="T11" fmla="*/ 25 h 699"/>
                <a:gd name="T12" fmla="*/ 25 w 699"/>
                <a:gd name="T13" fmla="*/ 349 h 699"/>
                <a:gd name="T14" fmla="*/ 350 w 699"/>
                <a:gd name="T15" fmla="*/ 674 h 699"/>
                <a:gd name="T16" fmla="*/ 674 w 699"/>
                <a:gd name="T17" fmla="*/ 349 h 699"/>
                <a:gd name="T18" fmla="*/ 350 w 699"/>
                <a:gd name="T19" fmla="*/ 25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9">
                  <a:moveTo>
                    <a:pt x="350" y="699"/>
                  </a:moveTo>
                  <a:cubicBezTo>
                    <a:pt x="157" y="699"/>
                    <a:pt x="0" y="542"/>
                    <a:pt x="0" y="349"/>
                  </a:cubicBezTo>
                  <a:cubicBezTo>
                    <a:pt x="0" y="157"/>
                    <a:pt x="157" y="0"/>
                    <a:pt x="350" y="0"/>
                  </a:cubicBezTo>
                  <a:cubicBezTo>
                    <a:pt x="542" y="0"/>
                    <a:pt x="699" y="157"/>
                    <a:pt x="699" y="349"/>
                  </a:cubicBezTo>
                  <a:cubicBezTo>
                    <a:pt x="699" y="542"/>
                    <a:pt x="542" y="699"/>
                    <a:pt x="350" y="699"/>
                  </a:cubicBezTo>
                  <a:close/>
                  <a:moveTo>
                    <a:pt x="350" y="25"/>
                  </a:moveTo>
                  <a:cubicBezTo>
                    <a:pt x="170" y="25"/>
                    <a:pt x="25" y="170"/>
                    <a:pt x="25" y="349"/>
                  </a:cubicBezTo>
                  <a:cubicBezTo>
                    <a:pt x="25" y="529"/>
                    <a:pt x="170" y="674"/>
                    <a:pt x="350" y="674"/>
                  </a:cubicBezTo>
                  <a:cubicBezTo>
                    <a:pt x="529" y="674"/>
                    <a:pt x="674" y="529"/>
                    <a:pt x="674" y="349"/>
                  </a:cubicBezTo>
                  <a:cubicBezTo>
                    <a:pt x="674" y="170"/>
                    <a:pt x="529" y="25"/>
                    <a:pt x="350" y="25"/>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0" name="Oval 7">
              <a:extLst>
                <a:ext uri="{FF2B5EF4-FFF2-40B4-BE49-F238E27FC236}">
                  <a16:creationId xmlns:a16="http://schemas.microsoft.com/office/drawing/2014/main" id="{8989AA1E-08F1-4742-BF16-BFED0173BB34}"/>
                </a:ext>
              </a:extLst>
            </p:cNvPr>
            <p:cNvSpPr>
              <a:spLocks noChangeArrowheads="1"/>
            </p:cNvSpPr>
            <p:nvPr/>
          </p:nvSpPr>
          <p:spPr bwMode="auto">
            <a:xfrm>
              <a:off x="2632" y="1041"/>
              <a:ext cx="452" cy="453"/>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1" name="Freeform 8">
              <a:extLst>
                <a:ext uri="{FF2B5EF4-FFF2-40B4-BE49-F238E27FC236}">
                  <a16:creationId xmlns:a16="http://schemas.microsoft.com/office/drawing/2014/main" id="{1481EC2D-EE16-49D7-BE5E-B216BB2EA97A}"/>
                </a:ext>
              </a:extLst>
            </p:cNvPr>
            <p:cNvSpPr>
              <a:spLocks noEditPoints="1"/>
            </p:cNvSpPr>
            <p:nvPr/>
          </p:nvSpPr>
          <p:spPr bwMode="auto">
            <a:xfrm>
              <a:off x="2621" y="1030"/>
              <a:ext cx="474" cy="476"/>
            </a:xfrm>
            <a:custGeom>
              <a:avLst/>
              <a:gdLst>
                <a:gd name="T0" fmla="*/ 266 w 531"/>
                <a:gd name="T1" fmla="*/ 532 h 532"/>
                <a:gd name="T2" fmla="*/ 0 w 531"/>
                <a:gd name="T3" fmla="*/ 266 h 532"/>
                <a:gd name="T4" fmla="*/ 266 w 531"/>
                <a:gd name="T5" fmla="*/ 0 h 532"/>
                <a:gd name="T6" fmla="*/ 531 w 531"/>
                <a:gd name="T7" fmla="*/ 266 h 532"/>
                <a:gd name="T8" fmla="*/ 266 w 531"/>
                <a:gd name="T9" fmla="*/ 532 h 532"/>
                <a:gd name="T10" fmla="*/ 266 w 531"/>
                <a:gd name="T11" fmla="*/ 25 h 532"/>
                <a:gd name="T12" fmla="*/ 25 w 531"/>
                <a:gd name="T13" fmla="*/ 265 h 532"/>
                <a:gd name="T14" fmla="*/ 266 w 531"/>
                <a:gd name="T15" fmla="*/ 506 h 532"/>
                <a:gd name="T16" fmla="*/ 506 w 531"/>
                <a:gd name="T17" fmla="*/ 265 h 532"/>
                <a:gd name="T18" fmla="*/ 266 w 531"/>
                <a:gd name="T19" fmla="*/ 25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1" h="532">
                  <a:moveTo>
                    <a:pt x="266" y="532"/>
                  </a:moveTo>
                  <a:cubicBezTo>
                    <a:pt x="119" y="532"/>
                    <a:pt x="0" y="413"/>
                    <a:pt x="0" y="266"/>
                  </a:cubicBezTo>
                  <a:cubicBezTo>
                    <a:pt x="0" y="119"/>
                    <a:pt x="119" y="0"/>
                    <a:pt x="266" y="0"/>
                  </a:cubicBezTo>
                  <a:cubicBezTo>
                    <a:pt x="412" y="0"/>
                    <a:pt x="531" y="119"/>
                    <a:pt x="531" y="266"/>
                  </a:cubicBezTo>
                  <a:cubicBezTo>
                    <a:pt x="531" y="413"/>
                    <a:pt x="412" y="532"/>
                    <a:pt x="266" y="532"/>
                  </a:cubicBezTo>
                  <a:close/>
                  <a:moveTo>
                    <a:pt x="266" y="25"/>
                  </a:moveTo>
                  <a:cubicBezTo>
                    <a:pt x="133" y="25"/>
                    <a:pt x="25" y="132"/>
                    <a:pt x="25" y="265"/>
                  </a:cubicBezTo>
                  <a:cubicBezTo>
                    <a:pt x="25" y="398"/>
                    <a:pt x="133" y="506"/>
                    <a:pt x="266" y="506"/>
                  </a:cubicBezTo>
                  <a:cubicBezTo>
                    <a:pt x="399" y="506"/>
                    <a:pt x="506" y="398"/>
                    <a:pt x="506" y="265"/>
                  </a:cubicBezTo>
                  <a:cubicBezTo>
                    <a:pt x="506" y="132"/>
                    <a:pt x="399" y="25"/>
                    <a:pt x="266" y="25"/>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2" name="Freeform 9">
              <a:extLst>
                <a:ext uri="{FF2B5EF4-FFF2-40B4-BE49-F238E27FC236}">
                  <a16:creationId xmlns:a16="http://schemas.microsoft.com/office/drawing/2014/main" id="{3B6821C2-3E62-496E-A694-2C7CB0D7FA2E}"/>
                </a:ext>
              </a:extLst>
            </p:cNvPr>
            <p:cNvSpPr>
              <a:spLocks/>
            </p:cNvSpPr>
            <p:nvPr/>
          </p:nvSpPr>
          <p:spPr bwMode="auto">
            <a:xfrm>
              <a:off x="2713" y="1122"/>
              <a:ext cx="290" cy="291"/>
            </a:xfrm>
            <a:custGeom>
              <a:avLst/>
              <a:gdLst>
                <a:gd name="T0" fmla="*/ 0 w 325"/>
                <a:gd name="T1" fmla="*/ 162 h 325"/>
                <a:gd name="T2" fmla="*/ 162 w 325"/>
                <a:gd name="T3" fmla="*/ 325 h 325"/>
                <a:gd name="T4" fmla="*/ 325 w 325"/>
                <a:gd name="T5" fmla="*/ 163 h 325"/>
                <a:gd name="T6" fmla="*/ 325 w 325"/>
                <a:gd name="T7" fmla="*/ 162 h 325"/>
                <a:gd name="T8" fmla="*/ 163 w 325"/>
                <a:gd name="T9" fmla="*/ 0 h 325"/>
                <a:gd name="T10" fmla="*/ 0 w 325"/>
                <a:gd name="T11" fmla="*/ 162 h 325"/>
              </a:gdLst>
              <a:ahLst/>
              <a:cxnLst>
                <a:cxn ang="0">
                  <a:pos x="T0" y="T1"/>
                </a:cxn>
                <a:cxn ang="0">
                  <a:pos x="T2" y="T3"/>
                </a:cxn>
                <a:cxn ang="0">
                  <a:pos x="T4" y="T5"/>
                </a:cxn>
                <a:cxn ang="0">
                  <a:pos x="T6" y="T7"/>
                </a:cxn>
                <a:cxn ang="0">
                  <a:pos x="T8" y="T9"/>
                </a:cxn>
                <a:cxn ang="0">
                  <a:pos x="T10" y="T11"/>
                </a:cxn>
              </a:cxnLst>
              <a:rect l="0" t="0" r="r" b="b"/>
              <a:pathLst>
                <a:path w="325" h="325">
                  <a:moveTo>
                    <a:pt x="0" y="162"/>
                  </a:moveTo>
                  <a:cubicBezTo>
                    <a:pt x="0" y="252"/>
                    <a:pt x="73" y="325"/>
                    <a:pt x="162" y="325"/>
                  </a:cubicBezTo>
                  <a:cubicBezTo>
                    <a:pt x="252" y="325"/>
                    <a:pt x="325" y="253"/>
                    <a:pt x="325" y="163"/>
                  </a:cubicBezTo>
                  <a:cubicBezTo>
                    <a:pt x="325" y="163"/>
                    <a:pt x="325" y="162"/>
                    <a:pt x="325" y="162"/>
                  </a:cubicBezTo>
                  <a:cubicBezTo>
                    <a:pt x="325" y="72"/>
                    <a:pt x="253" y="0"/>
                    <a:pt x="163" y="0"/>
                  </a:cubicBezTo>
                  <a:cubicBezTo>
                    <a:pt x="73" y="0"/>
                    <a:pt x="0" y="72"/>
                    <a:pt x="0" y="1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3" name="Freeform 10">
              <a:extLst>
                <a:ext uri="{FF2B5EF4-FFF2-40B4-BE49-F238E27FC236}">
                  <a16:creationId xmlns:a16="http://schemas.microsoft.com/office/drawing/2014/main" id="{D85E1FF3-2CA5-4177-BE01-B6CA5F1A9B06}"/>
                </a:ext>
              </a:extLst>
            </p:cNvPr>
            <p:cNvSpPr>
              <a:spLocks noEditPoints="1"/>
            </p:cNvSpPr>
            <p:nvPr/>
          </p:nvSpPr>
          <p:spPr bwMode="auto">
            <a:xfrm>
              <a:off x="2701" y="1111"/>
              <a:ext cx="314" cy="314"/>
            </a:xfrm>
            <a:custGeom>
              <a:avLst/>
              <a:gdLst>
                <a:gd name="T0" fmla="*/ 176 w 351"/>
                <a:gd name="T1" fmla="*/ 351 h 351"/>
                <a:gd name="T2" fmla="*/ 0 w 351"/>
                <a:gd name="T3" fmla="*/ 176 h 351"/>
                <a:gd name="T4" fmla="*/ 176 w 351"/>
                <a:gd name="T5" fmla="*/ 0 h 351"/>
                <a:gd name="T6" fmla="*/ 351 w 351"/>
                <a:gd name="T7" fmla="*/ 175 h 351"/>
                <a:gd name="T8" fmla="*/ 176 w 351"/>
                <a:gd name="T9" fmla="*/ 351 h 351"/>
                <a:gd name="T10" fmla="*/ 176 w 351"/>
                <a:gd name="T11" fmla="*/ 25 h 351"/>
                <a:gd name="T12" fmla="*/ 25 w 351"/>
                <a:gd name="T13" fmla="*/ 175 h 351"/>
                <a:gd name="T14" fmla="*/ 176 w 351"/>
                <a:gd name="T15" fmla="*/ 326 h 351"/>
                <a:gd name="T16" fmla="*/ 326 w 351"/>
                <a:gd name="T17" fmla="*/ 175 h 351"/>
                <a:gd name="T18" fmla="*/ 176 w 351"/>
                <a:gd name="T19" fmla="*/ 2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1">
                  <a:moveTo>
                    <a:pt x="176" y="351"/>
                  </a:moveTo>
                  <a:cubicBezTo>
                    <a:pt x="79" y="351"/>
                    <a:pt x="0" y="273"/>
                    <a:pt x="0" y="176"/>
                  </a:cubicBezTo>
                  <a:cubicBezTo>
                    <a:pt x="0" y="79"/>
                    <a:pt x="79" y="0"/>
                    <a:pt x="176" y="0"/>
                  </a:cubicBezTo>
                  <a:cubicBezTo>
                    <a:pt x="272" y="0"/>
                    <a:pt x="351" y="79"/>
                    <a:pt x="351" y="175"/>
                  </a:cubicBezTo>
                  <a:cubicBezTo>
                    <a:pt x="351" y="272"/>
                    <a:pt x="272" y="351"/>
                    <a:pt x="176" y="351"/>
                  </a:cubicBezTo>
                  <a:close/>
                  <a:moveTo>
                    <a:pt x="176" y="25"/>
                  </a:moveTo>
                  <a:cubicBezTo>
                    <a:pt x="93" y="25"/>
                    <a:pt x="25" y="92"/>
                    <a:pt x="25" y="175"/>
                  </a:cubicBezTo>
                  <a:cubicBezTo>
                    <a:pt x="25" y="258"/>
                    <a:pt x="93" y="326"/>
                    <a:pt x="176" y="326"/>
                  </a:cubicBezTo>
                  <a:cubicBezTo>
                    <a:pt x="259" y="326"/>
                    <a:pt x="326" y="258"/>
                    <a:pt x="326" y="175"/>
                  </a:cubicBezTo>
                  <a:cubicBezTo>
                    <a:pt x="326" y="92"/>
                    <a:pt x="259" y="25"/>
                    <a:pt x="176" y="25"/>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4" name="Freeform 11">
              <a:extLst>
                <a:ext uri="{FF2B5EF4-FFF2-40B4-BE49-F238E27FC236}">
                  <a16:creationId xmlns:a16="http://schemas.microsoft.com/office/drawing/2014/main" id="{B7042DFA-E796-4E53-9E75-0B8939D43751}"/>
                </a:ext>
              </a:extLst>
            </p:cNvPr>
            <p:cNvSpPr>
              <a:spLocks/>
            </p:cNvSpPr>
            <p:nvPr/>
          </p:nvSpPr>
          <p:spPr bwMode="auto">
            <a:xfrm>
              <a:off x="2787" y="1197"/>
              <a:ext cx="142" cy="142"/>
            </a:xfrm>
            <a:custGeom>
              <a:avLst/>
              <a:gdLst>
                <a:gd name="T0" fmla="*/ 0 w 159"/>
                <a:gd name="T1" fmla="*/ 79 h 159"/>
                <a:gd name="T2" fmla="*/ 80 w 159"/>
                <a:gd name="T3" fmla="*/ 159 h 159"/>
                <a:gd name="T4" fmla="*/ 159 w 159"/>
                <a:gd name="T5" fmla="*/ 79 h 159"/>
                <a:gd name="T6" fmla="*/ 80 w 159"/>
                <a:gd name="T7" fmla="*/ 0 h 159"/>
                <a:gd name="T8" fmla="*/ 0 w 159"/>
                <a:gd name="T9" fmla="*/ 79 h 159"/>
                <a:gd name="T10" fmla="*/ 0 w 159"/>
                <a:gd name="T11" fmla="*/ 79 h 159"/>
              </a:gdLst>
              <a:ahLst/>
              <a:cxnLst>
                <a:cxn ang="0">
                  <a:pos x="T0" y="T1"/>
                </a:cxn>
                <a:cxn ang="0">
                  <a:pos x="T2" y="T3"/>
                </a:cxn>
                <a:cxn ang="0">
                  <a:pos x="T4" y="T5"/>
                </a:cxn>
                <a:cxn ang="0">
                  <a:pos x="T6" y="T7"/>
                </a:cxn>
                <a:cxn ang="0">
                  <a:pos x="T8" y="T9"/>
                </a:cxn>
                <a:cxn ang="0">
                  <a:pos x="T10" y="T11"/>
                </a:cxn>
              </a:cxnLst>
              <a:rect l="0" t="0" r="r" b="b"/>
              <a:pathLst>
                <a:path w="159" h="159">
                  <a:moveTo>
                    <a:pt x="0" y="79"/>
                  </a:moveTo>
                  <a:cubicBezTo>
                    <a:pt x="0" y="123"/>
                    <a:pt x="36" y="159"/>
                    <a:pt x="80" y="159"/>
                  </a:cubicBezTo>
                  <a:cubicBezTo>
                    <a:pt x="123" y="159"/>
                    <a:pt x="159" y="123"/>
                    <a:pt x="159" y="79"/>
                  </a:cubicBezTo>
                  <a:cubicBezTo>
                    <a:pt x="159" y="36"/>
                    <a:pt x="123" y="0"/>
                    <a:pt x="80" y="0"/>
                  </a:cubicBezTo>
                  <a:cubicBezTo>
                    <a:pt x="36" y="0"/>
                    <a:pt x="0" y="36"/>
                    <a:pt x="0" y="79"/>
                  </a:cubicBezTo>
                  <a:cubicBezTo>
                    <a:pt x="0" y="79"/>
                    <a:pt x="0" y="79"/>
                    <a:pt x="0" y="79"/>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5" name="Freeform 12">
              <a:extLst>
                <a:ext uri="{FF2B5EF4-FFF2-40B4-BE49-F238E27FC236}">
                  <a16:creationId xmlns:a16="http://schemas.microsoft.com/office/drawing/2014/main" id="{F2827D6E-339A-42E7-8860-C07083E422E6}"/>
                </a:ext>
              </a:extLst>
            </p:cNvPr>
            <p:cNvSpPr>
              <a:spLocks noEditPoints="1"/>
            </p:cNvSpPr>
            <p:nvPr/>
          </p:nvSpPr>
          <p:spPr bwMode="auto">
            <a:xfrm>
              <a:off x="2776" y="1186"/>
              <a:ext cx="164" cy="163"/>
            </a:xfrm>
            <a:custGeom>
              <a:avLst/>
              <a:gdLst>
                <a:gd name="T0" fmla="*/ 92 w 183"/>
                <a:gd name="T1" fmla="*/ 183 h 183"/>
                <a:gd name="T2" fmla="*/ 0 w 183"/>
                <a:gd name="T3" fmla="*/ 91 h 183"/>
                <a:gd name="T4" fmla="*/ 92 w 183"/>
                <a:gd name="T5" fmla="*/ 0 h 183"/>
                <a:gd name="T6" fmla="*/ 183 w 183"/>
                <a:gd name="T7" fmla="*/ 91 h 183"/>
                <a:gd name="T8" fmla="*/ 92 w 183"/>
                <a:gd name="T9" fmla="*/ 183 h 183"/>
                <a:gd name="T10" fmla="*/ 92 w 183"/>
                <a:gd name="T11" fmla="*/ 25 h 183"/>
                <a:gd name="T12" fmla="*/ 25 w 183"/>
                <a:gd name="T13" fmla="*/ 92 h 183"/>
                <a:gd name="T14" fmla="*/ 92 w 183"/>
                <a:gd name="T15" fmla="*/ 158 h 183"/>
                <a:gd name="T16" fmla="*/ 158 w 183"/>
                <a:gd name="T17" fmla="*/ 91 h 183"/>
                <a:gd name="T18" fmla="*/ 92 w 183"/>
                <a:gd name="T19"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183">
                  <a:moveTo>
                    <a:pt x="92" y="183"/>
                  </a:moveTo>
                  <a:cubicBezTo>
                    <a:pt x="41" y="183"/>
                    <a:pt x="0" y="142"/>
                    <a:pt x="0" y="91"/>
                  </a:cubicBezTo>
                  <a:cubicBezTo>
                    <a:pt x="0" y="41"/>
                    <a:pt x="41" y="0"/>
                    <a:pt x="92" y="0"/>
                  </a:cubicBezTo>
                  <a:cubicBezTo>
                    <a:pt x="142" y="0"/>
                    <a:pt x="183" y="41"/>
                    <a:pt x="183" y="91"/>
                  </a:cubicBezTo>
                  <a:cubicBezTo>
                    <a:pt x="183" y="143"/>
                    <a:pt x="142" y="183"/>
                    <a:pt x="92" y="183"/>
                  </a:cubicBezTo>
                  <a:close/>
                  <a:moveTo>
                    <a:pt x="92" y="25"/>
                  </a:moveTo>
                  <a:cubicBezTo>
                    <a:pt x="55" y="25"/>
                    <a:pt x="25" y="55"/>
                    <a:pt x="25" y="92"/>
                  </a:cubicBezTo>
                  <a:cubicBezTo>
                    <a:pt x="25" y="129"/>
                    <a:pt x="55" y="158"/>
                    <a:pt x="92" y="158"/>
                  </a:cubicBezTo>
                  <a:cubicBezTo>
                    <a:pt x="128" y="158"/>
                    <a:pt x="158" y="128"/>
                    <a:pt x="158" y="91"/>
                  </a:cubicBezTo>
                  <a:cubicBezTo>
                    <a:pt x="158" y="55"/>
                    <a:pt x="128" y="25"/>
                    <a:pt x="92" y="25"/>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6" name="Freeform 13">
              <a:extLst>
                <a:ext uri="{FF2B5EF4-FFF2-40B4-BE49-F238E27FC236}">
                  <a16:creationId xmlns:a16="http://schemas.microsoft.com/office/drawing/2014/main" id="{B1300E63-8A6B-4E5F-BD8A-55A0BCE2DBD3}"/>
                </a:ext>
              </a:extLst>
            </p:cNvPr>
            <p:cNvSpPr>
              <a:spLocks/>
            </p:cNvSpPr>
            <p:nvPr/>
          </p:nvSpPr>
          <p:spPr bwMode="auto">
            <a:xfrm>
              <a:off x="3089" y="877"/>
              <a:ext cx="160" cy="160"/>
            </a:xfrm>
            <a:custGeom>
              <a:avLst/>
              <a:gdLst>
                <a:gd name="T0" fmla="*/ 160 w 160"/>
                <a:gd name="T1" fmla="*/ 68 h 160"/>
                <a:gd name="T2" fmla="*/ 70 w 160"/>
                <a:gd name="T3" fmla="*/ 158 h 160"/>
                <a:gd name="T4" fmla="*/ 0 w 160"/>
                <a:gd name="T5" fmla="*/ 160 h 160"/>
                <a:gd name="T6" fmla="*/ 1 w 160"/>
                <a:gd name="T7" fmla="*/ 89 h 160"/>
                <a:gd name="T8" fmla="*/ 92 w 160"/>
                <a:gd name="T9" fmla="*/ 0 h 160"/>
                <a:gd name="T10" fmla="*/ 89 w 160"/>
                <a:gd name="T11" fmla="*/ 71 h 160"/>
                <a:gd name="T12" fmla="*/ 160 w 160"/>
                <a:gd name="T13" fmla="*/ 68 h 160"/>
              </a:gdLst>
              <a:ahLst/>
              <a:cxnLst>
                <a:cxn ang="0">
                  <a:pos x="T0" y="T1"/>
                </a:cxn>
                <a:cxn ang="0">
                  <a:pos x="T2" y="T3"/>
                </a:cxn>
                <a:cxn ang="0">
                  <a:pos x="T4" y="T5"/>
                </a:cxn>
                <a:cxn ang="0">
                  <a:pos x="T6" y="T7"/>
                </a:cxn>
                <a:cxn ang="0">
                  <a:pos x="T8" y="T9"/>
                </a:cxn>
                <a:cxn ang="0">
                  <a:pos x="T10" y="T11"/>
                </a:cxn>
                <a:cxn ang="0">
                  <a:pos x="T12" y="T13"/>
                </a:cxn>
              </a:cxnLst>
              <a:rect l="0" t="0" r="r" b="b"/>
              <a:pathLst>
                <a:path w="160" h="160">
                  <a:moveTo>
                    <a:pt x="160" y="68"/>
                  </a:moveTo>
                  <a:lnTo>
                    <a:pt x="70" y="158"/>
                  </a:lnTo>
                  <a:lnTo>
                    <a:pt x="0" y="160"/>
                  </a:lnTo>
                  <a:lnTo>
                    <a:pt x="1" y="89"/>
                  </a:lnTo>
                  <a:lnTo>
                    <a:pt x="92" y="0"/>
                  </a:lnTo>
                  <a:lnTo>
                    <a:pt x="89" y="71"/>
                  </a:lnTo>
                  <a:lnTo>
                    <a:pt x="160" y="6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7" name="Freeform 14">
              <a:extLst>
                <a:ext uri="{FF2B5EF4-FFF2-40B4-BE49-F238E27FC236}">
                  <a16:creationId xmlns:a16="http://schemas.microsoft.com/office/drawing/2014/main" id="{A8C1BFC6-7595-44A1-9B97-EB20CC6DF07A}"/>
                </a:ext>
              </a:extLst>
            </p:cNvPr>
            <p:cNvSpPr>
              <a:spLocks noEditPoints="1"/>
            </p:cNvSpPr>
            <p:nvPr/>
          </p:nvSpPr>
          <p:spPr bwMode="auto">
            <a:xfrm>
              <a:off x="3078" y="864"/>
              <a:ext cx="183" cy="184"/>
            </a:xfrm>
            <a:custGeom>
              <a:avLst/>
              <a:gdLst>
                <a:gd name="T0" fmla="*/ 13 w 205"/>
                <a:gd name="T1" fmla="*/ 206 h 206"/>
                <a:gd name="T2" fmla="*/ 4 w 205"/>
                <a:gd name="T3" fmla="*/ 202 h 206"/>
                <a:gd name="T4" fmla="*/ 0 w 205"/>
                <a:gd name="T5" fmla="*/ 192 h 206"/>
                <a:gd name="T6" fmla="*/ 2 w 205"/>
                <a:gd name="T7" fmla="*/ 114 h 206"/>
                <a:gd name="T8" fmla="*/ 6 w 205"/>
                <a:gd name="T9" fmla="*/ 105 h 206"/>
                <a:gd name="T10" fmla="*/ 107 w 205"/>
                <a:gd name="T11" fmla="*/ 5 h 206"/>
                <a:gd name="T12" fmla="*/ 121 w 205"/>
                <a:gd name="T13" fmla="*/ 2 h 206"/>
                <a:gd name="T14" fmla="*/ 128 w 205"/>
                <a:gd name="T15" fmla="*/ 14 h 206"/>
                <a:gd name="T16" fmla="*/ 126 w 205"/>
                <a:gd name="T17" fmla="*/ 80 h 206"/>
                <a:gd name="T18" fmla="*/ 192 w 205"/>
                <a:gd name="T19" fmla="*/ 78 h 206"/>
                <a:gd name="T20" fmla="*/ 204 w 205"/>
                <a:gd name="T21" fmla="*/ 85 h 206"/>
                <a:gd name="T22" fmla="*/ 201 w 205"/>
                <a:gd name="T23" fmla="*/ 99 h 206"/>
                <a:gd name="T24" fmla="*/ 100 w 205"/>
                <a:gd name="T25" fmla="*/ 199 h 206"/>
                <a:gd name="T26" fmla="*/ 91 w 205"/>
                <a:gd name="T27" fmla="*/ 203 h 206"/>
                <a:gd name="T28" fmla="*/ 13 w 205"/>
                <a:gd name="T29" fmla="*/ 206 h 206"/>
                <a:gd name="T30" fmla="*/ 26 w 205"/>
                <a:gd name="T31" fmla="*/ 120 h 206"/>
                <a:gd name="T32" fmla="*/ 25 w 205"/>
                <a:gd name="T33" fmla="*/ 181 h 206"/>
                <a:gd name="T34" fmla="*/ 86 w 205"/>
                <a:gd name="T35" fmla="*/ 179 h 206"/>
                <a:gd name="T36" fmla="*/ 161 w 205"/>
                <a:gd name="T37" fmla="*/ 104 h 206"/>
                <a:gd name="T38" fmla="*/ 112 w 205"/>
                <a:gd name="T39" fmla="*/ 106 h 206"/>
                <a:gd name="T40" fmla="*/ 103 w 205"/>
                <a:gd name="T41" fmla="*/ 103 h 206"/>
                <a:gd name="T42" fmla="*/ 99 w 205"/>
                <a:gd name="T43" fmla="*/ 93 h 206"/>
                <a:gd name="T44" fmla="*/ 101 w 205"/>
                <a:gd name="T45" fmla="*/ 45 h 206"/>
                <a:gd name="T46" fmla="*/ 26 w 205"/>
                <a:gd name="T47" fmla="*/ 12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 h="206">
                  <a:moveTo>
                    <a:pt x="13" y="206"/>
                  </a:moveTo>
                  <a:cubicBezTo>
                    <a:pt x="9" y="206"/>
                    <a:pt x="6" y="204"/>
                    <a:pt x="4" y="202"/>
                  </a:cubicBezTo>
                  <a:cubicBezTo>
                    <a:pt x="1" y="199"/>
                    <a:pt x="0" y="196"/>
                    <a:pt x="0" y="192"/>
                  </a:cubicBezTo>
                  <a:cubicBezTo>
                    <a:pt x="2" y="114"/>
                    <a:pt x="2" y="114"/>
                    <a:pt x="2" y="114"/>
                  </a:cubicBezTo>
                  <a:cubicBezTo>
                    <a:pt x="2" y="111"/>
                    <a:pt x="3" y="108"/>
                    <a:pt x="6" y="105"/>
                  </a:cubicBezTo>
                  <a:cubicBezTo>
                    <a:pt x="107" y="5"/>
                    <a:pt x="107" y="5"/>
                    <a:pt x="107" y="5"/>
                  </a:cubicBezTo>
                  <a:cubicBezTo>
                    <a:pt x="111" y="1"/>
                    <a:pt x="116" y="0"/>
                    <a:pt x="121" y="2"/>
                  </a:cubicBezTo>
                  <a:cubicBezTo>
                    <a:pt x="126" y="4"/>
                    <a:pt x="128" y="9"/>
                    <a:pt x="128" y="14"/>
                  </a:cubicBezTo>
                  <a:cubicBezTo>
                    <a:pt x="126" y="80"/>
                    <a:pt x="126" y="80"/>
                    <a:pt x="126" y="80"/>
                  </a:cubicBezTo>
                  <a:cubicBezTo>
                    <a:pt x="192" y="78"/>
                    <a:pt x="192" y="78"/>
                    <a:pt x="192" y="78"/>
                  </a:cubicBezTo>
                  <a:cubicBezTo>
                    <a:pt x="197" y="78"/>
                    <a:pt x="202" y="80"/>
                    <a:pt x="204" y="85"/>
                  </a:cubicBezTo>
                  <a:cubicBezTo>
                    <a:pt x="205" y="90"/>
                    <a:pt x="205" y="95"/>
                    <a:pt x="201" y="99"/>
                  </a:cubicBezTo>
                  <a:cubicBezTo>
                    <a:pt x="100" y="199"/>
                    <a:pt x="100" y="199"/>
                    <a:pt x="100" y="199"/>
                  </a:cubicBezTo>
                  <a:cubicBezTo>
                    <a:pt x="97" y="202"/>
                    <a:pt x="94" y="203"/>
                    <a:pt x="91" y="203"/>
                  </a:cubicBezTo>
                  <a:cubicBezTo>
                    <a:pt x="13" y="206"/>
                    <a:pt x="13" y="206"/>
                    <a:pt x="13" y="206"/>
                  </a:cubicBezTo>
                  <a:close/>
                  <a:moveTo>
                    <a:pt x="26" y="120"/>
                  </a:moveTo>
                  <a:cubicBezTo>
                    <a:pt x="25" y="181"/>
                    <a:pt x="25" y="181"/>
                    <a:pt x="25" y="181"/>
                  </a:cubicBezTo>
                  <a:cubicBezTo>
                    <a:pt x="86" y="179"/>
                    <a:pt x="86" y="179"/>
                    <a:pt x="86" y="179"/>
                  </a:cubicBezTo>
                  <a:cubicBezTo>
                    <a:pt x="161" y="104"/>
                    <a:pt x="161" y="104"/>
                    <a:pt x="161" y="104"/>
                  </a:cubicBezTo>
                  <a:cubicBezTo>
                    <a:pt x="112" y="106"/>
                    <a:pt x="112" y="106"/>
                    <a:pt x="112" y="106"/>
                  </a:cubicBezTo>
                  <a:cubicBezTo>
                    <a:pt x="109" y="106"/>
                    <a:pt x="106" y="105"/>
                    <a:pt x="103" y="103"/>
                  </a:cubicBezTo>
                  <a:cubicBezTo>
                    <a:pt x="101" y="100"/>
                    <a:pt x="99" y="97"/>
                    <a:pt x="99" y="93"/>
                  </a:cubicBezTo>
                  <a:cubicBezTo>
                    <a:pt x="101" y="45"/>
                    <a:pt x="101" y="45"/>
                    <a:pt x="101" y="45"/>
                  </a:cubicBezTo>
                  <a:cubicBezTo>
                    <a:pt x="26" y="120"/>
                    <a:pt x="26" y="120"/>
                    <a:pt x="26" y="120"/>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8" name="Freeform 15">
              <a:extLst>
                <a:ext uri="{FF2B5EF4-FFF2-40B4-BE49-F238E27FC236}">
                  <a16:creationId xmlns:a16="http://schemas.microsoft.com/office/drawing/2014/main" id="{5E661430-5ACB-4490-A24E-886E40F33A57}"/>
                </a:ext>
              </a:extLst>
            </p:cNvPr>
            <p:cNvSpPr>
              <a:spLocks/>
            </p:cNvSpPr>
            <p:nvPr/>
          </p:nvSpPr>
          <p:spPr bwMode="auto">
            <a:xfrm>
              <a:off x="2851" y="880"/>
              <a:ext cx="391" cy="391"/>
            </a:xfrm>
            <a:custGeom>
              <a:avLst/>
              <a:gdLst>
                <a:gd name="T0" fmla="*/ 14 w 438"/>
                <a:gd name="T1" fmla="*/ 437 h 437"/>
                <a:gd name="T2" fmla="*/ 5 w 438"/>
                <a:gd name="T3" fmla="*/ 433 h 437"/>
                <a:gd name="T4" fmla="*/ 5 w 438"/>
                <a:gd name="T5" fmla="*/ 415 h 437"/>
                <a:gd name="T6" fmla="*/ 416 w 438"/>
                <a:gd name="T7" fmla="*/ 5 h 437"/>
                <a:gd name="T8" fmla="*/ 433 w 438"/>
                <a:gd name="T9" fmla="*/ 5 h 437"/>
                <a:gd name="T10" fmla="*/ 433 w 438"/>
                <a:gd name="T11" fmla="*/ 22 h 437"/>
                <a:gd name="T12" fmla="*/ 23 w 438"/>
                <a:gd name="T13" fmla="*/ 433 h 437"/>
                <a:gd name="T14" fmla="*/ 14 w 438"/>
                <a:gd name="T15" fmla="*/ 437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8" h="437">
                  <a:moveTo>
                    <a:pt x="14" y="437"/>
                  </a:moveTo>
                  <a:cubicBezTo>
                    <a:pt x="11" y="437"/>
                    <a:pt x="8" y="435"/>
                    <a:pt x="5" y="433"/>
                  </a:cubicBezTo>
                  <a:cubicBezTo>
                    <a:pt x="0" y="428"/>
                    <a:pt x="0" y="420"/>
                    <a:pt x="5" y="415"/>
                  </a:cubicBezTo>
                  <a:cubicBezTo>
                    <a:pt x="416" y="5"/>
                    <a:pt x="416" y="5"/>
                    <a:pt x="416" y="5"/>
                  </a:cubicBezTo>
                  <a:cubicBezTo>
                    <a:pt x="421" y="0"/>
                    <a:pt x="428" y="0"/>
                    <a:pt x="433" y="5"/>
                  </a:cubicBezTo>
                  <a:cubicBezTo>
                    <a:pt x="438" y="10"/>
                    <a:pt x="438" y="17"/>
                    <a:pt x="433" y="22"/>
                  </a:cubicBezTo>
                  <a:cubicBezTo>
                    <a:pt x="23" y="433"/>
                    <a:pt x="23" y="433"/>
                    <a:pt x="23" y="433"/>
                  </a:cubicBezTo>
                  <a:cubicBezTo>
                    <a:pt x="20" y="435"/>
                    <a:pt x="17" y="437"/>
                    <a:pt x="14" y="437"/>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9" name="Freeform 16">
              <a:extLst>
                <a:ext uri="{FF2B5EF4-FFF2-40B4-BE49-F238E27FC236}">
                  <a16:creationId xmlns:a16="http://schemas.microsoft.com/office/drawing/2014/main" id="{8E05657E-3F65-4245-B71A-D6A3E08826BB}"/>
                </a:ext>
              </a:extLst>
            </p:cNvPr>
            <p:cNvSpPr>
              <a:spLocks/>
            </p:cNvSpPr>
            <p:nvPr/>
          </p:nvSpPr>
          <p:spPr bwMode="auto">
            <a:xfrm>
              <a:off x="3126" y="909"/>
              <a:ext cx="89" cy="87"/>
            </a:xfrm>
            <a:custGeom>
              <a:avLst/>
              <a:gdLst>
                <a:gd name="T0" fmla="*/ 87 w 99"/>
                <a:gd name="T1" fmla="*/ 98 h 98"/>
                <a:gd name="T2" fmla="*/ 12 w 99"/>
                <a:gd name="T3" fmla="*/ 98 h 98"/>
                <a:gd name="T4" fmla="*/ 0 w 99"/>
                <a:gd name="T5" fmla="*/ 86 h 98"/>
                <a:gd name="T6" fmla="*/ 0 w 99"/>
                <a:gd name="T7" fmla="*/ 13 h 98"/>
                <a:gd name="T8" fmla="*/ 12 w 99"/>
                <a:gd name="T9" fmla="*/ 0 h 98"/>
                <a:gd name="T10" fmla="*/ 25 w 99"/>
                <a:gd name="T11" fmla="*/ 13 h 98"/>
                <a:gd name="T12" fmla="*/ 25 w 99"/>
                <a:gd name="T13" fmla="*/ 73 h 98"/>
                <a:gd name="T14" fmla="*/ 87 w 99"/>
                <a:gd name="T15" fmla="*/ 73 h 98"/>
                <a:gd name="T16" fmla="*/ 99 w 99"/>
                <a:gd name="T17" fmla="*/ 86 h 98"/>
                <a:gd name="T18" fmla="*/ 87 w 99"/>
                <a:gd name="T1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87" y="98"/>
                  </a:moveTo>
                  <a:cubicBezTo>
                    <a:pt x="12" y="98"/>
                    <a:pt x="12" y="98"/>
                    <a:pt x="12" y="98"/>
                  </a:cubicBezTo>
                  <a:cubicBezTo>
                    <a:pt x="5" y="98"/>
                    <a:pt x="0" y="92"/>
                    <a:pt x="0" y="86"/>
                  </a:cubicBezTo>
                  <a:cubicBezTo>
                    <a:pt x="0" y="13"/>
                    <a:pt x="0" y="13"/>
                    <a:pt x="0" y="13"/>
                  </a:cubicBezTo>
                  <a:cubicBezTo>
                    <a:pt x="0" y="6"/>
                    <a:pt x="5" y="0"/>
                    <a:pt x="12" y="0"/>
                  </a:cubicBezTo>
                  <a:cubicBezTo>
                    <a:pt x="19" y="0"/>
                    <a:pt x="25" y="6"/>
                    <a:pt x="25" y="13"/>
                  </a:cubicBezTo>
                  <a:cubicBezTo>
                    <a:pt x="25" y="73"/>
                    <a:pt x="25" y="73"/>
                    <a:pt x="25" y="73"/>
                  </a:cubicBezTo>
                  <a:cubicBezTo>
                    <a:pt x="87" y="73"/>
                    <a:pt x="87" y="73"/>
                    <a:pt x="87" y="73"/>
                  </a:cubicBezTo>
                  <a:cubicBezTo>
                    <a:pt x="93" y="73"/>
                    <a:pt x="99" y="79"/>
                    <a:pt x="99" y="86"/>
                  </a:cubicBezTo>
                  <a:cubicBezTo>
                    <a:pt x="99" y="92"/>
                    <a:pt x="93" y="98"/>
                    <a:pt x="87" y="98"/>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Tree>
    <p:extLst>
      <p:ext uri="{BB962C8B-B14F-4D97-AF65-F5344CB8AC3E}">
        <p14:creationId xmlns:p14="http://schemas.microsoft.com/office/powerpoint/2010/main" val="194898260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639030EA-AE85-407B-AE4D-37DAD38F5C2E}"/>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Word2vec</a:t>
            </a:r>
            <a:r>
              <a:rPr lang="zh-CN" altLang="en-US"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回顾</a:t>
            </a:r>
          </a:p>
        </p:txBody>
      </p:sp>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14" name="矩形 13"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4F2547FE-403C-4E27-AF3D-31A06D98C757}"/>
              </a:ext>
            </a:extLst>
          </p:cNvPr>
          <p:cNvSpPr/>
          <p:nvPr/>
        </p:nvSpPr>
        <p:spPr>
          <a:xfrm>
            <a:off x="718093" y="560263"/>
            <a:ext cx="5716327" cy="499624"/>
          </a:xfrm>
          <a:prstGeom prst="rect">
            <a:avLst/>
          </a:prstGeom>
        </p:spPr>
        <p:txBody>
          <a:bodyPr wrap="square">
            <a:spAutoFit/>
          </a:bodyPr>
          <a:lstStyle/>
          <a:p>
            <a:pPr defTabSz="914377">
              <a:lnSpc>
                <a:spcPct val="150000"/>
              </a:lnSpc>
            </a:pPr>
            <a:r>
              <a:rPr lang="zh-CN" altLang="en-US" sz="2000" b="1" dirty="0">
                <a:solidFill>
                  <a:srgbClr val="443C3A"/>
                </a:solidFill>
                <a:latin typeface="字魂105号-简雅黑" panose="00000500000000000000" pitchFamily="2" charset="-122"/>
                <a:ea typeface="字魂105号-简雅黑" panose="00000500000000000000" pitchFamily="2" charset="-122"/>
                <a:sym typeface="字魂105号-简雅黑" panose="00000500000000000000" pitchFamily="2" charset="-122"/>
              </a:rPr>
              <a:t>例子：</a:t>
            </a:r>
            <a:endParaRPr lang="en-US" altLang="zh-CN" sz="2000" b="1" dirty="0">
              <a:solidFill>
                <a:srgbClr val="443C3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6" name="文本框 15">
            <a:extLst>
              <a:ext uri="{FF2B5EF4-FFF2-40B4-BE49-F238E27FC236}">
                <a16:creationId xmlns:a16="http://schemas.microsoft.com/office/drawing/2014/main" id="{862AADF2-C968-47D4-8D27-CBD41FE5434B}"/>
              </a:ext>
            </a:extLst>
          </p:cNvPr>
          <p:cNvSpPr txBox="1"/>
          <p:nvPr/>
        </p:nvSpPr>
        <p:spPr>
          <a:xfrm>
            <a:off x="1684826" y="690555"/>
            <a:ext cx="670413" cy="369332"/>
          </a:xfrm>
          <a:prstGeom prst="rect">
            <a:avLst/>
          </a:prstGeom>
          <a:noFill/>
        </p:spPr>
        <p:txBody>
          <a:bodyPr wrap="square">
            <a:spAutoFit/>
          </a:bodyPr>
          <a:lstStyle/>
          <a:p>
            <a:r>
              <a:rPr lang="en-US" altLang="zh-CN" sz="1800" b="1" dirty="0">
                <a:solidFill>
                  <a:srgbClr val="443C3A"/>
                </a:solidFill>
                <a:latin typeface="字魂105号-简雅黑" panose="00000500000000000000" pitchFamily="2" charset="-122"/>
                <a:ea typeface="字魂105号-简雅黑" panose="00000500000000000000" pitchFamily="2" charset="-122"/>
                <a:sym typeface="字魂105号-简雅黑" panose="00000500000000000000" pitchFamily="2" charset="-122"/>
              </a:rPr>
              <a:t>love</a:t>
            </a:r>
            <a:endParaRPr lang="zh-CN" altLang="en-US" dirty="0"/>
          </a:p>
        </p:txBody>
      </p:sp>
      <p:sp>
        <p:nvSpPr>
          <p:cNvPr id="18" name="文本框 17">
            <a:extLst>
              <a:ext uri="{FF2B5EF4-FFF2-40B4-BE49-F238E27FC236}">
                <a16:creationId xmlns:a16="http://schemas.microsoft.com/office/drawing/2014/main" id="{6315A805-AFC4-4241-B2A6-DF82C343E245}"/>
              </a:ext>
            </a:extLst>
          </p:cNvPr>
          <p:cNvSpPr txBox="1"/>
          <p:nvPr/>
        </p:nvSpPr>
        <p:spPr>
          <a:xfrm>
            <a:off x="2283802" y="690555"/>
            <a:ext cx="644036" cy="369332"/>
          </a:xfrm>
          <a:prstGeom prst="rect">
            <a:avLst/>
          </a:prstGeom>
          <a:noFill/>
        </p:spPr>
        <p:txBody>
          <a:bodyPr wrap="square">
            <a:spAutoFit/>
          </a:bodyPr>
          <a:lstStyle/>
          <a:p>
            <a:r>
              <a:rPr lang="en-US" altLang="zh-CN" sz="1800" b="1" dirty="0">
                <a:solidFill>
                  <a:srgbClr val="443C3A"/>
                </a:solidFill>
                <a:latin typeface="字魂105号-简雅黑" panose="00000500000000000000" pitchFamily="2" charset="-122"/>
                <a:ea typeface="字魂105号-简雅黑" panose="00000500000000000000" pitchFamily="2" charset="-122"/>
                <a:sym typeface="字魂105号-简雅黑" panose="00000500000000000000" pitchFamily="2" charset="-122"/>
              </a:rPr>
              <a:t>you</a:t>
            </a:r>
            <a:endParaRPr lang="zh-CN" altLang="en-US" dirty="0"/>
          </a:p>
        </p:txBody>
      </p:sp>
      <p:sp>
        <p:nvSpPr>
          <p:cNvPr id="20" name="文本框 19">
            <a:extLst>
              <a:ext uri="{FF2B5EF4-FFF2-40B4-BE49-F238E27FC236}">
                <a16:creationId xmlns:a16="http://schemas.microsoft.com/office/drawing/2014/main" id="{2F9CABE8-BEBA-4918-8923-E23ED8777747}"/>
              </a:ext>
            </a:extLst>
          </p:cNvPr>
          <p:cNvSpPr txBox="1"/>
          <p:nvPr/>
        </p:nvSpPr>
        <p:spPr>
          <a:xfrm>
            <a:off x="2811341" y="690555"/>
            <a:ext cx="6097464" cy="369332"/>
          </a:xfrm>
          <a:prstGeom prst="rect">
            <a:avLst/>
          </a:prstGeom>
          <a:noFill/>
        </p:spPr>
        <p:txBody>
          <a:bodyPr wrap="square">
            <a:spAutoFit/>
          </a:bodyPr>
          <a:lstStyle/>
          <a:p>
            <a:r>
              <a:rPr lang="en-US" altLang="zh-CN" sz="1800" b="1" dirty="0">
                <a:solidFill>
                  <a:srgbClr val="443C3A"/>
                </a:solidFill>
                <a:latin typeface="字魂105号-简雅黑" panose="00000500000000000000" pitchFamily="2" charset="-122"/>
                <a:ea typeface="字魂105号-简雅黑" panose="00000500000000000000" pitchFamily="2" charset="-122"/>
                <a:sym typeface="字魂105号-简雅黑" panose="00000500000000000000" pitchFamily="2" charset="-122"/>
              </a:rPr>
              <a:t>but you love him l am sad.</a:t>
            </a:r>
            <a:endParaRPr lang="zh-CN" altLang="en-US" dirty="0"/>
          </a:p>
        </p:txBody>
      </p:sp>
      <p:sp>
        <p:nvSpPr>
          <p:cNvPr id="22" name="文本框 21">
            <a:extLst>
              <a:ext uri="{FF2B5EF4-FFF2-40B4-BE49-F238E27FC236}">
                <a16:creationId xmlns:a16="http://schemas.microsoft.com/office/drawing/2014/main" id="{98166CB4-1556-482B-8B7F-7841EBF64994}"/>
              </a:ext>
            </a:extLst>
          </p:cNvPr>
          <p:cNvSpPr txBox="1"/>
          <p:nvPr/>
        </p:nvSpPr>
        <p:spPr>
          <a:xfrm>
            <a:off x="1530101" y="690555"/>
            <a:ext cx="226162" cy="369332"/>
          </a:xfrm>
          <a:prstGeom prst="rect">
            <a:avLst/>
          </a:prstGeom>
          <a:noFill/>
        </p:spPr>
        <p:txBody>
          <a:bodyPr wrap="square">
            <a:spAutoFit/>
          </a:bodyPr>
          <a:lstStyle/>
          <a:p>
            <a:r>
              <a:rPr lang="en-US" altLang="zh-CN" sz="1800" b="1" dirty="0">
                <a:solidFill>
                  <a:srgbClr val="443C3A"/>
                </a:solidFill>
                <a:latin typeface="字魂105号-简雅黑" panose="00000500000000000000" pitchFamily="2" charset="-122"/>
                <a:ea typeface="字魂105号-简雅黑" panose="00000500000000000000" pitchFamily="2" charset="-122"/>
                <a:sym typeface="字魂105号-简雅黑" panose="00000500000000000000" pitchFamily="2" charset="-122"/>
              </a:rPr>
              <a:t>I</a:t>
            </a:r>
            <a:endParaRPr lang="zh-CN" altLang="en-US" dirty="0"/>
          </a:p>
        </p:txBody>
      </p:sp>
      <p:sp>
        <p:nvSpPr>
          <p:cNvPr id="7" name="矩形 6">
            <a:extLst>
              <a:ext uri="{FF2B5EF4-FFF2-40B4-BE49-F238E27FC236}">
                <a16:creationId xmlns:a16="http://schemas.microsoft.com/office/drawing/2014/main" id="{898359CF-F30E-4E9B-9F61-010C21069B5E}"/>
              </a:ext>
            </a:extLst>
          </p:cNvPr>
          <p:cNvSpPr/>
          <p:nvPr/>
        </p:nvSpPr>
        <p:spPr>
          <a:xfrm>
            <a:off x="1530101" y="690555"/>
            <a:ext cx="1281240" cy="369332"/>
          </a:xfrm>
          <a:prstGeom prst="rect">
            <a:avLst/>
          </a:prstGeom>
          <a:noFill/>
          <a:ln w="2857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aphicFrame>
        <p:nvGraphicFramePr>
          <p:cNvPr id="9" name="表格 9">
            <a:extLst>
              <a:ext uri="{FF2B5EF4-FFF2-40B4-BE49-F238E27FC236}">
                <a16:creationId xmlns:a16="http://schemas.microsoft.com/office/drawing/2014/main" id="{6BEC84C3-04D8-4300-AE8F-65757196DFFE}"/>
              </a:ext>
            </a:extLst>
          </p:cNvPr>
          <p:cNvGraphicFramePr>
            <a:graphicFrameLocks noGrp="1"/>
          </p:cNvGraphicFramePr>
          <p:nvPr/>
        </p:nvGraphicFramePr>
        <p:xfrm>
          <a:off x="2032000" y="1504331"/>
          <a:ext cx="8128000" cy="1112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74104697"/>
                    </a:ext>
                  </a:extLst>
                </a:gridCol>
                <a:gridCol w="4064000">
                  <a:extLst>
                    <a:ext uri="{9D8B030D-6E8A-4147-A177-3AD203B41FA5}">
                      <a16:colId xmlns:a16="http://schemas.microsoft.com/office/drawing/2014/main" val="452609198"/>
                    </a:ext>
                  </a:extLst>
                </a:gridCol>
              </a:tblGrid>
              <a:tr h="370840">
                <a:tc>
                  <a:txBody>
                    <a:bodyPr/>
                    <a:lstStyle/>
                    <a:p>
                      <a:pPr algn="ctr"/>
                      <a:r>
                        <a:rPr lang="zh-CN" altLang="en-US" dirty="0"/>
                        <a:t>中心词</a:t>
                      </a:r>
                    </a:p>
                  </a:txBody>
                  <a:tcPr/>
                </a:tc>
                <a:tc>
                  <a:txBody>
                    <a:bodyPr/>
                    <a:lstStyle/>
                    <a:p>
                      <a:pPr algn="ctr"/>
                      <a:r>
                        <a:rPr lang="zh-CN" altLang="en-US" dirty="0"/>
                        <a:t>窗口词</a:t>
                      </a:r>
                    </a:p>
                  </a:txBody>
                  <a:tcPr/>
                </a:tc>
                <a:extLst>
                  <a:ext uri="{0D108BD9-81ED-4DB2-BD59-A6C34878D82A}">
                    <a16:rowId xmlns:a16="http://schemas.microsoft.com/office/drawing/2014/main" val="2421406890"/>
                  </a:ext>
                </a:extLst>
              </a:tr>
              <a:tr h="370840">
                <a:tc>
                  <a:txBody>
                    <a:bodyPr/>
                    <a:lstStyle/>
                    <a:p>
                      <a:pPr algn="ctr"/>
                      <a:r>
                        <a:rPr lang="en-US" altLang="zh-CN" sz="1800" b="1" kern="1200" dirty="0">
                          <a:solidFill>
                            <a:srgbClr val="443C3A"/>
                          </a:solidFill>
                          <a:ea typeface="字魂105号-简雅黑" panose="00000500000000000000" pitchFamily="2" charset="-122"/>
                          <a:cs typeface="+mn-cs"/>
                        </a:rPr>
                        <a:t>I</a:t>
                      </a:r>
                      <a:endParaRPr lang="zh-CN" altLang="en-US" sz="1800" b="1" kern="1200" dirty="0">
                        <a:solidFill>
                          <a:srgbClr val="443C3A"/>
                        </a:solidFill>
                        <a:ea typeface="字魂105号-简雅黑" panose="00000500000000000000" pitchFamily="2" charset="-122"/>
                        <a:cs typeface="+mn-cs"/>
                      </a:endParaRPr>
                    </a:p>
                  </a:txBody>
                  <a:tcPr/>
                </a:tc>
                <a:tc>
                  <a:txBody>
                    <a:bodyPr/>
                    <a:lstStyle/>
                    <a:p>
                      <a:pPr algn="ctr"/>
                      <a:r>
                        <a:rPr lang="en-US" altLang="zh-CN" sz="1800" b="1" kern="1200" dirty="0">
                          <a:solidFill>
                            <a:srgbClr val="443C3A"/>
                          </a:solidFill>
                          <a:ea typeface="字魂105号-简雅黑" panose="00000500000000000000" pitchFamily="2" charset="-122"/>
                          <a:cs typeface="+mn-cs"/>
                        </a:rPr>
                        <a:t>love</a:t>
                      </a:r>
                      <a:endParaRPr lang="zh-CN" altLang="en-US" sz="1800" b="1" kern="1200" dirty="0">
                        <a:solidFill>
                          <a:srgbClr val="443C3A"/>
                        </a:solidFill>
                        <a:ea typeface="字魂105号-简雅黑" panose="00000500000000000000" pitchFamily="2" charset="-122"/>
                        <a:cs typeface="+mn-cs"/>
                      </a:endParaRPr>
                    </a:p>
                  </a:txBody>
                  <a:tcPr/>
                </a:tc>
                <a:extLst>
                  <a:ext uri="{0D108BD9-81ED-4DB2-BD59-A6C34878D82A}">
                    <a16:rowId xmlns:a16="http://schemas.microsoft.com/office/drawing/2014/main" val="240208107"/>
                  </a:ext>
                </a:extLst>
              </a:tr>
              <a:tr h="370840">
                <a:tc>
                  <a:txBody>
                    <a:bodyPr/>
                    <a:lstStyle/>
                    <a:p>
                      <a:pPr algn="ctr"/>
                      <a:r>
                        <a:rPr lang="en-US" altLang="zh-CN" sz="1800" b="1" kern="1200" dirty="0">
                          <a:solidFill>
                            <a:srgbClr val="443C3A"/>
                          </a:solidFill>
                          <a:ea typeface="字魂105号-简雅黑" panose="00000500000000000000" pitchFamily="2" charset="-122"/>
                          <a:cs typeface="+mn-cs"/>
                        </a:rPr>
                        <a:t>I</a:t>
                      </a:r>
                      <a:endParaRPr lang="zh-CN" altLang="en-US" sz="1800" b="1" kern="1200" dirty="0">
                        <a:solidFill>
                          <a:srgbClr val="443C3A"/>
                        </a:solidFill>
                        <a:ea typeface="字魂105号-简雅黑" panose="00000500000000000000" pitchFamily="2" charset="-122"/>
                        <a:cs typeface="+mn-cs"/>
                      </a:endParaRPr>
                    </a:p>
                  </a:txBody>
                  <a:tcPr/>
                </a:tc>
                <a:tc>
                  <a:txBody>
                    <a:bodyPr/>
                    <a:lstStyle/>
                    <a:p>
                      <a:pPr algn="ctr"/>
                      <a:r>
                        <a:rPr lang="en-US" altLang="zh-CN" sz="1800" b="1" kern="1200" dirty="0">
                          <a:solidFill>
                            <a:srgbClr val="443C3A"/>
                          </a:solidFill>
                          <a:ea typeface="字魂105号-简雅黑" panose="00000500000000000000" pitchFamily="2" charset="-122"/>
                          <a:cs typeface="+mn-cs"/>
                        </a:rPr>
                        <a:t>you</a:t>
                      </a:r>
                      <a:endParaRPr lang="zh-CN" altLang="en-US" sz="1800" b="1" kern="1200" dirty="0">
                        <a:solidFill>
                          <a:srgbClr val="443C3A"/>
                        </a:solidFill>
                        <a:ea typeface="字魂105号-简雅黑" panose="00000500000000000000" pitchFamily="2" charset="-122"/>
                        <a:cs typeface="+mn-cs"/>
                      </a:endParaRPr>
                    </a:p>
                  </a:txBody>
                  <a:tcPr/>
                </a:tc>
                <a:extLst>
                  <a:ext uri="{0D108BD9-81ED-4DB2-BD59-A6C34878D82A}">
                    <a16:rowId xmlns:a16="http://schemas.microsoft.com/office/drawing/2014/main" val="1332269264"/>
                  </a:ext>
                </a:extLst>
              </a:tr>
            </a:tbl>
          </a:graphicData>
        </a:graphic>
      </p:graphicFrame>
      <p:sp>
        <p:nvSpPr>
          <p:cNvPr id="26" name="文本框 25">
            <a:extLst>
              <a:ext uri="{FF2B5EF4-FFF2-40B4-BE49-F238E27FC236}">
                <a16:creationId xmlns:a16="http://schemas.microsoft.com/office/drawing/2014/main" id="{31786D4D-2A7E-4B01-81D9-9C0FEE64CC5B}"/>
              </a:ext>
            </a:extLst>
          </p:cNvPr>
          <p:cNvSpPr txBox="1"/>
          <p:nvPr/>
        </p:nvSpPr>
        <p:spPr>
          <a:xfrm>
            <a:off x="1684826" y="2871114"/>
            <a:ext cx="670413" cy="369332"/>
          </a:xfrm>
          <a:prstGeom prst="rect">
            <a:avLst/>
          </a:prstGeom>
          <a:noFill/>
        </p:spPr>
        <p:txBody>
          <a:bodyPr wrap="square">
            <a:spAutoFit/>
          </a:bodyPr>
          <a:lstStyle/>
          <a:p>
            <a:r>
              <a:rPr lang="en-US" altLang="zh-CN" sz="1800" b="1" dirty="0">
                <a:solidFill>
                  <a:srgbClr val="443C3A"/>
                </a:solidFill>
                <a:latin typeface="字魂105号-简雅黑" panose="00000500000000000000" pitchFamily="2" charset="-122"/>
                <a:ea typeface="字魂105号-简雅黑" panose="00000500000000000000" pitchFamily="2" charset="-122"/>
                <a:sym typeface="字魂105号-简雅黑" panose="00000500000000000000" pitchFamily="2" charset="-122"/>
              </a:rPr>
              <a:t>love</a:t>
            </a:r>
            <a:endParaRPr lang="zh-CN" altLang="en-US" dirty="0"/>
          </a:p>
        </p:txBody>
      </p:sp>
      <p:sp>
        <p:nvSpPr>
          <p:cNvPr id="27" name="文本框 26">
            <a:extLst>
              <a:ext uri="{FF2B5EF4-FFF2-40B4-BE49-F238E27FC236}">
                <a16:creationId xmlns:a16="http://schemas.microsoft.com/office/drawing/2014/main" id="{5E69F43C-0462-464A-B7CD-73E664760163}"/>
              </a:ext>
            </a:extLst>
          </p:cNvPr>
          <p:cNvSpPr txBox="1"/>
          <p:nvPr/>
        </p:nvSpPr>
        <p:spPr>
          <a:xfrm>
            <a:off x="2283802" y="2871114"/>
            <a:ext cx="644036" cy="369332"/>
          </a:xfrm>
          <a:prstGeom prst="rect">
            <a:avLst/>
          </a:prstGeom>
          <a:noFill/>
        </p:spPr>
        <p:txBody>
          <a:bodyPr wrap="square">
            <a:spAutoFit/>
          </a:bodyPr>
          <a:lstStyle/>
          <a:p>
            <a:r>
              <a:rPr lang="en-US" altLang="zh-CN" sz="1800" b="1" dirty="0">
                <a:solidFill>
                  <a:srgbClr val="443C3A"/>
                </a:solidFill>
                <a:latin typeface="字魂105号-简雅黑" panose="00000500000000000000" pitchFamily="2" charset="-122"/>
                <a:ea typeface="字魂105号-简雅黑" panose="00000500000000000000" pitchFamily="2" charset="-122"/>
                <a:sym typeface="字魂105号-简雅黑" panose="00000500000000000000" pitchFamily="2" charset="-122"/>
              </a:rPr>
              <a:t>you</a:t>
            </a:r>
            <a:endParaRPr lang="zh-CN" altLang="en-US" dirty="0"/>
          </a:p>
        </p:txBody>
      </p:sp>
      <p:sp>
        <p:nvSpPr>
          <p:cNvPr id="28" name="文本框 27">
            <a:extLst>
              <a:ext uri="{FF2B5EF4-FFF2-40B4-BE49-F238E27FC236}">
                <a16:creationId xmlns:a16="http://schemas.microsoft.com/office/drawing/2014/main" id="{537B973E-3EF9-452F-A2C3-DC82558B53F1}"/>
              </a:ext>
            </a:extLst>
          </p:cNvPr>
          <p:cNvSpPr txBox="1"/>
          <p:nvPr/>
        </p:nvSpPr>
        <p:spPr>
          <a:xfrm>
            <a:off x="2811341" y="2871114"/>
            <a:ext cx="6097464" cy="369332"/>
          </a:xfrm>
          <a:prstGeom prst="rect">
            <a:avLst/>
          </a:prstGeom>
          <a:noFill/>
        </p:spPr>
        <p:txBody>
          <a:bodyPr wrap="square">
            <a:spAutoFit/>
          </a:bodyPr>
          <a:lstStyle/>
          <a:p>
            <a:r>
              <a:rPr lang="en-US" altLang="zh-CN" sz="1800" b="1" dirty="0">
                <a:solidFill>
                  <a:srgbClr val="443C3A"/>
                </a:solidFill>
                <a:latin typeface="字魂105号-简雅黑" panose="00000500000000000000" pitchFamily="2" charset="-122"/>
                <a:ea typeface="字魂105号-简雅黑" panose="00000500000000000000" pitchFamily="2" charset="-122"/>
                <a:sym typeface="字魂105号-简雅黑" panose="00000500000000000000" pitchFamily="2" charset="-122"/>
              </a:rPr>
              <a:t>but you love him l am sad.</a:t>
            </a:r>
            <a:endParaRPr lang="zh-CN" altLang="en-US" dirty="0"/>
          </a:p>
        </p:txBody>
      </p:sp>
      <p:sp>
        <p:nvSpPr>
          <p:cNvPr id="29" name="文本框 28">
            <a:extLst>
              <a:ext uri="{FF2B5EF4-FFF2-40B4-BE49-F238E27FC236}">
                <a16:creationId xmlns:a16="http://schemas.microsoft.com/office/drawing/2014/main" id="{37BBDD55-4787-4D2D-AEB2-BEEDCDE31A3F}"/>
              </a:ext>
            </a:extLst>
          </p:cNvPr>
          <p:cNvSpPr txBox="1"/>
          <p:nvPr/>
        </p:nvSpPr>
        <p:spPr>
          <a:xfrm>
            <a:off x="1530101" y="2871114"/>
            <a:ext cx="226162" cy="369332"/>
          </a:xfrm>
          <a:prstGeom prst="rect">
            <a:avLst/>
          </a:prstGeom>
          <a:noFill/>
        </p:spPr>
        <p:txBody>
          <a:bodyPr wrap="square">
            <a:spAutoFit/>
          </a:bodyPr>
          <a:lstStyle/>
          <a:p>
            <a:r>
              <a:rPr lang="en-US" altLang="zh-CN" sz="1800" b="1" dirty="0">
                <a:solidFill>
                  <a:srgbClr val="443C3A"/>
                </a:solidFill>
                <a:latin typeface="字魂105号-简雅黑" panose="00000500000000000000" pitchFamily="2" charset="-122"/>
                <a:ea typeface="字魂105号-简雅黑" panose="00000500000000000000" pitchFamily="2" charset="-122"/>
                <a:sym typeface="字魂105号-简雅黑" panose="00000500000000000000" pitchFamily="2" charset="-122"/>
              </a:rPr>
              <a:t>I</a:t>
            </a:r>
            <a:endParaRPr lang="zh-CN" altLang="en-US" dirty="0"/>
          </a:p>
        </p:txBody>
      </p:sp>
      <p:sp>
        <p:nvSpPr>
          <p:cNvPr id="30" name="矩形 29">
            <a:extLst>
              <a:ext uri="{FF2B5EF4-FFF2-40B4-BE49-F238E27FC236}">
                <a16:creationId xmlns:a16="http://schemas.microsoft.com/office/drawing/2014/main" id="{79FBE6B3-7F14-4C1A-BE67-A1EAE4DC2636}"/>
              </a:ext>
            </a:extLst>
          </p:cNvPr>
          <p:cNvSpPr/>
          <p:nvPr/>
        </p:nvSpPr>
        <p:spPr>
          <a:xfrm>
            <a:off x="1530100" y="2871114"/>
            <a:ext cx="1793391" cy="369332"/>
          </a:xfrm>
          <a:prstGeom prst="rect">
            <a:avLst/>
          </a:prstGeom>
          <a:noFill/>
          <a:ln w="2857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aphicFrame>
        <p:nvGraphicFramePr>
          <p:cNvPr id="31" name="表格 9">
            <a:extLst>
              <a:ext uri="{FF2B5EF4-FFF2-40B4-BE49-F238E27FC236}">
                <a16:creationId xmlns:a16="http://schemas.microsoft.com/office/drawing/2014/main" id="{D21505B4-C395-4157-9B29-69D6ADFF0FD3}"/>
              </a:ext>
            </a:extLst>
          </p:cNvPr>
          <p:cNvGraphicFramePr>
            <a:graphicFrameLocks noGrp="1"/>
          </p:cNvGraphicFramePr>
          <p:nvPr/>
        </p:nvGraphicFramePr>
        <p:xfrm>
          <a:off x="2032000" y="3684890"/>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74104697"/>
                    </a:ext>
                  </a:extLst>
                </a:gridCol>
                <a:gridCol w="4064000">
                  <a:extLst>
                    <a:ext uri="{9D8B030D-6E8A-4147-A177-3AD203B41FA5}">
                      <a16:colId xmlns:a16="http://schemas.microsoft.com/office/drawing/2014/main" val="452609198"/>
                    </a:ext>
                  </a:extLst>
                </a:gridCol>
              </a:tblGrid>
              <a:tr h="370840">
                <a:tc>
                  <a:txBody>
                    <a:bodyPr/>
                    <a:lstStyle/>
                    <a:p>
                      <a:pPr algn="ctr"/>
                      <a:r>
                        <a:rPr lang="zh-CN" altLang="en-US" dirty="0"/>
                        <a:t>中心词</a:t>
                      </a:r>
                    </a:p>
                  </a:txBody>
                  <a:tcPr/>
                </a:tc>
                <a:tc>
                  <a:txBody>
                    <a:bodyPr/>
                    <a:lstStyle/>
                    <a:p>
                      <a:pPr algn="ctr"/>
                      <a:r>
                        <a:rPr lang="zh-CN" altLang="en-US" dirty="0"/>
                        <a:t>窗口词</a:t>
                      </a:r>
                    </a:p>
                  </a:txBody>
                  <a:tcPr/>
                </a:tc>
                <a:extLst>
                  <a:ext uri="{0D108BD9-81ED-4DB2-BD59-A6C34878D82A}">
                    <a16:rowId xmlns:a16="http://schemas.microsoft.com/office/drawing/2014/main" val="2421406890"/>
                  </a:ext>
                </a:extLst>
              </a:tr>
              <a:tr h="370840">
                <a:tc>
                  <a:txBody>
                    <a:bodyPr/>
                    <a:lstStyle/>
                    <a:p>
                      <a:pPr algn="ctr"/>
                      <a:r>
                        <a:rPr lang="en-US" altLang="zh-CN" sz="1800" b="1" kern="1200" dirty="0">
                          <a:solidFill>
                            <a:srgbClr val="443C3A"/>
                          </a:solidFill>
                          <a:ea typeface="字魂105号-简雅黑" panose="00000500000000000000" pitchFamily="2" charset="-122"/>
                          <a:cs typeface="+mn-cs"/>
                        </a:rPr>
                        <a:t>I</a:t>
                      </a:r>
                      <a:endParaRPr lang="zh-CN" altLang="en-US" sz="1800" b="1" kern="1200" dirty="0">
                        <a:solidFill>
                          <a:srgbClr val="443C3A"/>
                        </a:solidFill>
                        <a:ea typeface="字魂105号-简雅黑" panose="00000500000000000000" pitchFamily="2" charset="-122"/>
                        <a:cs typeface="+mn-cs"/>
                      </a:endParaRPr>
                    </a:p>
                  </a:txBody>
                  <a:tcPr/>
                </a:tc>
                <a:tc>
                  <a:txBody>
                    <a:bodyPr/>
                    <a:lstStyle/>
                    <a:p>
                      <a:pPr algn="ctr"/>
                      <a:r>
                        <a:rPr lang="en-US" altLang="zh-CN" sz="1800" b="1" kern="1200" dirty="0">
                          <a:solidFill>
                            <a:srgbClr val="443C3A"/>
                          </a:solidFill>
                          <a:ea typeface="字魂105号-简雅黑" panose="00000500000000000000" pitchFamily="2" charset="-122"/>
                          <a:cs typeface="+mn-cs"/>
                        </a:rPr>
                        <a:t>love</a:t>
                      </a:r>
                      <a:endParaRPr lang="zh-CN" altLang="en-US" sz="1800" b="1" kern="1200" dirty="0">
                        <a:solidFill>
                          <a:srgbClr val="443C3A"/>
                        </a:solidFill>
                        <a:ea typeface="字魂105号-简雅黑" panose="00000500000000000000" pitchFamily="2" charset="-122"/>
                        <a:cs typeface="+mn-cs"/>
                      </a:endParaRPr>
                    </a:p>
                  </a:txBody>
                  <a:tcPr/>
                </a:tc>
                <a:extLst>
                  <a:ext uri="{0D108BD9-81ED-4DB2-BD59-A6C34878D82A}">
                    <a16:rowId xmlns:a16="http://schemas.microsoft.com/office/drawing/2014/main" val="240208107"/>
                  </a:ext>
                </a:extLst>
              </a:tr>
              <a:tr h="370840">
                <a:tc>
                  <a:txBody>
                    <a:bodyPr/>
                    <a:lstStyle/>
                    <a:p>
                      <a:pPr algn="ctr"/>
                      <a:r>
                        <a:rPr lang="en-US" altLang="zh-CN" sz="1800" b="1" kern="1200" dirty="0">
                          <a:solidFill>
                            <a:srgbClr val="443C3A"/>
                          </a:solidFill>
                          <a:ea typeface="字魂105号-简雅黑" panose="00000500000000000000" pitchFamily="2" charset="-122"/>
                          <a:cs typeface="+mn-cs"/>
                        </a:rPr>
                        <a:t>I</a:t>
                      </a:r>
                      <a:endParaRPr lang="zh-CN" altLang="en-US" sz="1800" b="1" kern="1200" dirty="0">
                        <a:solidFill>
                          <a:srgbClr val="443C3A"/>
                        </a:solidFill>
                        <a:ea typeface="字魂105号-简雅黑" panose="00000500000000000000" pitchFamily="2" charset="-122"/>
                        <a:cs typeface="+mn-cs"/>
                      </a:endParaRPr>
                    </a:p>
                  </a:txBody>
                  <a:tcPr/>
                </a:tc>
                <a:tc>
                  <a:txBody>
                    <a:bodyPr/>
                    <a:lstStyle/>
                    <a:p>
                      <a:pPr algn="ctr"/>
                      <a:r>
                        <a:rPr lang="en-US" altLang="zh-CN" sz="1800" b="1" kern="1200" dirty="0">
                          <a:solidFill>
                            <a:srgbClr val="443C3A"/>
                          </a:solidFill>
                          <a:ea typeface="字魂105号-简雅黑" panose="00000500000000000000" pitchFamily="2" charset="-122"/>
                          <a:cs typeface="+mn-cs"/>
                        </a:rPr>
                        <a:t>you</a:t>
                      </a:r>
                      <a:endParaRPr lang="zh-CN" altLang="en-US" sz="1800" b="1" kern="1200" dirty="0">
                        <a:solidFill>
                          <a:srgbClr val="443C3A"/>
                        </a:solidFill>
                        <a:ea typeface="字魂105号-简雅黑" panose="00000500000000000000" pitchFamily="2" charset="-122"/>
                        <a:cs typeface="+mn-cs"/>
                      </a:endParaRPr>
                    </a:p>
                  </a:txBody>
                  <a:tcPr/>
                </a:tc>
                <a:extLst>
                  <a:ext uri="{0D108BD9-81ED-4DB2-BD59-A6C34878D82A}">
                    <a16:rowId xmlns:a16="http://schemas.microsoft.com/office/drawing/2014/main" val="1332269264"/>
                  </a:ext>
                </a:extLst>
              </a:tr>
              <a:tr h="370840">
                <a:tc>
                  <a:txBody>
                    <a:bodyPr/>
                    <a:lstStyle/>
                    <a:p>
                      <a:pPr algn="ctr"/>
                      <a:r>
                        <a:rPr lang="en-US" altLang="zh-CN" sz="1800" b="1" kern="1200" dirty="0">
                          <a:solidFill>
                            <a:srgbClr val="443C3A"/>
                          </a:solidFill>
                          <a:ea typeface="字魂105号-简雅黑" panose="00000500000000000000" pitchFamily="2" charset="-122"/>
                          <a:cs typeface="+mn-cs"/>
                        </a:rPr>
                        <a:t>love</a:t>
                      </a:r>
                      <a:endParaRPr lang="zh-CN" altLang="en-US" sz="1800" b="1" kern="1200" dirty="0">
                        <a:solidFill>
                          <a:srgbClr val="443C3A"/>
                        </a:solidFill>
                        <a:ea typeface="字魂105号-简雅黑" panose="00000500000000000000" pitchFamily="2" charset="-122"/>
                        <a:cs typeface="+mn-cs"/>
                      </a:endParaRPr>
                    </a:p>
                  </a:txBody>
                  <a:tcPr/>
                </a:tc>
                <a:tc>
                  <a:txBody>
                    <a:bodyPr/>
                    <a:lstStyle/>
                    <a:p>
                      <a:pPr algn="ctr"/>
                      <a:r>
                        <a:rPr lang="en-US" altLang="zh-CN" sz="1800" b="1" kern="1200" dirty="0">
                          <a:solidFill>
                            <a:srgbClr val="443C3A"/>
                          </a:solidFill>
                          <a:ea typeface="字魂105号-简雅黑" panose="00000500000000000000" pitchFamily="2" charset="-122"/>
                          <a:cs typeface="+mn-cs"/>
                        </a:rPr>
                        <a:t>I</a:t>
                      </a:r>
                      <a:endParaRPr lang="zh-CN" altLang="en-US" sz="1800" b="1" kern="1200" dirty="0">
                        <a:solidFill>
                          <a:srgbClr val="443C3A"/>
                        </a:solidFill>
                        <a:ea typeface="字魂105号-简雅黑" panose="00000500000000000000" pitchFamily="2" charset="-122"/>
                        <a:cs typeface="+mn-cs"/>
                      </a:endParaRPr>
                    </a:p>
                  </a:txBody>
                  <a:tcPr/>
                </a:tc>
                <a:extLst>
                  <a:ext uri="{0D108BD9-81ED-4DB2-BD59-A6C34878D82A}">
                    <a16:rowId xmlns:a16="http://schemas.microsoft.com/office/drawing/2014/main" val="4010082022"/>
                  </a:ext>
                </a:extLst>
              </a:tr>
              <a:tr h="370840">
                <a:tc>
                  <a:txBody>
                    <a:bodyPr/>
                    <a:lstStyle/>
                    <a:p>
                      <a:pPr algn="ctr"/>
                      <a:r>
                        <a:rPr lang="en-US" altLang="zh-CN" sz="1800" b="1" kern="1200" dirty="0">
                          <a:solidFill>
                            <a:srgbClr val="443C3A"/>
                          </a:solidFill>
                          <a:ea typeface="字魂105号-简雅黑" panose="00000500000000000000" pitchFamily="2" charset="-122"/>
                          <a:cs typeface="+mn-cs"/>
                        </a:rPr>
                        <a:t>love</a:t>
                      </a:r>
                      <a:endParaRPr lang="zh-CN" altLang="en-US" sz="1800" b="1" kern="1200" dirty="0">
                        <a:solidFill>
                          <a:srgbClr val="443C3A"/>
                        </a:solidFill>
                        <a:ea typeface="字魂105号-简雅黑" panose="00000500000000000000" pitchFamily="2" charset="-122"/>
                        <a:cs typeface="+mn-cs"/>
                      </a:endParaRPr>
                    </a:p>
                  </a:txBody>
                  <a:tcPr/>
                </a:tc>
                <a:tc>
                  <a:txBody>
                    <a:bodyPr/>
                    <a:lstStyle/>
                    <a:p>
                      <a:pPr algn="ctr"/>
                      <a:r>
                        <a:rPr lang="en-US" altLang="zh-CN" sz="1800" b="1" kern="1200" dirty="0">
                          <a:solidFill>
                            <a:srgbClr val="443C3A"/>
                          </a:solidFill>
                          <a:ea typeface="字魂105号-简雅黑" panose="00000500000000000000" pitchFamily="2" charset="-122"/>
                          <a:cs typeface="+mn-cs"/>
                        </a:rPr>
                        <a:t>you</a:t>
                      </a:r>
                      <a:endParaRPr lang="zh-CN" altLang="en-US" sz="1800" b="1" kern="1200" dirty="0">
                        <a:solidFill>
                          <a:srgbClr val="443C3A"/>
                        </a:solidFill>
                        <a:ea typeface="字魂105号-简雅黑" panose="00000500000000000000" pitchFamily="2" charset="-122"/>
                        <a:cs typeface="+mn-cs"/>
                      </a:endParaRPr>
                    </a:p>
                  </a:txBody>
                  <a:tcPr/>
                </a:tc>
                <a:extLst>
                  <a:ext uri="{0D108BD9-81ED-4DB2-BD59-A6C34878D82A}">
                    <a16:rowId xmlns:a16="http://schemas.microsoft.com/office/drawing/2014/main" val="3636894806"/>
                  </a:ext>
                </a:extLst>
              </a:tr>
              <a:tr h="370840">
                <a:tc>
                  <a:txBody>
                    <a:bodyPr/>
                    <a:lstStyle/>
                    <a:p>
                      <a:pPr algn="ctr"/>
                      <a:r>
                        <a:rPr lang="en-US" altLang="zh-CN" sz="1800" b="1" kern="1200" dirty="0">
                          <a:solidFill>
                            <a:srgbClr val="443C3A"/>
                          </a:solidFill>
                          <a:ea typeface="字魂105号-简雅黑" panose="00000500000000000000" pitchFamily="2" charset="-122"/>
                          <a:cs typeface="+mn-cs"/>
                        </a:rPr>
                        <a:t>love</a:t>
                      </a:r>
                      <a:endParaRPr lang="zh-CN" altLang="en-US" sz="1800" b="1" kern="1200" dirty="0">
                        <a:solidFill>
                          <a:srgbClr val="443C3A"/>
                        </a:solidFill>
                        <a:ea typeface="字魂105号-简雅黑" panose="00000500000000000000" pitchFamily="2" charset="-122"/>
                        <a:cs typeface="+mn-cs"/>
                      </a:endParaRPr>
                    </a:p>
                  </a:txBody>
                  <a:tcPr/>
                </a:tc>
                <a:tc>
                  <a:txBody>
                    <a:bodyPr/>
                    <a:lstStyle/>
                    <a:p>
                      <a:pPr algn="ctr"/>
                      <a:r>
                        <a:rPr lang="en-US" altLang="zh-CN" sz="1800" b="1" kern="1200" dirty="0">
                          <a:solidFill>
                            <a:srgbClr val="443C3A"/>
                          </a:solidFill>
                          <a:ea typeface="字魂105号-简雅黑" panose="00000500000000000000" pitchFamily="2" charset="-122"/>
                          <a:cs typeface="+mn-cs"/>
                        </a:rPr>
                        <a:t>but</a:t>
                      </a:r>
                      <a:endParaRPr lang="zh-CN" altLang="en-US" sz="1800" b="1" kern="1200" dirty="0">
                        <a:solidFill>
                          <a:srgbClr val="443C3A"/>
                        </a:solidFill>
                        <a:ea typeface="字魂105号-简雅黑" panose="00000500000000000000" pitchFamily="2" charset="-122"/>
                        <a:cs typeface="+mn-cs"/>
                      </a:endParaRPr>
                    </a:p>
                  </a:txBody>
                  <a:tcPr/>
                </a:tc>
                <a:extLst>
                  <a:ext uri="{0D108BD9-81ED-4DB2-BD59-A6C34878D82A}">
                    <a16:rowId xmlns:a16="http://schemas.microsoft.com/office/drawing/2014/main" val="2031859640"/>
                  </a:ext>
                </a:extLst>
              </a:tr>
            </a:tbl>
          </a:graphicData>
        </a:graphic>
      </p:graphicFrame>
      <p:sp>
        <p:nvSpPr>
          <p:cNvPr id="19" name="矩形 1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DC2550FA-97BA-4E61-81A2-9B809A347481}"/>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04</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extLst>
      <p:ext uri="{BB962C8B-B14F-4D97-AF65-F5344CB8AC3E}">
        <p14:creationId xmlns:p14="http://schemas.microsoft.com/office/powerpoint/2010/main" val="332413977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00" fill="hold"/>
                                        <p:tgtEl>
                                          <p:spTgt spid="22"/>
                                        </p:tgtEl>
                                        <p:attrNameLst>
                                          <p:attrName>style.color</p:attrName>
                                        </p:attrNameLst>
                                      </p:cBhvr>
                                      <p:to>
                                        <a:srgbClr val="FF0000"/>
                                      </p:to>
                                    </p:animClr>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99"/>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00" fill="hold"/>
                                        <p:tgtEl>
                                          <p:spTgt spid="26">
                                            <p:txEl>
                                              <p:pRg st="0" end="0"/>
                                            </p:txEl>
                                          </p:spTgt>
                                        </p:tgtEl>
                                        <p:attrNameLst>
                                          <p:attrName>style.color</p:attrName>
                                        </p:attrNameLst>
                                      </p:cBhvr>
                                      <p:to>
                                        <a:srgbClr val="FF0000"/>
                                      </p:to>
                                    </p:animClr>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99"/>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999"/>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animBg="1"/>
      <p:bldP spid="3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639030EA-AE85-407B-AE4D-37DAD38F5C2E}"/>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Glove</a:t>
            </a:r>
            <a:r>
              <a:rPr lang="zh-CN" altLang="en-US"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理论</a:t>
            </a:r>
          </a:p>
        </p:txBody>
      </p:sp>
      <p:sp>
        <p:nvSpPr>
          <p:cNvPr id="46" name="CuadroTexto 54"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a:extLst>
              <a:ext uri="{FF2B5EF4-FFF2-40B4-BE49-F238E27FC236}">
                <a16:creationId xmlns:a16="http://schemas.microsoft.com/office/drawing/2014/main" id="{867FEBAB-144E-4585-A3D9-F8BF13DE491D}"/>
              </a:ext>
            </a:extLst>
          </p:cNvPr>
          <p:cNvSpPr txBox="1"/>
          <p:nvPr/>
        </p:nvSpPr>
        <p:spPr>
          <a:xfrm>
            <a:off x="3002958" y="3005857"/>
            <a:ext cx="1744708"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400" b="1" dirty="0">
                <a:solidFill>
                  <a:schemeClr val="accent1">
                    <a:lumMod val="75000"/>
                  </a:schemeClr>
                </a:solidFill>
                <a:effectLst>
                  <a:outerShdw blurRad="38100" dist="38100" dir="2700000" algn="tl">
                    <a:srgbClr val="000000">
                      <a:alpha val="43137"/>
                    </a:srgbClr>
                  </a:outerShdw>
                </a:effectLst>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glove</a:t>
            </a:r>
            <a:endParaRPr kumimoji="0" lang="zh-CN" altLang="en-US" sz="4400" b="1" i="0" u="none" strike="noStrike" kern="1200" cap="none" spc="0" normalizeH="0" baseline="0" noProof="0" dirty="0">
              <a:ln>
                <a:noFill/>
              </a:ln>
              <a:solidFill>
                <a:schemeClr val="accent1">
                  <a:lumMod val="75000"/>
                </a:schemeClr>
              </a:solidFill>
              <a:effectLst>
                <a:outerShdw blurRad="38100" dist="38100" dir="2700000" algn="tl">
                  <a:srgbClr val="000000">
                    <a:alpha val="43137"/>
                  </a:srgbClr>
                </a:outerShdw>
              </a:effectLst>
              <a:uLnTx/>
              <a:uFillTx/>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p:txBody>
      </p:sp>
      <p:sp>
        <p:nvSpPr>
          <p:cNvPr id="47" name="Freeform 5" descr="e7d195523061f1c02e66e4f24090f95771f2a25398b4c6a397210DEF3B34B42E7CAE3753A3E55670C5C5B393DCCD8D49F265F3A29442F2D10D421F974AABEA3384308323DA72972389F1817D14B0E60022FBDB547B5692A8DCEFD86E2D2513E69BD63D8CDE7E58D442037D3097B1111DA8943D9EEDF53EE3E689F68151D4ABD87A98C268EDF7F34A35649E147DE056C5">
            <a:extLst>
              <a:ext uri="{FF2B5EF4-FFF2-40B4-BE49-F238E27FC236}">
                <a16:creationId xmlns:a16="http://schemas.microsoft.com/office/drawing/2014/main" id="{A571F712-93AD-4D58-8BC5-B943649AB84F}"/>
              </a:ext>
            </a:extLst>
          </p:cNvPr>
          <p:cNvSpPr>
            <a:spLocks/>
          </p:cNvSpPr>
          <p:nvPr/>
        </p:nvSpPr>
        <p:spPr bwMode="auto">
          <a:xfrm>
            <a:off x="5080463" y="2307309"/>
            <a:ext cx="788420" cy="2243382"/>
          </a:xfrm>
          <a:custGeom>
            <a:avLst/>
            <a:gdLst>
              <a:gd name="T0" fmla="*/ 1999 w 3544"/>
              <a:gd name="T1" fmla="*/ 9150 h 14563"/>
              <a:gd name="T2" fmla="*/ 1999 w 3544"/>
              <a:gd name="T3" fmla="*/ 12306 h 14563"/>
              <a:gd name="T4" fmla="*/ 2353 w 3544"/>
              <a:gd name="T5" fmla="*/ 13628 h 14563"/>
              <a:gd name="T6" fmla="*/ 3544 w 3544"/>
              <a:gd name="T7" fmla="*/ 14112 h 14563"/>
              <a:gd name="T8" fmla="*/ 3544 w 3544"/>
              <a:gd name="T9" fmla="*/ 14563 h 14563"/>
              <a:gd name="T10" fmla="*/ 1933 w 3544"/>
              <a:gd name="T11" fmla="*/ 14016 h 14563"/>
              <a:gd name="T12" fmla="*/ 1419 w 3544"/>
              <a:gd name="T13" fmla="*/ 12050 h 14563"/>
              <a:gd name="T14" fmla="*/ 1419 w 3544"/>
              <a:gd name="T15" fmla="*/ 9279 h 14563"/>
              <a:gd name="T16" fmla="*/ 1160 w 3544"/>
              <a:gd name="T17" fmla="*/ 8022 h 14563"/>
              <a:gd name="T18" fmla="*/ 0 w 3544"/>
              <a:gd name="T19" fmla="*/ 7475 h 14563"/>
              <a:gd name="T20" fmla="*/ 0 w 3544"/>
              <a:gd name="T21" fmla="*/ 7088 h 14563"/>
              <a:gd name="T22" fmla="*/ 1127 w 3544"/>
              <a:gd name="T23" fmla="*/ 6571 h 14563"/>
              <a:gd name="T24" fmla="*/ 1419 w 3544"/>
              <a:gd name="T25" fmla="*/ 5284 h 14563"/>
              <a:gd name="T26" fmla="*/ 1419 w 3544"/>
              <a:gd name="T27" fmla="*/ 2513 h 14563"/>
              <a:gd name="T28" fmla="*/ 1933 w 3544"/>
              <a:gd name="T29" fmla="*/ 547 h 14563"/>
              <a:gd name="T30" fmla="*/ 3544 w 3544"/>
              <a:gd name="T31" fmla="*/ 0 h 14563"/>
              <a:gd name="T32" fmla="*/ 3544 w 3544"/>
              <a:gd name="T33" fmla="*/ 451 h 14563"/>
              <a:gd name="T34" fmla="*/ 2353 w 3544"/>
              <a:gd name="T35" fmla="*/ 902 h 14563"/>
              <a:gd name="T36" fmla="*/ 1999 w 3544"/>
              <a:gd name="T37" fmla="*/ 2254 h 14563"/>
              <a:gd name="T38" fmla="*/ 1999 w 3544"/>
              <a:gd name="T39" fmla="*/ 5413 h 14563"/>
              <a:gd name="T40" fmla="*/ 580 w 3544"/>
              <a:gd name="T41" fmla="*/ 7275 h 14563"/>
              <a:gd name="T42" fmla="*/ 580 w 3544"/>
              <a:gd name="T43" fmla="*/ 7304 h 14563"/>
              <a:gd name="T44" fmla="*/ 1999 w 3544"/>
              <a:gd name="T45" fmla="*/ 9150 h 14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44" h="14563">
                <a:moveTo>
                  <a:pt x="1999" y="9150"/>
                </a:moveTo>
                <a:lnTo>
                  <a:pt x="1999" y="12306"/>
                </a:lnTo>
                <a:cubicBezTo>
                  <a:pt x="1999" y="12867"/>
                  <a:pt x="2117" y="13306"/>
                  <a:pt x="2353" y="13628"/>
                </a:cubicBezTo>
                <a:cubicBezTo>
                  <a:pt x="2590" y="13950"/>
                  <a:pt x="2986" y="14112"/>
                  <a:pt x="3544" y="14112"/>
                </a:cubicBezTo>
                <a:lnTo>
                  <a:pt x="3544" y="14563"/>
                </a:lnTo>
                <a:cubicBezTo>
                  <a:pt x="2815" y="14563"/>
                  <a:pt x="2276" y="14379"/>
                  <a:pt x="1933" y="14016"/>
                </a:cubicBezTo>
                <a:cubicBezTo>
                  <a:pt x="1589" y="13650"/>
                  <a:pt x="1419" y="12993"/>
                  <a:pt x="1419" y="12050"/>
                </a:cubicBezTo>
                <a:lnTo>
                  <a:pt x="1419" y="9279"/>
                </a:lnTo>
                <a:cubicBezTo>
                  <a:pt x="1419" y="8762"/>
                  <a:pt x="1333" y="8344"/>
                  <a:pt x="1160" y="8022"/>
                </a:cubicBezTo>
                <a:cubicBezTo>
                  <a:pt x="990" y="7701"/>
                  <a:pt x="602" y="7516"/>
                  <a:pt x="0" y="7475"/>
                </a:cubicBezTo>
                <a:lnTo>
                  <a:pt x="0" y="7088"/>
                </a:lnTo>
                <a:cubicBezTo>
                  <a:pt x="558" y="7002"/>
                  <a:pt x="935" y="6829"/>
                  <a:pt x="1127" y="6571"/>
                </a:cubicBezTo>
                <a:cubicBezTo>
                  <a:pt x="1322" y="6315"/>
                  <a:pt x="1419" y="5883"/>
                  <a:pt x="1419" y="5284"/>
                </a:cubicBezTo>
                <a:lnTo>
                  <a:pt x="1419" y="2513"/>
                </a:lnTo>
                <a:cubicBezTo>
                  <a:pt x="1419" y="1567"/>
                  <a:pt x="1589" y="913"/>
                  <a:pt x="1933" y="547"/>
                </a:cubicBezTo>
                <a:cubicBezTo>
                  <a:pt x="2276" y="181"/>
                  <a:pt x="2815" y="0"/>
                  <a:pt x="3544" y="0"/>
                </a:cubicBezTo>
                <a:lnTo>
                  <a:pt x="3544" y="451"/>
                </a:lnTo>
                <a:cubicBezTo>
                  <a:pt x="2986" y="451"/>
                  <a:pt x="2590" y="602"/>
                  <a:pt x="2353" y="902"/>
                </a:cubicBezTo>
                <a:cubicBezTo>
                  <a:pt x="2117" y="1201"/>
                  <a:pt x="1999" y="1652"/>
                  <a:pt x="1999" y="2254"/>
                </a:cubicBezTo>
                <a:lnTo>
                  <a:pt x="1999" y="5413"/>
                </a:lnTo>
                <a:cubicBezTo>
                  <a:pt x="1999" y="6265"/>
                  <a:pt x="1592" y="7275"/>
                  <a:pt x="580" y="7275"/>
                </a:cubicBezTo>
                <a:lnTo>
                  <a:pt x="580" y="7304"/>
                </a:lnTo>
                <a:cubicBezTo>
                  <a:pt x="1565" y="7304"/>
                  <a:pt x="1999" y="8309"/>
                  <a:pt x="1999" y="9150"/>
                </a:cubicBezTo>
                <a:close/>
              </a:path>
            </a:pathLst>
          </a:custGeom>
          <a:solidFill>
            <a:srgbClr val="005DA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48" name="组合 47" descr="e7d195523061f1c02e66e4f24090f95771f2a25398b4c6a397210DEF3B34B42E7CAE3753A3E55670C5C5B393DCCD8D49F265F3A29442F2D10D421F974AABEA3384308323DA72972389F1817D14B0E60022FBDB547B5692A8DCEFD86E2D2513E69BD63D8CDE7E58D442037D3097B1111DA8943D9EEDF53EE3E689F68151D4ABD87A98C268EDF7F34A35649E147DE056C5">
            <a:extLst>
              <a:ext uri="{FF2B5EF4-FFF2-40B4-BE49-F238E27FC236}">
                <a16:creationId xmlns:a16="http://schemas.microsoft.com/office/drawing/2014/main" id="{BE5EC1B2-E83A-460B-8564-9F0C8279F255}"/>
              </a:ext>
            </a:extLst>
          </p:cNvPr>
          <p:cNvGrpSpPr/>
          <p:nvPr/>
        </p:nvGrpSpPr>
        <p:grpSpPr>
          <a:xfrm>
            <a:off x="6434611" y="2917768"/>
            <a:ext cx="341052" cy="341994"/>
            <a:chOff x="8555039" y="5521326"/>
            <a:chExt cx="574675" cy="576263"/>
          </a:xfrm>
          <a:solidFill>
            <a:schemeClr val="bg1"/>
          </a:solidFill>
        </p:grpSpPr>
        <p:sp>
          <p:nvSpPr>
            <p:cNvPr id="49" name="Rectangle 290">
              <a:extLst>
                <a:ext uri="{FF2B5EF4-FFF2-40B4-BE49-F238E27FC236}">
                  <a16:creationId xmlns:a16="http://schemas.microsoft.com/office/drawing/2014/main" id="{F416590E-5B25-4B9E-B2D6-98AECA57004A}"/>
                </a:ext>
              </a:extLst>
            </p:cNvPr>
            <p:cNvSpPr>
              <a:spLocks noChangeArrowheads="1"/>
            </p:cNvSpPr>
            <p:nvPr/>
          </p:nvSpPr>
          <p:spPr bwMode="auto">
            <a:xfrm>
              <a:off x="8997952" y="5589589"/>
              <a:ext cx="31750" cy="139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1" name="Rectangle 291">
              <a:extLst>
                <a:ext uri="{FF2B5EF4-FFF2-40B4-BE49-F238E27FC236}">
                  <a16:creationId xmlns:a16="http://schemas.microsoft.com/office/drawing/2014/main" id="{918147B8-A872-4D5D-8257-6F1CFD201C7D}"/>
                </a:ext>
              </a:extLst>
            </p:cNvPr>
            <p:cNvSpPr>
              <a:spLocks noChangeArrowheads="1"/>
            </p:cNvSpPr>
            <p:nvPr/>
          </p:nvSpPr>
          <p:spPr bwMode="auto">
            <a:xfrm>
              <a:off x="8840789" y="5830889"/>
              <a:ext cx="171450"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2" name="Rectangle 292">
              <a:extLst>
                <a:ext uri="{FF2B5EF4-FFF2-40B4-BE49-F238E27FC236}">
                  <a16:creationId xmlns:a16="http://schemas.microsoft.com/office/drawing/2014/main" id="{3C73C457-0584-4C7B-9C42-B630B691EBBB}"/>
                </a:ext>
              </a:extLst>
            </p:cNvPr>
            <p:cNvSpPr>
              <a:spLocks noChangeArrowheads="1"/>
            </p:cNvSpPr>
            <p:nvPr/>
          </p:nvSpPr>
          <p:spPr bwMode="auto">
            <a:xfrm>
              <a:off x="8942389" y="5621339"/>
              <a:ext cx="30163" cy="111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3" name="Rectangle 293">
              <a:extLst>
                <a:ext uri="{FF2B5EF4-FFF2-40B4-BE49-F238E27FC236}">
                  <a16:creationId xmlns:a16="http://schemas.microsoft.com/office/drawing/2014/main" id="{A152328D-A4B8-469A-8B8B-4907AA4B1C2E}"/>
                </a:ext>
              </a:extLst>
            </p:cNvPr>
            <p:cNvSpPr>
              <a:spLocks noChangeArrowheads="1"/>
            </p:cNvSpPr>
            <p:nvPr/>
          </p:nvSpPr>
          <p:spPr bwMode="auto">
            <a:xfrm>
              <a:off x="8885239" y="5654676"/>
              <a:ext cx="31750"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4" name="Rectangle 294">
              <a:extLst>
                <a:ext uri="{FF2B5EF4-FFF2-40B4-BE49-F238E27FC236}">
                  <a16:creationId xmlns:a16="http://schemas.microsoft.com/office/drawing/2014/main" id="{E6C5FACE-E9C5-4CF2-B304-5EF1EA789218}"/>
                </a:ext>
              </a:extLst>
            </p:cNvPr>
            <p:cNvSpPr>
              <a:spLocks noChangeArrowheads="1"/>
            </p:cNvSpPr>
            <p:nvPr/>
          </p:nvSpPr>
          <p:spPr bwMode="auto">
            <a:xfrm>
              <a:off x="8831264" y="5686426"/>
              <a:ext cx="317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5" name="Freeform 295">
              <a:extLst>
                <a:ext uri="{FF2B5EF4-FFF2-40B4-BE49-F238E27FC236}">
                  <a16:creationId xmlns:a16="http://schemas.microsoft.com/office/drawing/2014/main" id="{A16098F3-6B5A-4991-8933-01806E62FDE6}"/>
                </a:ext>
              </a:extLst>
            </p:cNvPr>
            <p:cNvSpPr>
              <a:spLocks/>
            </p:cNvSpPr>
            <p:nvPr/>
          </p:nvSpPr>
          <p:spPr bwMode="auto">
            <a:xfrm>
              <a:off x="8555039" y="5865814"/>
              <a:ext cx="373063" cy="231775"/>
            </a:xfrm>
            <a:custGeom>
              <a:avLst/>
              <a:gdLst>
                <a:gd name="T0" fmla="*/ 0 w 165"/>
                <a:gd name="T1" fmla="*/ 57 h 103"/>
                <a:gd name="T2" fmla="*/ 50 w 165"/>
                <a:gd name="T3" fmla="*/ 0 h 103"/>
                <a:gd name="T4" fmla="*/ 54 w 165"/>
                <a:gd name="T5" fmla="*/ 0 h 103"/>
                <a:gd name="T6" fmla="*/ 82 w 165"/>
                <a:gd name="T7" fmla="*/ 11 h 103"/>
                <a:gd name="T8" fmla="*/ 110 w 165"/>
                <a:gd name="T9" fmla="*/ 0 h 103"/>
                <a:gd name="T10" fmla="*/ 115 w 165"/>
                <a:gd name="T11" fmla="*/ 0 h 103"/>
                <a:gd name="T12" fmla="*/ 165 w 165"/>
                <a:gd name="T13" fmla="*/ 57 h 103"/>
                <a:gd name="T14" fmla="*/ 165 w 165"/>
                <a:gd name="T15" fmla="*/ 103 h 103"/>
                <a:gd name="T16" fmla="*/ 0 w 165"/>
                <a:gd name="T17" fmla="*/ 103 h 103"/>
                <a:gd name="T18" fmla="*/ 0 w 165"/>
                <a:gd name="T19" fmla="*/ 5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03">
                  <a:moveTo>
                    <a:pt x="0" y="57"/>
                  </a:moveTo>
                  <a:cubicBezTo>
                    <a:pt x="0" y="22"/>
                    <a:pt x="27" y="7"/>
                    <a:pt x="50" y="0"/>
                  </a:cubicBezTo>
                  <a:cubicBezTo>
                    <a:pt x="54" y="0"/>
                    <a:pt x="54" y="0"/>
                    <a:pt x="54" y="0"/>
                  </a:cubicBezTo>
                  <a:cubicBezTo>
                    <a:pt x="54" y="6"/>
                    <a:pt x="67" y="11"/>
                    <a:pt x="82" y="11"/>
                  </a:cubicBezTo>
                  <a:cubicBezTo>
                    <a:pt x="97" y="11"/>
                    <a:pt x="110" y="6"/>
                    <a:pt x="110" y="0"/>
                  </a:cubicBezTo>
                  <a:cubicBezTo>
                    <a:pt x="115" y="0"/>
                    <a:pt x="115" y="0"/>
                    <a:pt x="115" y="0"/>
                  </a:cubicBezTo>
                  <a:cubicBezTo>
                    <a:pt x="138" y="7"/>
                    <a:pt x="165" y="22"/>
                    <a:pt x="165" y="57"/>
                  </a:cubicBezTo>
                  <a:cubicBezTo>
                    <a:pt x="165" y="77"/>
                    <a:pt x="165" y="92"/>
                    <a:pt x="165" y="103"/>
                  </a:cubicBezTo>
                  <a:cubicBezTo>
                    <a:pt x="0" y="103"/>
                    <a:pt x="0" y="103"/>
                    <a:pt x="0" y="103"/>
                  </a:cubicBezTo>
                  <a:cubicBezTo>
                    <a:pt x="0" y="92"/>
                    <a:pt x="0" y="77"/>
                    <a:pt x="0"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6" name="Freeform 296">
              <a:extLst>
                <a:ext uri="{FF2B5EF4-FFF2-40B4-BE49-F238E27FC236}">
                  <a16:creationId xmlns:a16="http://schemas.microsoft.com/office/drawing/2014/main" id="{162CADA2-FA9C-4980-9EF6-BD1D78F501F8}"/>
                </a:ext>
              </a:extLst>
            </p:cNvPr>
            <p:cNvSpPr>
              <a:spLocks/>
            </p:cNvSpPr>
            <p:nvPr/>
          </p:nvSpPr>
          <p:spPr bwMode="auto">
            <a:xfrm>
              <a:off x="8677277" y="5681664"/>
              <a:ext cx="136525" cy="179388"/>
            </a:xfrm>
            <a:custGeom>
              <a:avLst/>
              <a:gdLst>
                <a:gd name="T0" fmla="*/ 30 w 60"/>
                <a:gd name="T1" fmla="*/ 0 h 79"/>
                <a:gd name="T2" fmla="*/ 60 w 60"/>
                <a:gd name="T3" fmla="*/ 39 h 79"/>
                <a:gd name="T4" fmla="*/ 30 w 60"/>
                <a:gd name="T5" fmla="*/ 79 h 79"/>
                <a:gd name="T6" fmla="*/ 0 w 60"/>
                <a:gd name="T7" fmla="*/ 39 h 79"/>
                <a:gd name="T8" fmla="*/ 30 w 60"/>
                <a:gd name="T9" fmla="*/ 0 h 79"/>
              </a:gdLst>
              <a:ahLst/>
              <a:cxnLst>
                <a:cxn ang="0">
                  <a:pos x="T0" y="T1"/>
                </a:cxn>
                <a:cxn ang="0">
                  <a:pos x="T2" y="T3"/>
                </a:cxn>
                <a:cxn ang="0">
                  <a:pos x="T4" y="T5"/>
                </a:cxn>
                <a:cxn ang="0">
                  <a:pos x="T6" y="T7"/>
                </a:cxn>
                <a:cxn ang="0">
                  <a:pos x="T8" y="T9"/>
                </a:cxn>
              </a:cxnLst>
              <a:rect l="0" t="0" r="r" b="b"/>
              <a:pathLst>
                <a:path w="60" h="79">
                  <a:moveTo>
                    <a:pt x="30" y="0"/>
                  </a:moveTo>
                  <a:cubicBezTo>
                    <a:pt x="54" y="0"/>
                    <a:pt x="60" y="18"/>
                    <a:pt x="60" y="39"/>
                  </a:cubicBezTo>
                  <a:cubicBezTo>
                    <a:pt x="60" y="61"/>
                    <a:pt x="43" y="79"/>
                    <a:pt x="30" y="79"/>
                  </a:cubicBezTo>
                  <a:cubicBezTo>
                    <a:pt x="17" y="79"/>
                    <a:pt x="0" y="61"/>
                    <a:pt x="0" y="39"/>
                  </a:cubicBezTo>
                  <a:cubicBezTo>
                    <a:pt x="0" y="18"/>
                    <a:pt x="6"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7" name="Freeform 297">
              <a:extLst>
                <a:ext uri="{FF2B5EF4-FFF2-40B4-BE49-F238E27FC236}">
                  <a16:creationId xmlns:a16="http://schemas.microsoft.com/office/drawing/2014/main" id="{FE5DD16E-4E25-44E0-B656-D3B8A252B739}"/>
                </a:ext>
              </a:extLst>
            </p:cNvPr>
            <p:cNvSpPr>
              <a:spLocks/>
            </p:cNvSpPr>
            <p:nvPr/>
          </p:nvSpPr>
          <p:spPr bwMode="auto">
            <a:xfrm>
              <a:off x="8723314" y="5521326"/>
              <a:ext cx="406400" cy="296863"/>
            </a:xfrm>
            <a:custGeom>
              <a:avLst/>
              <a:gdLst>
                <a:gd name="T0" fmla="*/ 0 w 180"/>
                <a:gd name="T1" fmla="*/ 65 h 131"/>
                <a:gd name="T2" fmla="*/ 0 w 180"/>
                <a:gd name="T3" fmla="*/ 0 h 131"/>
                <a:gd name="T4" fmla="*/ 180 w 180"/>
                <a:gd name="T5" fmla="*/ 0 h 131"/>
                <a:gd name="T6" fmla="*/ 180 w 180"/>
                <a:gd name="T7" fmla="*/ 131 h 131"/>
                <a:gd name="T8" fmla="*/ 42 w 180"/>
                <a:gd name="T9" fmla="*/ 131 h 131"/>
                <a:gd name="T10" fmla="*/ 47 w 180"/>
                <a:gd name="T11" fmla="*/ 116 h 131"/>
                <a:gd name="T12" fmla="*/ 168 w 180"/>
                <a:gd name="T13" fmla="*/ 116 h 131"/>
                <a:gd name="T14" fmla="*/ 168 w 180"/>
                <a:gd name="T15" fmla="*/ 10 h 131"/>
                <a:gd name="T16" fmla="*/ 11 w 180"/>
                <a:gd name="T17" fmla="*/ 10 h 131"/>
                <a:gd name="T18" fmla="*/ 11 w 180"/>
                <a:gd name="T19" fmla="*/ 63 h 131"/>
                <a:gd name="T20" fmla="*/ 0 w 180"/>
                <a:gd name="T21" fmla="*/ 6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131">
                  <a:moveTo>
                    <a:pt x="0" y="65"/>
                  </a:moveTo>
                  <a:cubicBezTo>
                    <a:pt x="0" y="0"/>
                    <a:pt x="0" y="0"/>
                    <a:pt x="0" y="0"/>
                  </a:cubicBezTo>
                  <a:cubicBezTo>
                    <a:pt x="180" y="0"/>
                    <a:pt x="180" y="0"/>
                    <a:pt x="180" y="0"/>
                  </a:cubicBezTo>
                  <a:cubicBezTo>
                    <a:pt x="180" y="131"/>
                    <a:pt x="180" y="131"/>
                    <a:pt x="180" y="131"/>
                  </a:cubicBezTo>
                  <a:cubicBezTo>
                    <a:pt x="42" y="131"/>
                    <a:pt x="42" y="131"/>
                    <a:pt x="42" y="131"/>
                  </a:cubicBezTo>
                  <a:cubicBezTo>
                    <a:pt x="44" y="127"/>
                    <a:pt x="46" y="122"/>
                    <a:pt x="47" y="116"/>
                  </a:cubicBezTo>
                  <a:cubicBezTo>
                    <a:pt x="168" y="116"/>
                    <a:pt x="168" y="116"/>
                    <a:pt x="168" y="116"/>
                  </a:cubicBezTo>
                  <a:cubicBezTo>
                    <a:pt x="168" y="10"/>
                    <a:pt x="168" y="10"/>
                    <a:pt x="168" y="10"/>
                  </a:cubicBezTo>
                  <a:cubicBezTo>
                    <a:pt x="11" y="10"/>
                    <a:pt x="11" y="10"/>
                    <a:pt x="11" y="10"/>
                  </a:cubicBezTo>
                  <a:cubicBezTo>
                    <a:pt x="11" y="63"/>
                    <a:pt x="11" y="63"/>
                    <a:pt x="11" y="63"/>
                  </a:cubicBezTo>
                  <a:cubicBezTo>
                    <a:pt x="7" y="63"/>
                    <a:pt x="3" y="64"/>
                    <a:pt x="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91" name="文本框 90">
            <a:extLst>
              <a:ext uri="{FF2B5EF4-FFF2-40B4-BE49-F238E27FC236}">
                <a16:creationId xmlns:a16="http://schemas.microsoft.com/office/drawing/2014/main" id="{C7C3E487-0BAB-4723-99E3-50E80AE26BCA}"/>
              </a:ext>
            </a:extLst>
          </p:cNvPr>
          <p:cNvSpPr txBox="1"/>
          <p:nvPr/>
        </p:nvSpPr>
        <p:spPr>
          <a:xfrm>
            <a:off x="6271101" y="2124248"/>
            <a:ext cx="2909771" cy="420243"/>
          </a:xfrm>
          <a:prstGeom prst="rect">
            <a:avLst/>
          </a:prstGeom>
          <a:noFill/>
        </p:spPr>
        <p:txBody>
          <a:bodyPr wrap="none" rtlCol="0">
            <a:spAutoFit/>
          </a:bodyPr>
          <a:lstStyle/>
          <a:p>
            <a:pPr lvl="0"/>
            <a:r>
              <a:rPr lang="zh-CN" altLang="en-US" sz="2131" b="1" dirty="0">
                <a:solidFill>
                  <a:prstClr val="black">
                    <a:lumMod val="95000"/>
                    <a:lumOff val="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语料库的全局统计特征</a:t>
            </a:r>
          </a:p>
        </p:txBody>
      </p:sp>
      <p:sp>
        <p:nvSpPr>
          <p:cNvPr id="97" name="文本框 96">
            <a:extLst>
              <a:ext uri="{FF2B5EF4-FFF2-40B4-BE49-F238E27FC236}">
                <a16:creationId xmlns:a16="http://schemas.microsoft.com/office/drawing/2014/main" id="{9C156630-92B9-4FCD-8A6E-FFD6351823F1}"/>
              </a:ext>
            </a:extLst>
          </p:cNvPr>
          <p:cNvSpPr txBox="1"/>
          <p:nvPr/>
        </p:nvSpPr>
        <p:spPr>
          <a:xfrm>
            <a:off x="6271101" y="4267726"/>
            <a:ext cx="2092239" cy="420243"/>
          </a:xfrm>
          <a:prstGeom prst="rect">
            <a:avLst/>
          </a:prstGeom>
          <a:noFill/>
        </p:spPr>
        <p:txBody>
          <a:bodyPr wrap="none" rtlCol="0">
            <a:spAutoFit/>
          </a:bodyPr>
          <a:lstStyle/>
          <a:p>
            <a:pPr lvl="0"/>
            <a:r>
              <a:rPr lang="zh-CN" altLang="en-US" sz="2131" b="1" dirty="0">
                <a:solidFill>
                  <a:prstClr val="black">
                    <a:lumMod val="95000"/>
                    <a:lumOff val="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局部上下文特征</a:t>
            </a:r>
          </a:p>
        </p:txBody>
      </p:sp>
      <p:pic>
        <p:nvPicPr>
          <p:cNvPr id="98" name="图片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19" name="矩形 1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705473A0-430F-45CB-8452-8DC1942CA51C}"/>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04</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extLst>
      <p:ext uri="{BB962C8B-B14F-4D97-AF65-F5344CB8AC3E}">
        <p14:creationId xmlns:p14="http://schemas.microsoft.com/office/powerpoint/2010/main" val="67822739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639030EA-AE85-407B-AE4D-37DAD38F5C2E}"/>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Glove</a:t>
            </a:r>
            <a:r>
              <a:rPr lang="zh-CN" altLang="en-US"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理论</a:t>
            </a:r>
          </a:p>
        </p:txBody>
      </p:sp>
      <p:pic>
        <p:nvPicPr>
          <p:cNvPr id="98" name="图片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mc:AlternateContent xmlns:mc="http://schemas.openxmlformats.org/markup-compatibility/2006" xmlns:a14="http://schemas.microsoft.com/office/drawing/2010/main">
        <mc:Choice Requires="a14">
          <p:graphicFrame>
            <p:nvGraphicFramePr>
              <p:cNvPr id="2" name="表格 2">
                <a:extLst>
                  <a:ext uri="{FF2B5EF4-FFF2-40B4-BE49-F238E27FC236}">
                    <a16:creationId xmlns:a16="http://schemas.microsoft.com/office/drawing/2014/main" id="{1C8CC6C0-7742-4DBE-B76D-CCF4C32C1BC8}"/>
                  </a:ext>
                </a:extLst>
              </p:cNvPr>
              <p:cNvGraphicFramePr>
                <a:graphicFrameLocks noGrp="1"/>
              </p:cNvGraphicFramePr>
              <p:nvPr/>
            </p:nvGraphicFramePr>
            <p:xfrm>
              <a:off x="2136801" y="2687320"/>
              <a:ext cx="8128000" cy="1483360"/>
            </p:xfrm>
            <a:graphic>
              <a:graphicData uri="http://schemas.openxmlformats.org/drawingml/2006/table">
                <a:tbl>
                  <a:tblPr firstRow="1" bandRow="1">
                    <a:tableStyleId>{3B4B98B0-60AC-42C2-AFA5-B58CD77FA1E5}</a:tableStyleId>
                  </a:tblPr>
                  <a:tblGrid>
                    <a:gridCol w="1949670">
                      <a:extLst>
                        <a:ext uri="{9D8B030D-6E8A-4147-A177-3AD203B41FA5}">
                          <a16:colId xmlns:a16="http://schemas.microsoft.com/office/drawing/2014/main" val="1597992655"/>
                        </a:ext>
                      </a:extLst>
                    </a:gridCol>
                    <a:gridCol w="1301530">
                      <a:extLst>
                        <a:ext uri="{9D8B030D-6E8A-4147-A177-3AD203B41FA5}">
                          <a16:colId xmlns:a16="http://schemas.microsoft.com/office/drawing/2014/main" val="1088444532"/>
                        </a:ext>
                      </a:extLst>
                    </a:gridCol>
                    <a:gridCol w="1625600">
                      <a:extLst>
                        <a:ext uri="{9D8B030D-6E8A-4147-A177-3AD203B41FA5}">
                          <a16:colId xmlns:a16="http://schemas.microsoft.com/office/drawing/2014/main" val="3639917536"/>
                        </a:ext>
                      </a:extLst>
                    </a:gridCol>
                    <a:gridCol w="1625600">
                      <a:extLst>
                        <a:ext uri="{9D8B030D-6E8A-4147-A177-3AD203B41FA5}">
                          <a16:colId xmlns:a16="http://schemas.microsoft.com/office/drawing/2014/main" val="2985532850"/>
                        </a:ext>
                      </a:extLst>
                    </a:gridCol>
                    <a:gridCol w="1625600">
                      <a:extLst>
                        <a:ext uri="{9D8B030D-6E8A-4147-A177-3AD203B41FA5}">
                          <a16:colId xmlns:a16="http://schemas.microsoft.com/office/drawing/2014/main" val="2707535670"/>
                        </a:ext>
                      </a:extLst>
                    </a:gridCol>
                  </a:tblGrid>
                  <a:tr h="370840">
                    <a:tc>
                      <a:txBody>
                        <a:bodyPr/>
                        <a:lstStyle/>
                        <a:p>
                          <a:pPr algn="ctr"/>
                          <a:r>
                            <a:rPr lang="zh-CN" altLang="en-US" dirty="0"/>
                            <a:t>条件概率</a:t>
                          </a:r>
                        </a:p>
                      </a:txBody>
                      <a:tcPr/>
                    </a:tc>
                    <a:tc>
                      <a:txBody>
                        <a:bodyPr/>
                        <a:lstStyle/>
                        <a:p>
                          <a:pPr algn="ctr"/>
                          <a:r>
                            <a:rPr lang="en-US" altLang="zh-CN" dirty="0"/>
                            <a:t>k=solid</a:t>
                          </a:r>
                          <a:endParaRPr lang="zh-CN" altLang="en-US" dirty="0"/>
                        </a:p>
                      </a:txBody>
                      <a:tcPr/>
                    </a:tc>
                    <a:tc>
                      <a:txBody>
                        <a:bodyPr/>
                        <a:lstStyle/>
                        <a:p>
                          <a:pPr algn="ctr"/>
                          <a:r>
                            <a:rPr lang="en-US" altLang="zh-CN" dirty="0"/>
                            <a:t>k=gas</a:t>
                          </a:r>
                          <a:endParaRPr lang="zh-CN" altLang="en-US" dirty="0"/>
                        </a:p>
                      </a:txBody>
                      <a:tcPr/>
                    </a:tc>
                    <a:tc>
                      <a:txBody>
                        <a:bodyPr/>
                        <a:lstStyle/>
                        <a:p>
                          <a:pPr algn="ctr"/>
                          <a:r>
                            <a:rPr lang="en-US" altLang="zh-CN" dirty="0"/>
                            <a:t>k=water</a:t>
                          </a:r>
                          <a:endParaRPr lang="zh-CN" altLang="en-US" dirty="0"/>
                        </a:p>
                      </a:txBody>
                      <a:tcPr/>
                    </a:tc>
                    <a:tc>
                      <a:txBody>
                        <a:bodyPr/>
                        <a:lstStyle/>
                        <a:p>
                          <a:pPr algn="ctr"/>
                          <a:r>
                            <a:rPr lang="en-US" altLang="zh-CN" dirty="0"/>
                            <a:t>k=fashion</a:t>
                          </a:r>
                          <a:endParaRPr lang="zh-CN" altLang="en-US" dirty="0"/>
                        </a:p>
                      </a:txBody>
                      <a:tcPr/>
                    </a:tc>
                    <a:extLst>
                      <a:ext uri="{0D108BD9-81ED-4DB2-BD59-A6C34878D82A}">
                        <a16:rowId xmlns:a16="http://schemas.microsoft.com/office/drawing/2014/main" val="191753394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err="1">
                                    <a:latin typeface="Cambria Math" panose="02040503050406030204" pitchFamily="18" charset="0"/>
                                  </a:rPr>
                                  <m:t>𝑘</m:t>
                                </m:r>
                                <m:r>
                                  <a:rPr lang="en-US" altLang="zh-CN" i="1" dirty="0" err="1">
                                    <a:latin typeface="Cambria Math" panose="02040503050406030204" pitchFamily="18" charset="0"/>
                                  </a:rPr>
                                  <m:t>|</m:t>
                                </m:r>
                                <m:r>
                                  <a:rPr lang="en-US" altLang="zh-CN" i="1" dirty="0" err="1">
                                    <a:latin typeface="Cambria Math" panose="02040503050406030204" pitchFamily="18" charset="0"/>
                                  </a:rPr>
                                  <m:t>𝑖</m:t>
                                </m:r>
                                <m:r>
                                  <a:rPr lang="en-US" altLang="zh-CN" i="1" dirty="0">
                                    <a:latin typeface="Cambria Math" panose="02040503050406030204" pitchFamily="18" charset="0"/>
                                  </a:rPr>
                                  <m:t>=</m:t>
                                </m:r>
                                <m:r>
                                  <a:rPr lang="en-US" altLang="zh-CN" i="1" dirty="0">
                                    <a:latin typeface="Cambria Math" panose="02040503050406030204" pitchFamily="18" charset="0"/>
                                  </a:rPr>
                                  <m:t>𝑖𝑐𝑒</m:t>
                                </m:r>
                                <m:r>
                                  <a:rPr lang="en-US" altLang="zh-CN" i="1" dirty="0">
                                    <a:latin typeface="Cambria Math" panose="02040503050406030204" pitchFamily="18" charset="0"/>
                                  </a:rPr>
                                  <m:t>)</m:t>
                                </m:r>
                              </m:oMath>
                            </m:oMathPara>
                          </a14:m>
                          <a:endParaRPr lang="zh-CN" altLang="en-US" dirty="0"/>
                        </a:p>
                      </a:txBody>
                      <a:tcPr anchor="ctr"/>
                    </a:tc>
                    <a:tc>
                      <a:txBody>
                        <a:bodyPr/>
                        <a:lstStyle/>
                        <a:p>
                          <a:pPr algn="ctr"/>
                          <a:r>
                            <a:rPr lang="en-US" altLang="zh-CN" dirty="0"/>
                            <a:t>0.00019</a:t>
                          </a:r>
                          <a:endParaRPr lang="zh-CN" altLang="en-US" dirty="0"/>
                        </a:p>
                      </a:txBody>
                      <a:tcPr anchor="ctr"/>
                    </a:tc>
                    <a:tc>
                      <a:txBody>
                        <a:bodyPr/>
                        <a:lstStyle/>
                        <a:p>
                          <a:pPr algn="ctr"/>
                          <a:r>
                            <a:rPr lang="en-US" altLang="zh-CN" dirty="0"/>
                            <a:t>0.000066</a:t>
                          </a:r>
                          <a:endParaRPr lang="zh-CN" altLang="en-US" dirty="0"/>
                        </a:p>
                      </a:txBody>
                      <a:tcPr anchor="ctr"/>
                    </a:tc>
                    <a:tc>
                      <a:txBody>
                        <a:bodyPr/>
                        <a:lstStyle/>
                        <a:p>
                          <a:pPr algn="ctr"/>
                          <a:r>
                            <a:rPr lang="en-US" altLang="zh-CN" dirty="0"/>
                            <a:t>0.003</a:t>
                          </a:r>
                          <a:endParaRPr lang="zh-CN" altLang="en-US" dirty="0"/>
                        </a:p>
                      </a:txBody>
                      <a:tcPr anchor="ctr"/>
                    </a:tc>
                    <a:tc>
                      <a:txBody>
                        <a:bodyPr/>
                        <a:lstStyle/>
                        <a:p>
                          <a:pPr algn="ctr"/>
                          <a:r>
                            <a:rPr lang="en-US" altLang="zh-CN" dirty="0"/>
                            <a:t>0.000017</a:t>
                          </a:r>
                          <a:endParaRPr lang="zh-CN" altLang="en-US" dirty="0"/>
                        </a:p>
                      </a:txBody>
                      <a:tcPr anchor="ctr"/>
                    </a:tc>
                    <a:extLst>
                      <a:ext uri="{0D108BD9-81ED-4DB2-BD59-A6C34878D82A}">
                        <a16:rowId xmlns:a16="http://schemas.microsoft.com/office/drawing/2014/main" val="183742694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err="1">
                                    <a:latin typeface="Cambria Math" panose="02040503050406030204" pitchFamily="18" charset="0"/>
                                  </a:rPr>
                                  <m:t>𝑘</m:t>
                                </m:r>
                                <m:r>
                                  <a:rPr lang="en-US" altLang="zh-CN" i="1" dirty="0" err="1">
                                    <a:latin typeface="Cambria Math" panose="02040503050406030204" pitchFamily="18" charset="0"/>
                                  </a:rPr>
                                  <m:t>|</m:t>
                                </m:r>
                                <m:r>
                                  <a:rPr lang="en-US" altLang="zh-CN" i="1" dirty="0" err="1">
                                    <a:latin typeface="Cambria Math" panose="02040503050406030204" pitchFamily="18" charset="0"/>
                                  </a:rPr>
                                  <m:t>𝑗</m:t>
                                </m:r>
                                <m:r>
                                  <a:rPr lang="en-US" altLang="zh-CN" i="1" dirty="0">
                                    <a:latin typeface="Cambria Math" panose="02040503050406030204" pitchFamily="18" charset="0"/>
                                  </a:rPr>
                                  <m:t>=</m:t>
                                </m:r>
                                <m:r>
                                  <a:rPr lang="en-US" altLang="zh-CN" i="1" dirty="0">
                                    <a:latin typeface="Cambria Math" panose="02040503050406030204" pitchFamily="18" charset="0"/>
                                  </a:rPr>
                                  <m:t>𝑠𝑡𝑒𝑎𝑚</m:t>
                                </m:r>
                                <m:r>
                                  <a:rPr lang="en-US" altLang="zh-CN" i="1" dirty="0">
                                    <a:latin typeface="Cambria Math" panose="02040503050406030204" pitchFamily="18" charset="0"/>
                                  </a:rPr>
                                  <m:t>)</m:t>
                                </m:r>
                              </m:oMath>
                            </m:oMathPara>
                          </a14:m>
                          <a:endParaRPr lang="zh-CN" altLang="en-US" dirty="0"/>
                        </a:p>
                      </a:txBody>
                      <a:tcPr anchor="ctr"/>
                    </a:tc>
                    <a:tc>
                      <a:txBody>
                        <a:bodyPr/>
                        <a:lstStyle/>
                        <a:p>
                          <a:pPr algn="ctr"/>
                          <a:r>
                            <a:rPr lang="en-US" altLang="zh-CN" dirty="0"/>
                            <a:t>0.000022</a:t>
                          </a:r>
                          <a:endParaRPr lang="zh-CN" altLang="en-US" dirty="0"/>
                        </a:p>
                      </a:txBody>
                      <a:tcPr anchor="ctr"/>
                    </a:tc>
                    <a:tc>
                      <a:txBody>
                        <a:bodyPr/>
                        <a:lstStyle/>
                        <a:p>
                          <a:pPr algn="ctr"/>
                          <a:r>
                            <a:rPr lang="en-US" altLang="zh-CN" dirty="0"/>
                            <a:t>0.00078</a:t>
                          </a:r>
                          <a:endParaRPr lang="zh-CN" altLang="en-US" dirty="0"/>
                        </a:p>
                      </a:txBody>
                      <a:tcPr anchor="ctr"/>
                    </a:tc>
                    <a:tc>
                      <a:txBody>
                        <a:bodyPr/>
                        <a:lstStyle/>
                        <a:p>
                          <a:pPr algn="ctr"/>
                          <a:r>
                            <a:rPr lang="en-US" altLang="zh-CN" dirty="0"/>
                            <a:t>0.0022</a:t>
                          </a:r>
                          <a:endParaRPr lang="zh-CN" altLang="en-US" dirty="0"/>
                        </a:p>
                      </a:txBody>
                      <a:tcPr anchor="ctr"/>
                    </a:tc>
                    <a:tc>
                      <a:txBody>
                        <a:bodyPr/>
                        <a:lstStyle/>
                        <a:p>
                          <a:pPr algn="ctr"/>
                          <a:r>
                            <a:rPr lang="en-US" altLang="zh-CN" dirty="0"/>
                            <a:t>0.000018</a:t>
                          </a:r>
                          <a:endParaRPr lang="zh-CN" altLang="en-US" dirty="0"/>
                        </a:p>
                      </a:txBody>
                      <a:tcPr anchor="ctr"/>
                    </a:tc>
                    <a:extLst>
                      <a:ext uri="{0D108BD9-81ED-4DB2-BD59-A6C34878D82A}">
                        <a16:rowId xmlns:a16="http://schemas.microsoft.com/office/drawing/2014/main" val="3508864150"/>
                      </a:ext>
                    </a:extLst>
                  </a:tr>
                  <a:tr h="370840">
                    <a:tc>
                      <a:txBody>
                        <a:bodyPr/>
                        <a:lstStyle/>
                        <a:p>
                          <a:pPr algn="ctr"/>
                          <a:r>
                            <a:rPr lang="zh-CN" altLang="en-US" dirty="0"/>
                            <a:t>比率</a:t>
                          </a:r>
                        </a:p>
                      </a:txBody>
                      <a:tcPr anchor="ctr"/>
                    </a:tc>
                    <a:tc>
                      <a:txBody>
                        <a:bodyPr/>
                        <a:lstStyle/>
                        <a:p>
                          <a:pPr algn="ctr"/>
                          <a:r>
                            <a:rPr lang="en-US" altLang="zh-CN" dirty="0"/>
                            <a:t>8.9</a:t>
                          </a:r>
                          <a:endParaRPr lang="zh-CN" altLang="en-US" dirty="0"/>
                        </a:p>
                      </a:txBody>
                      <a:tcPr anchor="ctr"/>
                    </a:tc>
                    <a:tc>
                      <a:txBody>
                        <a:bodyPr/>
                        <a:lstStyle/>
                        <a:p>
                          <a:pPr algn="ctr"/>
                          <a:r>
                            <a:rPr lang="en-US" altLang="zh-CN" dirty="0"/>
                            <a:t>0.085</a:t>
                          </a:r>
                          <a:endParaRPr lang="zh-CN" altLang="en-US" dirty="0"/>
                        </a:p>
                      </a:txBody>
                      <a:tcPr anchor="ctr"/>
                    </a:tc>
                    <a:tc>
                      <a:txBody>
                        <a:bodyPr/>
                        <a:lstStyle/>
                        <a:p>
                          <a:pPr algn="ctr"/>
                          <a:r>
                            <a:rPr lang="en-US" altLang="zh-CN" dirty="0"/>
                            <a:t>1.36</a:t>
                          </a:r>
                          <a:endParaRPr lang="zh-CN" altLang="en-US" dirty="0"/>
                        </a:p>
                      </a:txBody>
                      <a:tcPr anchor="ctr"/>
                    </a:tc>
                    <a:tc>
                      <a:txBody>
                        <a:bodyPr/>
                        <a:lstStyle/>
                        <a:p>
                          <a:pPr algn="ctr"/>
                          <a:r>
                            <a:rPr lang="en-US" altLang="zh-CN" dirty="0"/>
                            <a:t>0.96</a:t>
                          </a:r>
                          <a:endParaRPr lang="zh-CN" altLang="en-US" dirty="0"/>
                        </a:p>
                      </a:txBody>
                      <a:tcPr anchor="ctr"/>
                    </a:tc>
                    <a:extLst>
                      <a:ext uri="{0D108BD9-81ED-4DB2-BD59-A6C34878D82A}">
                        <a16:rowId xmlns:a16="http://schemas.microsoft.com/office/drawing/2014/main" val="579960987"/>
                      </a:ext>
                    </a:extLst>
                  </a:tr>
                </a:tbl>
              </a:graphicData>
            </a:graphic>
          </p:graphicFrame>
        </mc:Choice>
        <mc:Fallback xmlns="">
          <p:graphicFrame>
            <p:nvGraphicFramePr>
              <p:cNvPr id="2" name="表格 2">
                <a:extLst>
                  <a:ext uri="{FF2B5EF4-FFF2-40B4-BE49-F238E27FC236}">
                    <a16:creationId xmlns:a16="http://schemas.microsoft.com/office/drawing/2014/main" id="{1C8CC6C0-7742-4DBE-B76D-CCF4C32C1BC8}"/>
                  </a:ext>
                </a:extLst>
              </p:cNvPr>
              <p:cNvGraphicFramePr>
                <a:graphicFrameLocks noGrp="1"/>
              </p:cNvGraphicFramePr>
              <p:nvPr/>
            </p:nvGraphicFramePr>
            <p:xfrm>
              <a:off x="2136801" y="2687320"/>
              <a:ext cx="8128000" cy="1483360"/>
            </p:xfrm>
            <a:graphic>
              <a:graphicData uri="http://schemas.openxmlformats.org/drawingml/2006/table">
                <a:tbl>
                  <a:tblPr firstRow="1" bandRow="1">
                    <a:tableStyleId>{3B4B98B0-60AC-42C2-AFA5-B58CD77FA1E5}</a:tableStyleId>
                  </a:tblPr>
                  <a:tblGrid>
                    <a:gridCol w="1949670">
                      <a:extLst>
                        <a:ext uri="{9D8B030D-6E8A-4147-A177-3AD203B41FA5}">
                          <a16:colId xmlns:a16="http://schemas.microsoft.com/office/drawing/2014/main" val="1597992655"/>
                        </a:ext>
                      </a:extLst>
                    </a:gridCol>
                    <a:gridCol w="1301530">
                      <a:extLst>
                        <a:ext uri="{9D8B030D-6E8A-4147-A177-3AD203B41FA5}">
                          <a16:colId xmlns:a16="http://schemas.microsoft.com/office/drawing/2014/main" val="1088444532"/>
                        </a:ext>
                      </a:extLst>
                    </a:gridCol>
                    <a:gridCol w="1625600">
                      <a:extLst>
                        <a:ext uri="{9D8B030D-6E8A-4147-A177-3AD203B41FA5}">
                          <a16:colId xmlns:a16="http://schemas.microsoft.com/office/drawing/2014/main" val="3639917536"/>
                        </a:ext>
                      </a:extLst>
                    </a:gridCol>
                    <a:gridCol w="1625600">
                      <a:extLst>
                        <a:ext uri="{9D8B030D-6E8A-4147-A177-3AD203B41FA5}">
                          <a16:colId xmlns:a16="http://schemas.microsoft.com/office/drawing/2014/main" val="2985532850"/>
                        </a:ext>
                      </a:extLst>
                    </a:gridCol>
                    <a:gridCol w="1625600">
                      <a:extLst>
                        <a:ext uri="{9D8B030D-6E8A-4147-A177-3AD203B41FA5}">
                          <a16:colId xmlns:a16="http://schemas.microsoft.com/office/drawing/2014/main" val="2707535670"/>
                        </a:ext>
                      </a:extLst>
                    </a:gridCol>
                  </a:tblGrid>
                  <a:tr h="370840">
                    <a:tc>
                      <a:txBody>
                        <a:bodyPr/>
                        <a:lstStyle/>
                        <a:p>
                          <a:pPr algn="ctr"/>
                          <a:r>
                            <a:rPr lang="zh-CN" altLang="en-US" dirty="0"/>
                            <a:t>条件概率</a:t>
                          </a:r>
                        </a:p>
                      </a:txBody>
                      <a:tcPr/>
                    </a:tc>
                    <a:tc>
                      <a:txBody>
                        <a:bodyPr/>
                        <a:lstStyle/>
                        <a:p>
                          <a:pPr algn="ctr"/>
                          <a:r>
                            <a:rPr lang="en-US" altLang="zh-CN" dirty="0"/>
                            <a:t>k=solid</a:t>
                          </a:r>
                          <a:endParaRPr lang="zh-CN" altLang="en-US" dirty="0"/>
                        </a:p>
                      </a:txBody>
                      <a:tcPr/>
                    </a:tc>
                    <a:tc>
                      <a:txBody>
                        <a:bodyPr/>
                        <a:lstStyle/>
                        <a:p>
                          <a:pPr algn="ctr"/>
                          <a:r>
                            <a:rPr lang="en-US" altLang="zh-CN" dirty="0"/>
                            <a:t>k=gas</a:t>
                          </a:r>
                          <a:endParaRPr lang="zh-CN" altLang="en-US" dirty="0"/>
                        </a:p>
                      </a:txBody>
                      <a:tcPr/>
                    </a:tc>
                    <a:tc>
                      <a:txBody>
                        <a:bodyPr/>
                        <a:lstStyle/>
                        <a:p>
                          <a:pPr algn="ctr"/>
                          <a:r>
                            <a:rPr lang="en-US" altLang="zh-CN" dirty="0"/>
                            <a:t>k=water</a:t>
                          </a:r>
                          <a:endParaRPr lang="zh-CN" altLang="en-US" dirty="0"/>
                        </a:p>
                      </a:txBody>
                      <a:tcPr/>
                    </a:tc>
                    <a:tc>
                      <a:txBody>
                        <a:bodyPr/>
                        <a:lstStyle/>
                        <a:p>
                          <a:pPr algn="ctr"/>
                          <a:r>
                            <a:rPr lang="en-US" altLang="zh-CN" dirty="0"/>
                            <a:t>k=fashion</a:t>
                          </a:r>
                          <a:endParaRPr lang="zh-CN" altLang="en-US" dirty="0"/>
                        </a:p>
                      </a:txBody>
                      <a:tcPr/>
                    </a:tc>
                    <a:extLst>
                      <a:ext uri="{0D108BD9-81ED-4DB2-BD59-A6C34878D82A}">
                        <a16:rowId xmlns:a16="http://schemas.microsoft.com/office/drawing/2014/main" val="1917533941"/>
                      </a:ext>
                    </a:extLst>
                  </a:tr>
                  <a:tr h="370840">
                    <a:tc>
                      <a:txBody>
                        <a:bodyPr/>
                        <a:lstStyle/>
                        <a:p>
                          <a:endParaRPr lang="zh-CN"/>
                        </a:p>
                      </a:txBody>
                      <a:tcPr anchor="ctr">
                        <a:blipFill>
                          <a:blip r:embed="rId4"/>
                          <a:stretch>
                            <a:fillRect t="-106452" r="-317188" b="-220968"/>
                          </a:stretch>
                        </a:blipFill>
                      </a:tcPr>
                    </a:tc>
                    <a:tc>
                      <a:txBody>
                        <a:bodyPr/>
                        <a:lstStyle/>
                        <a:p>
                          <a:pPr algn="ctr"/>
                          <a:r>
                            <a:rPr lang="en-US" altLang="zh-CN" dirty="0"/>
                            <a:t>0.00019</a:t>
                          </a:r>
                          <a:endParaRPr lang="zh-CN" altLang="en-US" dirty="0"/>
                        </a:p>
                      </a:txBody>
                      <a:tcPr anchor="ctr"/>
                    </a:tc>
                    <a:tc>
                      <a:txBody>
                        <a:bodyPr/>
                        <a:lstStyle/>
                        <a:p>
                          <a:pPr algn="ctr"/>
                          <a:r>
                            <a:rPr lang="en-US" altLang="zh-CN" dirty="0"/>
                            <a:t>0.000066</a:t>
                          </a:r>
                          <a:endParaRPr lang="zh-CN" altLang="en-US" dirty="0"/>
                        </a:p>
                      </a:txBody>
                      <a:tcPr anchor="ctr"/>
                    </a:tc>
                    <a:tc>
                      <a:txBody>
                        <a:bodyPr/>
                        <a:lstStyle/>
                        <a:p>
                          <a:pPr algn="ctr"/>
                          <a:r>
                            <a:rPr lang="en-US" altLang="zh-CN" dirty="0"/>
                            <a:t>0.003</a:t>
                          </a:r>
                          <a:endParaRPr lang="zh-CN" altLang="en-US" dirty="0"/>
                        </a:p>
                      </a:txBody>
                      <a:tcPr anchor="ctr"/>
                    </a:tc>
                    <a:tc>
                      <a:txBody>
                        <a:bodyPr/>
                        <a:lstStyle/>
                        <a:p>
                          <a:pPr algn="ctr"/>
                          <a:r>
                            <a:rPr lang="en-US" altLang="zh-CN" dirty="0"/>
                            <a:t>0.000017</a:t>
                          </a:r>
                          <a:endParaRPr lang="zh-CN" altLang="en-US" dirty="0"/>
                        </a:p>
                      </a:txBody>
                      <a:tcPr anchor="ctr"/>
                    </a:tc>
                    <a:extLst>
                      <a:ext uri="{0D108BD9-81ED-4DB2-BD59-A6C34878D82A}">
                        <a16:rowId xmlns:a16="http://schemas.microsoft.com/office/drawing/2014/main" val="1837426946"/>
                      </a:ext>
                    </a:extLst>
                  </a:tr>
                  <a:tr h="370840">
                    <a:tc>
                      <a:txBody>
                        <a:bodyPr/>
                        <a:lstStyle/>
                        <a:p>
                          <a:endParaRPr lang="zh-CN"/>
                        </a:p>
                      </a:txBody>
                      <a:tcPr anchor="ctr">
                        <a:blipFill>
                          <a:blip r:embed="rId4"/>
                          <a:stretch>
                            <a:fillRect t="-209836" r="-317188" b="-124590"/>
                          </a:stretch>
                        </a:blipFill>
                      </a:tcPr>
                    </a:tc>
                    <a:tc>
                      <a:txBody>
                        <a:bodyPr/>
                        <a:lstStyle/>
                        <a:p>
                          <a:pPr algn="ctr"/>
                          <a:r>
                            <a:rPr lang="en-US" altLang="zh-CN" dirty="0"/>
                            <a:t>0.000022</a:t>
                          </a:r>
                          <a:endParaRPr lang="zh-CN" altLang="en-US" dirty="0"/>
                        </a:p>
                      </a:txBody>
                      <a:tcPr anchor="ctr"/>
                    </a:tc>
                    <a:tc>
                      <a:txBody>
                        <a:bodyPr/>
                        <a:lstStyle/>
                        <a:p>
                          <a:pPr algn="ctr"/>
                          <a:r>
                            <a:rPr lang="en-US" altLang="zh-CN" dirty="0"/>
                            <a:t>0.00078</a:t>
                          </a:r>
                          <a:endParaRPr lang="zh-CN" altLang="en-US" dirty="0"/>
                        </a:p>
                      </a:txBody>
                      <a:tcPr anchor="ctr"/>
                    </a:tc>
                    <a:tc>
                      <a:txBody>
                        <a:bodyPr/>
                        <a:lstStyle/>
                        <a:p>
                          <a:pPr algn="ctr"/>
                          <a:r>
                            <a:rPr lang="en-US" altLang="zh-CN" dirty="0"/>
                            <a:t>0.0022</a:t>
                          </a:r>
                          <a:endParaRPr lang="zh-CN" altLang="en-US" dirty="0"/>
                        </a:p>
                      </a:txBody>
                      <a:tcPr anchor="ctr"/>
                    </a:tc>
                    <a:tc>
                      <a:txBody>
                        <a:bodyPr/>
                        <a:lstStyle/>
                        <a:p>
                          <a:pPr algn="ctr"/>
                          <a:r>
                            <a:rPr lang="en-US" altLang="zh-CN" dirty="0"/>
                            <a:t>0.000018</a:t>
                          </a:r>
                          <a:endParaRPr lang="zh-CN" altLang="en-US" dirty="0"/>
                        </a:p>
                      </a:txBody>
                      <a:tcPr anchor="ctr"/>
                    </a:tc>
                    <a:extLst>
                      <a:ext uri="{0D108BD9-81ED-4DB2-BD59-A6C34878D82A}">
                        <a16:rowId xmlns:a16="http://schemas.microsoft.com/office/drawing/2014/main" val="3508864150"/>
                      </a:ext>
                    </a:extLst>
                  </a:tr>
                  <a:tr h="370840">
                    <a:tc>
                      <a:txBody>
                        <a:bodyPr/>
                        <a:lstStyle/>
                        <a:p>
                          <a:pPr algn="ctr"/>
                          <a:r>
                            <a:rPr lang="zh-CN" altLang="en-US" dirty="0"/>
                            <a:t>比率</a:t>
                          </a:r>
                        </a:p>
                      </a:txBody>
                      <a:tcPr anchor="ctr"/>
                    </a:tc>
                    <a:tc>
                      <a:txBody>
                        <a:bodyPr/>
                        <a:lstStyle/>
                        <a:p>
                          <a:pPr algn="ctr"/>
                          <a:r>
                            <a:rPr lang="en-US" altLang="zh-CN" dirty="0"/>
                            <a:t>8.9</a:t>
                          </a:r>
                          <a:endParaRPr lang="zh-CN" altLang="en-US" dirty="0"/>
                        </a:p>
                      </a:txBody>
                      <a:tcPr anchor="ctr"/>
                    </a:tc>
                    <a:tc>
                      <a:txBody>
                        <a:bodyPr/>
                        <a:lstStyle/>
                        <a:p>
                          <a:pPr algn="ctr"/>
                          <a:r>
                            <a:rPr lang="en-US" altLang="zh-CN" dirty="0"/>
                            <a:t>0.085</a:t>
                          </a:r>
                          <a:endParaRPr lang="zh-CN" altLang="en-US" dirty="0"/>
                        </a:p>
                      </a:txBody>
                      <a:tcPr anchor="ctr"/>
                    </a:tc>
                    <a:tc>
                      <a:txBody>
                        <a:bodyPr/>
                        <a:lstStyle/>
                        <a:p>
                          <a:pPr algn="ctr"/>
                          <a:r>
                            <a:rPr lang="en-US" altLang="zh-CN" dirty="0"/>
                            <a:t>1.36</a:t>
                          </a:r>
                          <a:endParaRPr lang="zh-CN" altLang="en-US" dirty="0"/>
                        </a:p>
                      </a:txBody>
                      <a:tcPr anchor="ctr"/>
                    </a:tc>
                    <a:tc>
                      <a:txBody>
                        <a:bodyPr/>
                        <a:lstStyle/>
                        <a:p>
                          <a:pPr algn="ctr"/>
                          <a:r>
                            <a:rPr lang="en-US" altLang="zh-CN" dirty="0"/>
                            <a:t>0.96</a:t>
                          </a:r>
                          <a:endParaRPr lang="zh-CN" altLang="en-US" dirty="0"/>
                        </a:p>
                      </a:txBody>
                      <a:tcPr anchor="ctr"/>
                    </a:tc>
                    <a:extLst>
                      <a:ext uri="{0D108BD9-81ED-4DB2-BD59-A6C34878D82A}">
                        <a16:rowId xmlns:a16="http://schemas.microsoft.com/office/drawing/2014/main" val="579960987"/>
                      </a:ext>
                    </a:extLst>
                  </a:tr>
                </a:tbl>
              </a:graphicData>
            </a:graphic>
          </p:graphicFrame>
        </mc:Fallback>
      </mc:AlternateContent>
      <p:sp>
        <p:nvSpPr>
          <p:cNvPr id="6" name="矩形 5">
            <a:extLst>
              <a:ext uri="{FF2B5EF4-FFF2-40B4-BE49-F238E27FC236}">
                <a16:creationId xmlns:a16="http://schemas.microsoft.com/office/drawing/2014/main" id="{51362CEB-F32F-4874-85BC-4B4B7DEE1842}"/>
              </a:ext>
            </a:extLst>
          </p:cNvPr>
          <p:cNvSpPr/>
          <p:nvPr/>
        </p:nvSpPr>
        <p:spPr>
          <a:xfrm>
            <a:off x="3738128" y="3816359"/>
            <a:ext cx="6517342" cy="34499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E799DD30-68C4-49C6-BCF8-8F31C2BF843B}"/>
              </a:ext>
            </a:extLst>
          </p:cNvPr>
          <p:cNvPicPr>
            <a:picLocks noChangeAspect="1"/>
          </p:cNvPicPr>
          <p:nvPr/>
        </p:nvPicPr>
        <p:blipFill rotWithShape="1">
          <a:blip r:embed="rId5"/>
          <a:srcRect l="12543" t="40148" r="34001" b="43435"/>
          <a:stretch/>
        </p:blipFill>
        <p:spPr>
          <a:xfrm>
            <a:off x="1927769" y="1404501"/>
            <a:ext cx="6517342" cy="1125859"/>
          </a:xfrm>
          <a:prstGeom prst="rect">
            <a:avLst/>
          </a:prstGeom>
        </p:spPr>
      </p:pic>
      <p:graphicFrame>
        <p:nvGraphicFramePr>
          <p:cNvPr id="9" name="表格 9">
            <a:extLst>
              <a:ext uri="{FF2B5EF4-FFF2-40B4-BE49-F238E27FC236}">
                <a16:creationId xmlns:a16="http://schemas.microsoft.com/office/drawing/2014/main" id="{3CC5B210-EC9E-4CBE-8C93-9FD96354413E}"/>
              </a:ext>
            </a:extLst>
          </p:cNvPr>
          <p:cNvGraphicFramePr>
            <a:graphicFrameLocks noGrp="1"/>
          </p:cNvGraphicFramePr>
          <p:nvPr/>
        </p:nvGraphicFramePr>
        <p:xfrm>
          <a:off x="2136801" y="4907088"/>
          <a:ext cx="5891107" cy="1112520"/>
        </p:xfrm>
        <a:graphic>
          <a:graphicData uri="http://schemas.openxmlformats.org/drawingml/2006/table">
            <a:tbl>
              <a:tblPr firstRow="1" bandRow="1">
                <a:tableStyleId>{5C22544A-7EE6-4342-B048-85BDC9FD1C3A}</a:tableStyleId>
              </a:tblPr>
              <a:tblGrid>
                <a:gridCol w="1930379">
                  <a:extLst>
                    <a:ext uri="{9D8B030D-6E8A-4147-A177-3AD203B41FA5}">
                      <a16:colId xmlns:a16="http://schemas.microsoft.com/office/drawing/2014/main" val="1145568047"/>
                    </a:ext>
                  </a:extLst>
                </a:gridCol>
                <a:gridCol w="1898248">
                  <a:extLst>
                    <a:ext uri="{9D8B030D-6E8A-4147-A177-3AD203B41FA5}">
                      <a16:colId xmlns:a16="http://schemas.microsoft.com/office/drawing/2014/main" val="2154802501"/>
                    </a:ext>
                  </a:extLst>
                </a:gridCol>
                <a:gridCol w="2062480">
                  <a:extLst>
                    <a:ext uri="{9D8B030D-6E8A-4147-A177-3AD203B41FA5}">
                      <a16:colId xmlns:a16="http://schemas.microsoft.com/office/drawing/2014/main" val="1736328052"/>
                    </a:ext>
                  </a:extLst>
                </a:gridCol>
              </a:tblGrid>
              <a:tr h="370840">
                <a:tc>
                  <a:txBody>
                    <a:bodyPr/>
                    <a:lstStyle/>
                    <a:p>
                      <a:r>
                        <a:rPr lang="zh-CN" altLang="en-US" dirty="0"/>
                        <a:t>比率</a:t>
                      </a:r>
                    </a:p>
                  </a:txBody>
                  <a:tcPr/>
                </a:tc>
                <a:tc>
                  <a:txBody>
                    <a:bodyPr/>
                    <a:lstStyle/>
                    <a:p>
                      <a:r>
                        <a:rPr lang="zh-CN" altLang="en-US" dirty="0"/>
                        <a:t>单词</a:t>
                      </a:r>
                      <a:r>
                        <a:rPr lang="en-US" altLang="zh-CN" dirty="0"/>
                        <a:t>j</a:t>
                      </a:r>
                      <a:r>
                        <a:rPr lang="zh-CN" altLang="en-US" dirty="0"/>
                        <a:t>，</a:t>
                      </a:r>
                      <a:r>
                        <a:rPr lang="en-US" altLang="zh-CN" dirty="0"/>
                        <a:t>k</a:t>
                      </a:r>
                      <a:r>
                        <a:rPr lang="zh-CN" altLang="en-US" dirty="0"/>
                        <a:t>相关</a:t>
                      </a:r>
                    </a:p>
                  </a:txBody>
                  <a:tcPr/>
                </a:tc>
                <a:tc>
                  <a:txBody>
                    <a:bodyPr/>
                    <a:lstStyle/>
                    <a:p>
                      <a:r>
                        <a:rPr lang="zh-CN" altLang="en-US" dirty="0"/>
                        <a:t>单词</a:t>
                      </a:r>
                      <a:r>
                        <a:rPr lang="en-US" altLang="zh-CN" dirty="0"/>
                        <a:t>j</a:t>
                      </a:r>
                      <a:r>
                        <a:rPr lang="zh-CN" altLang="en-US" dirty="0"/>
                        <a:t>，</a:t>
                      </a:r>
                      <a:r>
                        <a:rPr lang="en-US" altLang="zh-CN" dirty="0"/>
                        <a:t>k</a:t>
                      </a:r>
                      <a:r>
                        <a:rPr lang="zh-CN" altLang="en-US" dirty="0"/>
                        <a:t>不相关</a:t>
                      </a:r>
                    </a:p>
                  </a:txBody>
                  <a:tcPr/>
                </a:tc>
                <a:extLst>
                  <a:ext uri="{0D108BD9-81ED-4DB2-BD59-A6C34878D82A}">
                    <a16:rowId xmlns:a16="http://schemas.microsoft.com/office/drawing/2014/main" val="1693864914"/>
                  </a:ext>
                </a:extLst>
              </a:tr>
              <a:tr h="370840">
                <a:tc>
                  <a:txBody>
                    <a:bodyPr/>
                    <a:lstStyle/>
                    <a:p>
                      <a:r>
                        <a:rPr lang="zh-CN" altLang="en-US" dirty="0"/>
                        <a:t>单词</a:t>
                      </a:r>
                      <a:r>
                        <a:rPr lang="en-US" altLang="zh-CN" dirty="0" err="1"/>
                        <a:t>i</a:t>
                      </a:r>
                      <a:r>
                        <a:rPr lang="zh-CN" altLang="en-US" dirty="0"/>
                        <a:t>，</a:t>
                      </a:r>
                      <a:r>
                        <a:rPr lang="en-US" altLang="zh-CN" dirty="0"/>
                        <a:t>k</a:t>
                      </a:r>
                      <a:r>
                        <a:rPr lang="zh-CN" altLang="en-US" dirty="0"/>
                        <a:t>相关</a:t>
                      </a:r>
                    </a:p>
                  </a:txBody>
                  <a:tcPr/>
                </a:tc>
                <a:tc>
                  <a:txBody>
                    <a:bodyPr/>
                    <a:lstStyle/>
                    <a:p>
                      <a:r>
                        <a:rPr lang="zh-CN" altLang="en-US" dirty="0"/>
                        <a:t>趋近</a:t>
                      </a:r>
                      <a:r>
                        <a:rPr lang="en-US" altLang="zh-CN" dirty="0"/>
                        <a:t>1</a:t>
                      </a:r>
                      <a:endParaRPr lang="zh-CN" altLang="en-US" dirty="0"/>
                    </a:p>
                  </a:txBody>
                  <a:tcPr/>
                </a:tc>
                <a:tc>
                  <a:txBody>
                    <a:bodyPr/>
                    <a:lstStyle/>
                    <a:p>
                      <a:r>
                        <a:rPr lang="zh-CN" altLang="en-US" dirty="0"/>
                        <a:t>很大</a:t>
                      </a:r>
                    </a:p>
                  </a:txBody>
                  <a:tcPr/>
                </a:tc>
                <a:extLst>
                  <a:ext uri="{0D108BD9-81ED-4DB2-BD59-A6C34878D82A}">
                    <a16:rowId xmlns:a16="http://schemas.microsoft.com/office/drawing/2014/main" val="453805612"/>
                  </a:ext>
                </a:extLst>
              </a:tr>
              <a:tr h="370840">
                <a:tc>
                  <a:txBody>
                    <a:bodyPr/>
                    <a:lstStyle/>
                    <a:p>
                      <a:r>
                        <a:rPr lang="zh-CN" altLang="en-US" dirty="0"/>
                        <a:t>单词</a:t>
                      </a:r>
                      <a:r>
                        <a:rPr lang="en-US" altLang="zh-CN" dirty="0" err="1"/>
                        <a:t>i</a:t>
                      </a:r>
                      <a:r>
                        <a:rPr lang="zh-CN" altLang="en-US" dirty="0"/>
                        <a:t>，</a:t>
                      </a:r>
                      <a:r>
                        <a:rPr lang="en-US" altLang="zh-CN" dirty="0"/>
                        <a:t>k</a:t>
                      </a:r>
                      <a:r>
                        <a:rPr lang="zh-CN" altLang="en-US" dirty="0"/>
                        <a:t>不相关</a:t>
                      </a:r>
                    </a:p>
                  </a:txBody>
                  <a:tcPr/>
                </a:tc>
                <a:tc>
                  <a:txBody>
                    <a:bodyPr/>
                    <a:lstStyle/>
                    <a:p>
                      <a:r>
                        <a:rPr lang="zh-CN" altLang="en-US" dirty="0"/>
                        <a:t>很小</a:t>
                      </a:r>
                    </a:p>
                  </a:txBody>
                  <a:tcPr/>
                </a:tc>
                <a:tc>
                  <a:txBody>
                    <a:bodyPr/>
                    <a:lstStyle/>
                    <a:p>
                      <a:r>
                        <a:rPr lang="zh-CN" altLang="en-US" dirty="0"/>
                        <a:t>趋近</a:t>
                      </a:r>
                      <a:r>
                        <a:rPr lang="en-US" altLang="zh-CN" dirty="0"/>
                        <a:t>1</a:t>
                      </a:r>
                      <a:endParaRPr lang="zh-CN" altLang="en-US" dirty="0"/>
                    </a:p>
                  </a:txBody>
                  <a:tcPr/>
                </a:tc>
                <a:extLst>
                  <a:ext uri="{0D108BD9-81ED-4DB2-BD59-A6C34878D82A}">
                    <a16:rowId xmlns:a16="http://schemas.microsoft.com/office/drawing/2014/main" val="630300633"/>
                  </a:ext>
                </a:extLst>
              </a:tr>
            </a:tbl>
          </a:graphicData>
        </a:graphic>
      </p:graphicFrame>
      <p:cxnSp>
        <p:nvCxnSpPr>
          <p:cNvPr id="11" name="直接箭头连接符 10">
            <a:extLst>
              <a:ext uri="{FF2B5EF4-FFF2-40B4-BE49-F238E27FC236}">
                <a16:creationId xmlns:a16="http://schemas.microsoft.com/office/drawing/2014/main" id="{43D56679-51B2-4923-8379-8E4567B2CDEC}"/>
              </a:ext>
            </a:extLst>
          </p:cNvPr>
          <p:cNvCxnSpPr/>
          <p:nvPr/>
        </p:nvCxnSpPr>
        <p:spPr>
          <a:xfrm flipH="1">
            <a:off x="4332851" y="4246241"/>
            <a:ext cx="441960" cy="62484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3" name="矩形 22">
            <a:extLst>
              <a:ext uri="{FF2B5EF4-FFF2-40B4-BE49-F238E27FC236}">
                <a16:creationId xmlns:a16="http://schemas.microsoft.com/office/drawing/2014/main" id="{05E5CABC-9803-4167-BB70-2A68C515025E}"/>
              </a:ext>
            </a:extLst>
          </p:cNvPr>
          <p:cNvSpPr/>
          <p:nvPr/>
        </p:nvSpPr>
        <p:spPr>
          <a:xfrm>
            <a:off x="1260867" y="969629"/>
            <a:ext cx="2713415" cy="367169"/>
          </a:xfrm>
          <a:prstGeom prst="rect">
            <a:avLst/>
          </a:prstGeom>
          <a:solidFill>
            <a:srgbClr val="0070C0"/>
          </a:solidFill>
          <a:ln w="12700" cap="flat" cmpd="sng" algn="ctr">
            <a:noFill/>
            <a:prstDash val="solid"/>
            <a:miter lim="800000"/>
          </a:ln>
          <a:effectLst/>
        </p:spPr>
        <p:txBody>
          <a:bodyPr lIns="35985" tIns="45699" rIns="35985" bIns="45699" rtlCol="0" anchor="ctr"/>
          <a:lstStyle/>
          <a:p>
            <a:pPr marL="0" marR="0" lvl="0" indent="0" algn="ctr" defTabSz="1218804" eaLnBrk="1" fontAlgn="base" latinLnBrk="0" hangingPunct="1">
              <a:lnSpc>
                <a:spcPct val="100000"/>
              </a:lnSpc>
              <a:spcBef>
                <a:spcPct val="0"/>
              </a:spcBef>
              <a:spcAft>
                <a:spcPct val="0"/>
              </a:spcAft>
              <a:buClrTx/>
              <a:buSzTx/>
              <a:buFontTx/>
              <a:buNone/>
              <a:tabLst/>
              <a:defRPr/>
            </a:pPr>
            <a:r>
              <a:rPr lang="zh-CN" altLang="en-US" sz="1599" kern="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rPr>
              <a:t>共现频率矩阵</a:t>
            </a:r>
            <a:endParaRPr kumimoji="0" lang="zh-CN" altLang="en-US" sz="1599" b="0" i="0" u="none" strike="noStrike" kern="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cxnSp>
        <p:nvCxnSpPr>
          <p:cNvPr id="4" name="连接符: 曲线 3">
            <a:extLst>
              <a:ext uri="{FF2B5EF4-FFF2-40B4-BE49-F238E27FC236}">
                <a16:creationId xmlns:a16="http://schemas.microsoft.com/office/drawing/2014/main" id="{C606258C-5DA7-42FE-9323-7E82AA36A255}"/>
              </a:ext>
            </a:extLst>
          </p:cNvPr>
          <p:cNvCxnSpPr/>
          <p:nvPr/>
        </p:nvCxnSpPr>
        <p:spPr>
          <a:xfrm rot="10800000">
            <a:off x="1260867" y="4246242"/>
            <a:ext cx="1020420" cy="66084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231930F2-D5B9-4456-B167-72EBC0A583EE}"/>
              </a:ext>
            </a:extLst>
          </p:cNvPr>
          <p:cNvSpPr/>
          <p:nvPr/>
        </p:nvSpPr>
        <p:spPr>
          <a:xfrm>
            <a:off x="261256" y="3573624"/>
            <a:ext cx="1131585" cy="798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Ratio</a:t>
            </a:r>
            <a:endParaRPr lang="zh-CN" altLang="en-US" sz="2000" dirty="0">
              <a:solidFill>
                <a:schemeClr val="tx1"/>
              </a:solidFill>
            </a:endParaRPr>
          </a:p>
        </p:txBody>
      </p:sp>
      <p:sp>
        <p:nvSpPr>
          <p:cNvPr id="14" name="矩形 13"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7012AE3A-FF4B-45F7-817E-A37EEC88F238}"/>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04</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extLst>
      <p:ext uri="{BB962C8B-B14F-4D97-AF65-F5344CB8AC3E}">
        <p14:creationId xmlns:p14="http://schemas.microsoft.com/office/powerpoint/2010/main" val="77785407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856BC6C-975E-4405-A721-9AFA1CAA511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Glove</a:t>
            </a: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理论</a:t>
            </a:r>
          </a:p>
        </p:txBody>
      </p:sp>
      <p:sp>
        <p:nvSpPr>
          <p:cNvPr id="18" name="矩形 1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CFA10043-3474-4A0C-9E64-43D02401AB82}"/>
              </a:ext>
            </a:extLst>
          </p:cNvPr>
          <p:cNvSpPr/>
          <p:nvPr/>
        </p:nvSpPr>
        <p:spPr>
          <a:xfrm>
            <a:off x="3941884" y="3950597"/>
            <a:ext cx="4308231" cy="379656"/>
          </a:xfrm>
          <a:prstGeom prst="rect">
            <a:avLst/>
          </a:prstGeom>
        </p:spPr>
        <p:txBody>
          <a:bodyPr wrap="square">
            <a:spAutoFit/>
          </a:bodyPr>
          <a:lstStyle/>
          <a:p>
            <a:pPr algn="ctr" defTabSz="914377" fontAlgn="base">
              <a:spcBef>
                <a:spcPct val="0"/>
              </a:spcBef>
              <a:spcAft>
                <a:spcPct val="0"/>
              </a:spcAft>
            </a:pPr>
            <a:r>
              <a:rPr lang="zh-CN" altLang="en-US" sz="1867" b="1"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如何求解共现矩阵？</a:t>
            </a:r>
            <a:endParaRPr lang="en-US" altLang="zh-CN" sz="1867" b="1"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cxnSp>
        <p:nvCxnSpPr>
          <p:cNvPr id="19" name="直接连接符 18" descr="e7d195523061f1c09e9d68d7cf438b91ef959ecb14fc25d26BBA7F7DBC18E55DFF4014AF651F0BF2569D4B6C1DA7F1A4683A481403BD872FC687266AD13265C1DE7C373772FD8728ABDD69ADD03BFF5BE2862BC891DBB79EE2341C44C8A0202E5F94C5A17642E282ED79F72530309EF99E1106E340CC79CE70DA78DE569C2E23CA1501DD98644E7754407D355E74E529">
            <a:extLst>
              <a:ext uri="{FF2B5EF4-FFF2-40B4-BE49-F238E27FC236}">
                <a16:creationId xmlns:a16="http://schemas.microsoft.com/office/drawing/2014/main" id="{D032A12A-2719-4F27-8F22-B5BCF7152CB7}"/>
              </a:ext>
            </a:extLst>
          </p:cNvPr>
          <p:cNvCxnSpPr/>
          <p:nvPr/>
        </p:nvCxnSpPr>
        <p:spPr>
          <a:xfrm>
            <a:off x="5952578" y="4364938"/>
            <a:ext cx="230855"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40" name="Group 19" descr="e7d195523061f1c09e9d68d7cf438b91ef959ecb14fc25d26BBA7F7DBC18E55DFF4014AF651F0BF2569D4B6C1DA7F1A4683A481403BD872FC687266AD13265C1DE7C373772FD8728ABDD69ADD03BFF5BE2862BC891DBB79ED9A1819BC282DECB56AE8835BDD3592A29611765161E6F9AB128C5C815AC95EA67D637C44218307C3B2BB820D9BFC219D857C8E986233DAC">
            <a:extLst>
              <a:ext uri="{FF2B5EF4-FFF2-40B4-BE49-F238E27FC236}">
                <a16:creationId xmlns:a16="http://schemas.microsoft.com/office/drawing/2014/main" id="{1806635D-C7BD-412E-9373-6D553F7F9F4D}"/>
              </a:ext>
            </a:extLst>
          </p:cNvPr>
          <p:cNvGrpSpPr>
            <a:grpSpLocks noChangeAspect="1"/>
          </p:cNvGrpSpPr>
          <p:nvPr/>
        </p:nvGrpSpPr>
        <p:grpSpPr bwMode="auto">
          <a:xfrm>
            <a:off x="5480438" y="2403390"/>
            <a:ext cx="1208617" cy="1439333"/>
            <a:chOff x="722" y="878"/>
            <a:chExt cx="571" cy="680"/>
          </a:xfrm>
        </p:grpSpPr>
        <p:sp>
          <p:nvSpPr>
            <p:cNvPr id="41" name="Freeform 20">
              <a:extLst>
                <a:ext uri="{FF2B5EF4-FFF2-40B4-BE49-F238E27FC236}">
                  <a16:creationId xmlns:a16="http://schemas.microsoft.com/office/drawing/2014/main" id="{3D160BDA-9CCB-4A7A-B5B3-7133F1CCCAD3}"/>
                </a:ext>
              </a:extLst>
            </p:cNvPr>
            <p:cNvSpPr>
              <a:spLocks/>
            </p:cNvSpPr>
            <p:nvPr/>
          </p:nvSpPr>
          <p:spPr bwMode="auto">
            <a:xfrm>
              <a:off x="830" y="984"/>
              <a:ext cx="351" cy="412"/>
            </a:xfrm>
            <a:custGeom>
              <a:avLst/>
              <a:gdLst>
                <a:gd name="T0" fmla="*/ 279 w 412"/>
                <a:gd name="T1" fmla="*/ 443 h 484"/>
                <a:gd name="T2" fmla="*/ 336 w 412"/>
                <a:gd name="T3" fmla="*/ 340 h 484"/>
                <a:gd name="T4" fmla="*/ 341 w 412"/>
                <a:gd name="T5" fmla="*/ 76 h 484"/>
                <a:gd name="T6" fmla="*/ 76 w 412"/>
                <a:gd name="T7" fmla="*/ 72 h 484"/>
                <a:gd name="T8" fmla="*/ 72 w 412"/>
                <a:gd name="T9" fmla="*/ 336 h 484"/>
                <a:gd name="T10" fmla="*/ 76 w 412"/>
                <a:gd name="T11" fmla="*/ 341 h 484"/>
                <a:gd name="T12" fmla="*/ 133 w 412"/>
                <a:gd name="T13" fmla="*/ 444 h 484"/>
                <a:gd name="T14" fmla="*/ 135 w 412"/>
                <a:gd name="T15" fmla="*/ 484 h 484"/>
                <a:gd name="T16" fmla="*/ 276 w 412"/>
                <a:gd name="T17" fmla="*/ 484 h 484"/>
                <a:gd name="T18" fmla="*/ 279 w 412"/>
                <a:gd name="T19" fmla="*/ 44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84">
                  <a:moveTo>
                    <a:pt x="279" y="443"/>
                  </a:moveTo>
                  <a:cubicBezTo>
                    <a:pt x="285" y="398"/>
                    <a:pt x="324" y="353"/>
                    <a:pt x="336" y="340"/>
                  </a:cubicBezTo>
                  <a:cubicBezTo>
                    <a:pt x="410" y="268"/>
                    <a:pt x="412" y="151"/>
                    <a:pt x="341" y="76"/>
                  </a:cubicBezTo>
                  <a:cubicBezTo>
                    <a:pt x="269" y="2"/>
                    <a:pt x="150" y="0"/>
                    <a:pt x="76" y="72"/>
                  </a:cubicBezTo>
                  <a:cubicBezTo>
                    <a:pt x="2" y="144"/>
                    <a:pt x="0" y="262"/>
                    <a:pt x="72" y="336"/>
                  </a:cubicBezTo>
                  <a:cubicBezTo>
                    <a:pt x="76" y="341"/>
                    <a:pt x="76" y="341"/>
                    <a:pt x="76" y="341"/>
                  </a:cubicBezTo>
                  <a:cubicBezTo>
                    <a:pt x="89" y="353"/>
                    <a:pt x="127" y="398"/>
                    <a:pt x="133" y="444"/>
                  </a:cubicBezTo>
                  <a:cubicBezTo>
                    <a:pt x="135" y="457"/>
                    <a:pt x="136" y="471"/>
                    <a:pt x="135" y="484"/>
                  </a:cubicBezTo>
                  <a:cubicBezTo>
                    <a:pt x="276" y="484"/>
                    <a:pt x="276" y="484"/>
                    <a:pt x="276" y="484"/>
                  </a:cubicBezTo>
                  <a:cubicBezTo>
                    <a:pt x="277" y="470"/>
                    <a:pt x="278" y="457"/>
                    <a:pt x="279" y="443"/>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2" name="Freeform 21">
              <a:extLst>
                <a:ext uri="{FF2B5EF4-FFF2-40B4-BE49-F238E27FC236}">
                  <a16:creationId xmlns:a16="http://schemas.microsoft.com/office/drawing/2014/main" id="{9379CFC3-FF3A-467F-9FD2-19E58157B7FF}"/>
                </a:ext>
              </a:extLst>
            </p:cNvPr>
            <p:cNvSpPr>
              <a:spLocks noEditPoints="1"/>
            </p:cNvSpPr>
            <p:nvPr/>
          </p:nvSpPr>
          <p:spPr bwMode="auto">
            <a:xfrm>
              <a:off x="835" y="988"/>
              <a:ext cx="342" cy="419"/>
            </a:xfrm>
            <a:custGeom>
              <a:avLst/>
              <a:gdLst>
                <a:gd name="T0" fmla="*/ 271 w 401"/>
                <a:gd name="T1" fmla="*/ 492 h 492"/>
                <a:gd name="T2" fmla="*/ 129 w 401"/>
                <a:gd name="T3" fmla="*/ 492 h 492"/>
                <a:gd name="T4" fmla="*/ 121 w 401"/>
                <a:gd name="T5" fmla="*/ 488 h 492"/>
                <a:gd name="T6" fmla="*/ 117 w 401"/>
                <a:gd name="T7" fmla="*/ 479 h 492"/>
                <a:gd name="T8" fmla="*/ 115 w 401"/>
                <a:gd name="T9" fmla="*/ 440 h 492"/>
                <a:gd name="T10" fmla="*/ 61 w 401"/>
                <a:gd name="T11" fmla="*/ 345 h 492"/>
                <a:gd name="T12" fmla="*/ 57 w 401"/>
                <a:gd name="T13" fmla="*/ 340 h 492"/>
                <a:gd name="T14" fmla="*/ 1 w 401"/>
                <a:gd name="T15" fmla="*/ 198 h 492"/>
                <a:gd name="T16" fmla="*/ 61 w 401"/>
                <a:gd name="T17" fmla="*/ 58 h 492"/>
                <a:gd name="T18" fmla="*/ 204 w 401"/>
                <a:gd name="T19" fmla="*/ 2 h 492"/>
                <a:gd name="T20" fmla="*/ 344 w 401"/>
                <a:gd name="T21" fmla="*/ 62 h 492"/>
                <a:gd name="T22" fmla="*/ 400 w 401"/>
                <a:gd name="T23" fmla="*/ 204 h 492"/>
                <a:gd name="T24" fmla="*/ 339 w 401"/>
                <a:gd name="T25" fmla="*/ 345 h 492"/>
                <a:gd name="T26" fmla="*/ 286 w 401"/>
                <a:gd name="T27" fmla="*/ 440 h 492"/>
                <a:gd name="T28" fmla="*/ 284 w 401"/>
                <a:gd name="T29" fmla="*/ 479 h 492"/>
                <a:gd name="T30" fmla="*/ 280 w 401"/>
                <a:gd name="T31" fmla="*/ 488 h 492"/>
                <a:gd name="T32" fmla="*/ 271 w 401"/>
                <a:gd name="T33" fmla="*/ 492 h 492"/>
                <a:gd name="T34" fmla="*/ 142 w 401"/>
                <a:gd name="T35" fmla="*/ 467 h 492"/>
                <a:gd name="T36" fmla="*/ 258 w 401"/>
                <a:gd name="T37" fmla="*/ 467 h 492"/>
                <a:gd name="T38" fmla="*/ 260 w 401"/>
                <a:gd name="T39" fmla="*/ 437 h 492"/>
                <a:gd name="T40" fmla="*/ 321 w 401"/>
                <a:gd name="T41" fmla="*/ 327 h 492"/>
                <a:gd name="T42" fmla="*/ 374 w 401"/>
                <a:gd name="T43" fmla="*/ 204 h 492"/>
                <a:gd name="T44" fmla="*/ 325 w 401"/>
                <a:gd name="T45" fmla="*/ 80 h 492"/>
                <a:gd name="T46" fmla="*/ 202 w 401"/>
                <a:gd name="T47" fmla="*/ 27 h 492"/>
                <a:gd name="T48" fmla="*/ 79 w 401"/>
                <a:gd name="T49" fmla="*/ 76 h 492"/>
                <a:gd name="T50" fmla="*/ 26 w 401"/>
                <a:gd name="T51" fmla="*/ 199 h 492"/>
                <a:gd name="T52" fmla="*/ 75 w 401"/>
                <a:gd name="T53" fmla="*/ 323 h 492"/>
                <a:gd name="T54" fmla="*/ 79 w 401"/>
                <a:gd name="T55" fmla="*/ 326 h 492"/>
                <a:gd name="T56" fmla="*/ 140 w 401"/>
                <a:gd name="T57" fmla="*/ 436 h 492"/>
                <a:gd name="T58" fmla="*/ 142 w 401"/>
                <a:gd name="T59" fmla="*/ 46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1" h="492">
                  <a:moveTo>
                    <a:pt x="271" y="492"/>
                  </a:moveTo>
                  <a:cubicBezTo>
                    <a:pt x="129" y="492"/>
                    <a:pt x="129" y="492"/>
                    <a:pt x="129" y="492"/>
                  </a:cubicBezTo>
                  <a:cubicBezTo>
                    <a:pt x="126" y="492"/>
                    <a:pt x="123" y="490"/>
                    <a:pt x="121" y="488"/>
                  </a:cubicBezTo>
                  <a:cubicBezTo>
                    <a:pt x="118" y="485"/>
                    <a:pt x="117" y="482"/>
                    <a:pt x="117" y="479"/>
                  </a:cubicBezTo>
                  <a:cubicBezTo>
                    <a:pt x="117" y="466"/>
                    <a:pt x="116" y="453"/>
                    <a:pt x="115" y="440"/>
                  </a:cubicBezTo>
                  <a:cubicBezTo>
                    <a:pt x="109" y="399"/>
                    <a:pt x="74" y="358"/>
                    <a:pt x="61" y="345"/>
                  </a:cubicBezTo>
                  <a:cubicBezTo>
                    <a:pt x="57" y="340"/>
                    <a:pt x="57" y="340"/>
                    <a:pt x="57" y="340"/>
                  </a:cubicBezTo>
                  <a:cubicBezTo>
                    <a:pt x="20" y="302"/>
                    <a:pt x="0" y="252"/>
                    <a:pt x="1" y="198"/>
                  </a:cubicBezTo>
                  <a:cubicBezTo>
                    <a:pt x="2" y="144"/>
                    <a:pt x="23" y="95"/>
                    <a:pt x="61" y="58"/>
                  </a:cubicBezTo>
                  <a:cubicBezTo>
                    <a:pt x="99" y="20"/>
                    <a:pt x="150" y="0"/>
                    <a:pt x="204" y="2"/>
                  </a:cubicBezTo>
                  <a:cubicBezTo>
                    <a:pt x="257" y="2"/>
                    <a:pt x="306" y="24"/>
                    <a:pt x="344" y="62"/>
                  </a:cubicBezTo>
                  <a:cubicBezTo>
                    <a:pt x="381" y="100"/>
                    <a:pt x="401" y="151"/>
                    <a:pt x="400" y="204"/>
                  </a:cubicBezTo>
                  <a:cubicBezTo>
                    <a:pt x="399" y="257"/>
                    <a:pt x="378" y="307"/>
                    <a:pt x="339" y="345"/>
                  </a:cubicBezTo>
                  <a:cubicBezTo>
                    <a:pt x="327" y="356"/>
                    <a:pt x="291" y="399"/>
                    <a:pt x="286" y="440"/>
                  </a:cubicBezTo>
                  <a:cubicBezTo>
                    <a:pt x="285" y="453"/>
                    <a:pt x="283" y="466"/>
                    <a:pt x="284" y="479"/>
                  </a:cubicBezTo>
                  <a:cubicBezTo>
                    <a:pt x="284" y="482"/>
                    <a:pt x="283" y="485"/>
                    <a:pt x="280" y="488"/>
                  </a:cubicBezTo>
                  <a:cubicBezTo>
                    <a:pt x="277" y="490"/>
                    <a:pt x="274" y="492"/>
                    <a:pt x="271" y="492"/>
                  </a:cubicBezTo>
                  <a:close/>
                  <a:moveTo>
                    <a:pt x="142" y="467"/>
                  </a:moveTo>
                  <a:cubicBezTo>
                    <a:pt x="258" y="467"/>
                    <a:pt x="258" y="467"/>
                    <a:pt x="258" y="467"/>
                  </a:cubicBezTo>
                  <a:cubicBezTo>
                    <a:pt x="258" y="457"/>
                    <a:pt x="260" y="447"/>
                    <a:pt x="260" y="437"/>
                  </a:cubicBezTo>
                  <a:cubicBezTo>
                    <a:pt x="268" y="379"/>
                    <a:pt x="321" y="328"/>
                    <a:pt x="321" y="327"/>
                  </a:cubicBezTo>
                  <a:cubicBezTo>
                    <a:pt x="355" y="295"/>
                    <a:pt x="374" y="251"/>
                    <a:pt x="374" y="204"/>
                  </a:cubicBezTo>
                  <a:cubicBezTo>
                    <a:pt x="375" y="157"/>
                    <a:pt x="358" y="113"/>
                    <a:pt x="325" y="80"/>
                  </a:cubicBezTo>
                  <a:cubicBezTo>
                    <a:pt x="293" y="46"/>
                    <a:pt x="249" y="28"/>
                    <a:pt x="202" y="27"/>
                  </a:cubicBezTo>
                  <a:cubicBezTo>
                    <a:pt x="156" y="26"/>
                    <a:pt x="112" y="43"/>
                    <a:pt x="79" y="76"/>
                  </a:cubicBezTo>
                  <a:cubicBezTo>
                    <a:pt x="45" y="108"/>
                    <a:pt x="26" y="152"/>
                    <a:pt x="26" y="199"/>
                  </a:cubicBezTo>
                  <a:cubicBezTo>
                    <a:pt x="25" y="245"/>
                    <a:pt x="43" y="290"/>
                    <a:pt x="75" y="323"/>
                  </a:cubicBezTo>
                  <a:cubicBezTo>
                    <a:pt x="79" y="326"/>
                    <a:pt x="79" y="326"/>
                    <a:pt x="79" y="326"/>
                  </a:cubicBezTo>
                  <a:cubicBezTo>
                    <a:pt x="79" y="327"/>
                    <a:pt x="132" y="379"/>
                    <a:pt x="140" y="436"/>
                  </a:cubicBezTo>
                  <a:cubicBezTo>
                    <a:pt x="141" y="447"/>
                    <a:pt x="142" y="457"/>
                    <a:pt x="142" y="4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3" name="Freeform 22">
              <a:extLst>
                <a:ext uri="{FF2B5EF4-FFF2-40B4-BE49-F238E27FC236}">
                  <a16:creationId xmlns:a16="http://schemas.microsoft.com/office/drawing/2014/main" id="{1675EB01-C181-477D-AB31-C59179208095}"/>
                </a:ext>
              </a:extLst>
            </p:cNvPr>
            <p:cNvSpPr>
              <a:spLocks/>
            </p:cNvSpPr>
            <p:nvPr/>
          </p:nvSpPr>
          <p:spPr bwMode="auto">
            <a:xfrm>
              <a:off x="944" y="1396"/>
              <a:ext cx="125" cy="152"/>
            </a:xfrm>
            <a:custGeom>
              <a:avLst/>
              <a:gdLst>
                <a:gd name="T0" fmla="*/ 2 w 147"/>
                <a:gd name="T1" fmla="*/ 96 h 179"/>
                <a:gd name="T2" fmla="*/ 73 w 147"/>
                <a:gd name="T3" fmla="*/ 179 h 179"/>
                <a:gd name="T4" fmla="*/ 145 w 147"/>
                <a:gd name="T5" fmla="*/ 96 h 179"/>
                <a:gd name="T6" fmla="*/ 144 w 147"/>
                <a:gd name="T7" fmla="*/ 0 h 179"/>
                <a:gd name="T8" fmla="*/ 2 w 147"/>
                <a:gd name="T9" fmla="*/ 0 h 179"/>
                <a:gd name="T10" fmla="*/ 2 w 147"/>
                <a:gd name="T11" fmla="*/ 96 h 179"/>
              </a:gdLst>
              <a:ahLst/>
              <a:cxnLst>
                <a:cxn ang="0">
                  <a:pos x="T0" y="T1"/>
                </a:cxn>
                <a:cxn ang="0">
                  <a:pos x="T2" y="T3"/>
                </a:cxn>
                <a:cxn ang="0">
                  <a:pos x="T4" y="T5"/>
                </a:cxn>
                <a:cxn ang="0">
                  <a:pos x="T6" y="T7"/>
                </a:cxn>
                <a:cxn ang="0">
                  <a:pos x="T8" y="T9"/>
                </a:cxn>
                <a:cxn ang="0">
                  <a:pos x="T10" y="T11"/>
                </a:cxn>
              </a:cxnLst>
              <a:rect l="0" t="0" r="r" b="b"/>
              <a:pathLst>
                <a:path w="147" h="179">
                  <a:moveTo>
                    <a:pt x="2" y="96"/>
                  </a:moveTo>
                  <a:cubicBezTo>
                    <a:pt x="0" y="138"/>
                    <a:pt x="31" y="174"/>
                    <a:pt x="73" y="179"/>
                  </a:cubicBezTo>
                  <a:cubicBezTo>
                    <a:pt x="115" y="175"/>
                    <a:pt x="147" y="139"/>
                    <a:pt x="145" y="96"/>
                  </a:cubicBezTo>
                  <a:cubicBezTo>
                    <a:pt x="145" y="65"/>
                    <a:pt x="144" y="30"/>
                    <a:pt x="144" y="0"/>
                  </a:cubicBezTo>
                  <a:cubicBezTo>
                    <a:pt x="2" y="0"/>
                    <a:pt x="2" y="0"/>
                    <a:pt x="2" y="0"/>
                  </a:cubicBezTo>
                  <a:cubicBezTo>
                    <a:pt x="3" y="30"/>
                    <a:pt x="2" y="65"/>
                    <a:pt x="2" y="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4" name="Freeform 23">
              <a:extLst>
                <a:ext uri="{FF2B5EF4-FFF2-40B4-BE49-F238E27FC236}">
                  <a16:creationId xmlns:a16="http://schemas.microsoft.com/office/drawing/2014/main" id="{1312E987-E685-4E8E-B6FA-603DAE088267}"/>
                </a:ext>
              </a:extLst>
            </p:cNvPr>
            <p:cNvSpPr>
              <a:spLocks noEditPoints="1"/>
            </p:cNvSpPr>
            <p:nvPr/>
          </p:nvSpPr>
          <p:spPr bwMode="auto">
            <a:xfrm>
              <a:off x="933" y="1385"/>
              <a:ext cx="147" cy="173"/>
            </a:xfrm>
            <a:custGeom>
              <a:avLst/>
              <a:gdLst>
                <a:gd name="T0" fmla="*/ 86 w 173"/>
                <a:gd name="T1" fmla="*/ 203 h 203"/>
                <a:gd name="T2" fmla="*/ 85 w 173"/>
                <a:gd name="T3" fmla="*/ 203 h 203"/>
                <a:gd name="T4" fmla="*/ 2 w 173"/>
                <a:gd name="T5" fmla="*/ 108 h 203"/>
                <a:gd name="T6" fmla="*/ 3 w 173"/>
                <a:gd name="T7" fmla="*/ 65 h 203"/>
                <a:gd name="T8" fmla="*/ 4 w 173"/>
                <a:gd name="T9" fmla="*/ 12 h 203"/>
                <a:gd name="T10" fmla="*/ 7 w 173"/>
                <a:gd name="T11" fmla="*/ 3 h 203"/>
                <a:gd name="T12" fmla="*/ 16 w 173"/>
                <a:gd name="T13" fmla="*/ 0 h 203"/>
                <a:gd name="T14" fmla="*/ 158 w 173"/>
                <a:gd name="T15" fmla="*/ 0 h 203"/>
                <a:gd name="T16" fmla="*/ 166 w 173"/>
                <a:gd name="T17" fmla="*/ 3 h 203"/>
                <a:gd name="T18" fmla="*/ 170 w 173"/>
                <a:gd name="T19" fmla="*/ 12 h 203"/>
                <a:gd name="T20" fmla="*/ 171 w 173"/>
                <a:gd name="T21" fmla="*/ 63 h 203"/>
                <a:gd name="T22" fmla="*/ 171 w 173"/>
                <a:gd name="T23" fmla="*/ 108 h 203"/>
                <a:gd name="T24" fmla="*/ 88 w 173"/>
                <a:gd name="T25" fmla="*/ 203 h 203"/>
                <a:gd name="T26" fmla="*/ 86 w 173"/>
                <a:gd name="T27" fmla="*/ 203 h 203"/>
                <a:gd name="T28" fmla="*/ 28 w 173"/>
                <a:gd name="T29" fmla="*/ 25 h 203"/>
                <a:gd name="T30" fmla="*/ 27 w 173"/>
                <a:gd name="T31" fmla="*/ 65 h 203"/>
                <a:gd name="T32" fmla="*/ 27 w 173"/>
                <a:gd name="T33" fmla="*/ 108 h 203"/>
                <a:gd name="T34" fmla="*/ 27 w 173"/>
                <a:gd name="T35" fmla="*/ 109 h 203"/>
                <a:gd name="T36" fmla="*/ 86 w 173"/>
                <a:gd name="T37" fmla="*/ 178 h 203"/>
                <a:gd name="T38" fmla="*/ 145 w 173"/>
                <a:gd name="T39" fmla="*/ 109 h 203"/>
                <a:gd name="T40" fmla="*/ 144 w 173"/>
                <a:gd name="T41" fmla="*/ 64 h 203"/>
                <a:gd name="T42" fmla="*/ 144 w 173"/>
                <a:gd name="T43" fmla="*/ 25 h 203"/>
                <a:gd name="T44" fmla="*/ 28 w 173"/>
                <a:gd name="T45" fmla="*/ 2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203">
                  <a:moveTo>
                    <a:pt x="86" y="203"/>
                  </a:moveTo>
                  <a:cubicBezTo>
                    <a:pt x="85" y="203"/>
                    <a:pt x="85" y="203"/>
                    <a:pt x="85" y="203"/>
                  </a:cubicBezTo>
                  <a:cubicBezTo>
                    <a:pt x="37" y="199"/>
                    <a:pt x="0" y="157"/>
                    <a:pt x="2" y="108"/>
                  </a:cubicBezTo>
                  <a:cubicBezTo>
                    <a:pt x="2" y="94"/>
                    <a:pt x="2" y="79"/>
                    <a:pt x="3" y="65"/>
                  </a:cubicBezTo>
                  <a:cubicBezTo>
                    <a:pt x="3" y="47"/>
                    <a:pt x="4" y="28"/>
                    <a:pt x="4" y="12"/>
                  </a:cubicBezTo>
                  <a:cubicBezTo>
                    <a:pt x="4" y="9"/>
                    <a:pt x="5" y="6"/>
                    <a:pt x="7" y="3"/>
                  </a:cubicBezTo>
                  <a:cubicBezTo>
                    <a:pt x="10" y="1"/>
                    <a:pt x="13" y="0"/>
                    <a:pt x="16" y="0"/>
                  </a:cubicBezTo>
                  <a:cubicBezTo>
                    <a:pt x="158" y="0"/>
                    <a:pt x="158" y="0"/>
                    <a:pt x="158" y="0"/>
                  </a:cubicBezTo>
                  <a:cubicBezTo>
                    <a:pt x="161" y="0"/>
                    <a:pt x="164" y="1"/>
                    <a:pt x="166" y="3"/>
                  </a:cubicBezTo>
                  <a:cubicBezTo>
                    <a:pt x="169" y="6"/>
                    <a:pt x="170" y="9"/>
                    <a:pt x="170" y="12"/>
                  </a:cubicBezTo>
                  <a:cubicBezTo>
                    <a:pt x="170" y="28"/>
                    <a:pt x="170" y="46"/>
                    <a:pt x="171" y="63"/>
                  </a:cubicBezTo>
                  <a:cubicBezTo>
                    <a:pt x="171" y="78"/>
                    <a:pt x="171" y="94"/>
                    <a:pt x="171" y="108"/>
                  </a:cubicBezTo>
                  <a:cubicBezTo>
                    <a:pt x="173" y="157"/>
                    <a:pt x="137" y="199"/>
                    <a:pt x="88" y="203"/>
                  </a:cubicBezTo>
                  <a:lnTo>
                    <a:pt x="86" y="203"/>
                  </a:lnTo>
                  <a:close/>
                  <a:moveTo>
                    <a:pt x="28" y="25"/>
                  </a:moveTo>
                  <a:cubicBezTo>
                    <a:pt x="28" y="38"/>
                    <a:pt x="28" y="51"/>
                    <a:pt x="27" y="65"/>
                  </a:cubicBezTo>
                  <a:cubicBezTo>
                    <a:pt x="27" y="80"/>
                    <a:pt x="27" y="95"/>
                    <a:pt x="27" y="108"/>
                  </a:cubicBezTo>
                  <a:cubicBezTo>
                    <a:pt x="27" y="109"/>
                    <a:pt x="27" y="109"/>
                    <a:pt x="27" y="109"/>
                  </a:cubicBezTo>
                  <a:cubicBezTo>
                    <a:pt x="25" y="144"/>
                    <a:pt x="51" y="174"/>
                    <a:pt x="86" y="178"/>
                  </a:cubicBezTo>
                  <a:cubicBezTo>
                    <a:pt x="121" y="174"/>
                    <a:pt x="147" y="144"/>
                    <a:pt x="145" y="109"/>
                  </a:cubicBezTo>
                  <a:cubicBezTo>
                    <a:pt x="145" y="94"/>
                    <a:pt x="145" y="79"/>
                    <a:pt x="144" y="64"/>
                  </a:cubicBezTo>
                  <a:cubicBezTo>
                    <a:pt x="144" y="51"/>
                    <a:pt x="144" y="37"/>
                    <a:pt x="144" y="25"/>
                  </a:cubicBezTo>
                  <a:lnTo>
                    <a:pt x="28"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5" name="Freeform 24">
              <a:extLst>
                <a:ext uri="{FF2B5EF4-FFF2-40B4-BE49-F238E27FC236}">
                  <a16:creationId xmlns:a16="http://schemas.microsoft.com/office/drawing/2014/main" id="{0B9012A5-43FE-48C9-8617-750E908D36DF}"/>
                </a:ext>
              </a:extLst>
            </p:cNvPr>
            <p:cNvSpPr>
              <a:spLocks noEditPoints="1"/>
            </p:cNvSpPr>
            <p:nvPr/>
          </p:nvSpPr>
          <p:spPr bwMode="auto">
            <a:xfrm>
              <a:off x="908" y="1385"/>
              <a:ext cx="192" cy="103"/>
            </a:xfrm>
            <a:custGeom>
              <a:avLst/>
              <a:gdLst>
                <a:gd name="T0" fmla="*/ 212 w 225"/>
                <a:gd name="T1" fmla="*/ 25 h 121"/>
                <a:gd name="T2" fmla="*/ 13 w 225"/>
                <a:gd name="T3" fmla="*/ 25 h 121"/>
                <a:gd name="T4" fmla="*/ 0 w 225"/>
                <a:gd name="T5" fmla="*/ 12 h 121"/>
                <a:gd name="T6" fmla="*/ 13 w 225"/>
                <a:gd name="T7" fmla="*/ 0 h 121"/>
                <a:gd name="T8" fmla="*/ 212 w 225"/>
                <a:gd name="T9" fmla="*/ 0 h 121"/>
                <a:gd name="T10" fmla="*/ 225 w 225"/>
                <a:gd name="T11" fmla="*/ 12 h 121"/>
                <a:gd name="T12" fmla="*/ 212 w 225"/>
                <a:gd name="T13" fmla="*/ 25 h 121"/>
                <a:gd name="T14" fmla="*/ 187 w 225"/>
                <a:gd name="T15" fmla="*/ 76 h 121"/>
                <a:gd name="T16" fmla="*/ 44 w 225"/>
                <a:gd name="T17" fmla="*/ 76 h 121"/>
                <a:gd name="T18" fmla="*/ 31 w 225"/>
                <a:gd name="T19" fmla="*/ 63 h 121"/>
                <a:gd name="T20" fmla="*/ 44 w 225"/>
                <a:gd name="T21" fmla="*/ 51 h 121"/>
                <a:gd name="T22" fmla="*/ 187 w 225"/>
                <a:gd name="T23" fmla="*/ 51 h 121"/>
                <a:gd name="T24" fmla="*/ 200 w 225"/>
                <a:gd name="T25" fmla="*/ 63 h 121"/>
                <a:gd name="T26" fmla="*/ 187 w 225"/>
                <a:gd name="T27" fmla="*/ 76 h 121"/>
                <a:gd name="T28" fmla="*/ 187 w 225"/>
                <a:gd name="T29" fmla="*/ 121 h 121"/>
                <a:gd name="T30" fmla="*/ 44 w 225"/>
                <a:gd name="T31" fmla="*/ 121 h 121"/>
                <a:gd name="T32" fmla="*/ 31 w 225"/>
                <a:gd name="T33" fmla="*/ 109 h 121"/>
                <a:gd name="T34" fmla="*/ 44 w 225"/>
                <a:gd name="T35" fmla="*/ 96 h 121"/>
                <a:gd name="T36" fmla="*/ 187 w 225"/>
                <a:gd name="T37" fmla="*/ 96 h 121"/>
                <a:gd name="T38" fmla="*/ 200 w 225"/>
                <a:gd name="T39" fmla="*/ 109 h 121"/>
                <a:gd name="T40" fmla="*/ 187 w 225"/>
                <a:gd name="T4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5" h="121">
                  <a:moveTo>
                    <a:pt x="212" y="25"/>
                  </a:moveTo>
                  <a:cubicBezTo>
                    <a:pt x="13" y="25"/>
                    <a:pt x="13" y="25"/>
                    <a:pt x="13" y="25"/>
                  </a:cubicBezTo>
                  <a:cubicBezTo>
                    <a:pt x="6" y="25"/>
                    <a:pt x="0" y="19"/>
                    <a:pt x="0" y="12"/>
                  </a:cubicBezTo>
                  <a:cubicBezTo>
                    <a:pt x="0" y="5"/>
                    <a:pt x="6" y="0"/>
                    <a:pt x="13" y="0"/>
                  </a:cubicBezTo>
                  <a:cubicBezTo>
                    <a:pt x="212" y="0"/>
                    <a:pt x="212" y="0"/>
                    <a:pt x="212" y="0"/>
                  </a:cubicBezTo>
                  <a:cubicBezTo>
                    <a:pt x="219" y="0"/>
                    <a:pt x="225" y="5"/>
                    <a:pt x="225" y="12"/>
                  </a:cubicBezTo>
                  <a:cubicBezTo>
                    <a:pt x="225" y="19"/>
                    <a:pt x="219" y="25"/>
                    <a:pt x="212" y="25"/>
                  </a:cubicBezTo>
                  <a:close/>
                  <a:moveTo>
                    <a:pt x="187" y="76"/>
                  </a:moveTo>
                  <a:cubicBezTo>
                    <a:pt x="44" y="76"/>
                    <a:pt x="44" y="76"/>
                    <a:pt x="44" y="76"/>
                  </a:cubicBezTo>
                  <a:cubicBezTo>
                    <a:pt x="37" y="76"/>
                    <a:pt x="31" y="70"/>
                    <a:pt x="31" y="63"/>
                  </a:cubicBezTo>
                  <a:cubicBezTo>
                    <a:pt x="31" y="56"/>
                    <a:pt x="37" y="51"/>
                    <a:pt x="44" y="51"/>
                  </a:cubicBezTo>
                  <a:cubicBezTo>
                    <a:pt x="187" y="51"/>
                    <a:pt x="187" y="51"/>
                    <a:pt x="187" y="51"/>
                  </a:cubicBezTo>
                  <a:cubicBezTo>
                    <a:pt x="194" y="51"/>
                    <a:pt x="200" y="56"/>
                    <a:pt x="200" y="63"/>
                  </a:cubicBezTo>
                  <a:cubicBezTo>
                    <a:pt x="200" y="70"/>
                    <a:pt x="194" y="76"/>
                    <a:pt x="187" y="76"/>
                  </a:cubicBezTo>
                  <a:close/>
                  <a:moveTo>
                    <a:pt x="187" y="121"/>
                  </a:moveTo>
                  <a:cubicBezTo>
                    <a:pt x="44" y="121"/>
                    <a:pt x="44" y="121"/>
                    <a:pt x="44" y="121"/>
                  </a:cubicBezTo>
                  <a:cubicBezTo>
                    <a:pt x="37" y="121"/>
                    <a:pt x="31" y="116"/>
                    <a:pt x="31" y="109"/>
                  </a:cubicBezTo>
                  <a:cubicBezTo>
                    <a:pt x="31" y="102"/>
                    <a:pt x="37" y="96"/>
                    <a:pt x="44" y="96"/>
                  </a:cubicBezTo>
                  <a:cubicBezTo>
                    <a:pt x="187" y="96"/>
                    <a:pt x="187" y="96"/>
                    <a:pt x="187" y="96"/>
                  </a:cubicBezTo>
                  <a:cubicBezTo>
                    <a:pt x="194" y="96"/>
                    <a:pt x="200" y="102"/>
                    <a:pt x="200" y="109"/>
                  </a:cubicBezTo>
                  <a:cubicBezTo>
                    <a:pt x="200" y="116"/>
                    <a:pt x="194" y="121"/>
                    <a:pt x="187" y="12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6" name="Freeform 25">
              <a:extLst>
                <a:ext uri="{FF2B5EF4-FFF2-40B4-BE49-F238E27FC236}">
                  <a16:creationId xmlns:a16="http://schemas.microsoft.com/office/drawing/2014/main" id="{0BEF377F-7D22-41E8-9FEC-B8F1DF83B1E4}"/>
                </a:ext>
              </a:extLst>
            </p:cNvPr>
            <p:cNvSpPr>
              <a:spLocks noEditPoints="1"/>
            </p:cNvSpPr>
            <p:nvPr/>
          </p:nvSpPr>
          <p:spPr bwMode="auto">
            <a:xfrm>
              <a:off x="722" y="878"/>
              <a:ext cx="571" cy="529"/>
            </a:xfrm>
            <a:custGeom>
              <a:avLst/>
              <a:gdLst>
                <a:gd name="T0" fmla="*/ 297 w 670"/>
                <a:gd name="T1" fmla="*/ 609 h 622"/>
                <a:gd name="T2" fmla="*/ 292 w 670"/>
                <a:gd name="T3" fmla="*/ 446 h 622"/>
                <a:gd name="T4" fmla="*/ 248 w 670"/>
                <a:gd name="T5" fmla="*/ 405 h 622"/>
                <a:gd name="T6" fmla="*/ 310 w 670"/>
                <a:gd name="T7" fmla="*/ 380 h 622"/>
                <a:gd name="T8" fmla="*/ 319 w 670"/>
                <a:gd name="T9" fmla="*/ 420 h 622"/>
                <a:gd name="T10" fmla="*/ 344 w 670"/>
                <a:gd name="T11" fmla="*/ 412 h 622"/>
                <a:gd name="T12" fmla="*/ 410 w 670"/>
                <a:gd name="T13" fmla="*/ 385 h 622"/>
                <a:gd name="T14" fmla="*/ 383 w 670"/>
                <a:gd name="T15" fmla="*/ 446 h 622"/>
                <a:gd name="T16" fmla="*/ 369 w 670"/>
                <a:gd name="T17" fmla="*/ 609 h 622"/>
                <a:gd name="T18" fmla="*/ 344 w 670"/>
                <a:gd name="T19" fmla="*/ 609 h 622"/>
                <a:gd name="T20" fmla="*/ 319 w 670"/>
                <a:gd name="T21" fmla="*/ 446 h 622"/>
                <a:gd name="T22" fmla="*/ 309 w 670"/>
                <a:gd name="T23" fmla="*/ 622 h 622"/>
                <a:gd name="T24" fmla="*/ 383 w 670"/>
                <a:gd name="T25" fmla="*/ 422 h 622"/>
                <a:gd name="T26" fmla="*/ 391 w 670"/>
                <a:gd name="T27" fmla="*/ 400 h 622"/>
                <a:gd name="T28" fmla="*/ 370 w 670"/>
                <a:gd name="T29" fmla="*/ 412 h 622"/>
                <a:gd name="T30" fmla="*/ 287 w 670"/>
                <a:gd name="T31" fmla="*/ 398 h 622"/>
                <a:gd name="T32" fmla="*/ 275 w 670"/>
                <a:gd name="T33" fmla="*/ 417 h 622"/>
                <a:gd name="T34" fmla="*/ 295 w 670"/>
                <a:gd name="T35" fmla="*/ 422 h 622"/>
                <a:gd name="T36" fmla="*/ 293 w 670"/>
                <a:gd name="T37" fmla="*/ 399 h 622"/>
                <a:gd name="T38" fmla="*/ 195 w 670"/>
                <a:gd name="T39" fmla="*/ 340 h 622"/>
                <a:gd name="T40" fmla="*/ 324 w 670"/>
                <a:gd name="T41" fmla="*/ 187 h 622"/>
                <a:gd name="T42" fmla="*/ 324 w 670"/>
                <a:gd name="T43" fmla="*/ 212 h 622"/>
                <a:gd name="T44" fmla="*/ 195 w 670"/>
                <a:gd name="T45" fmla="*/ 340 h 622"/>
                <a:gd name="T46" fmla="*/ 12 w 670"/>
                <a:gd name="T47" fmla="*/ 347 h 622"/>
                <a:gd name="T48" fmla="*/ 12 w 670"/>
                <a:gd name="T49" fmla="*/ 322 h 622"/>
                <a:gd name="T50" fmla="*/ 67 w 670"/>
                <a:gd name="T51" fmla="*/ 335 h 622"/>
                <a:gd name="T52" fmla="*/ 658 w 670"/>
                <a:gd name="T53" fmla="*/ 347 h 622"/>
                <a:gd name="T54" fmla="*/ 603 w 670"/>
                <a:gd name="T55" fmla="*/ 335 h 622"/>
                <a:gd name="T56" fmla="*/ 658 w 670"/>
                <a:gd name="T57" fmla="*/ 322 h 622"/>
                <a:gd name="T58" fmla="*/ 658 w 670"/>
                <a:gd name="T59" fmla="*/ 347 h 622"/>
                <a:gd name="T60" fmla="*/ 323 w 670"/>
                <a:gd name="T61" fmla="*/ 54 h 622"/>
                <a:gd name="T62" fmla="*/ 335 w 670"/>
                <a:gd name="T63" fmla="*/ 0 h 622"/>
                <a:gd name="T64" fmla="*/ 348 w 670"/>
                <a:gd name="T65" fmla="*/ 5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0" h="622">
                  <a:moveTo>
                    <a:pt x="309" y="622"/>
                  </a:moveTo>
                  <a:cubicBezTo>
                    <a:pt x="302" y="622"/>
                    <a:pt x="297" y="616"/>
                    <a:pt x="297" y="609"/>
                  </a:cubicBezTo>
                  <a:cubicBezTo>
                    <a:pt x="297" y="608"/>
                    <a:pt x="295" y="496"/>
                    <a:pt x="295" y="446"/>
                  </a:cubicBezTo>
                  <a:cubicBezTo>
                    <a:pt x="292" y="446"/>
                    <a:pt x="292" y="446"/>
                    <a:pt x="292" y="446"/>
                  </a:cubicBezTo>
                  <a:cubicBezTo>
                    <a:pt x="276" y="446"/>
                    <a:pt x="265" y="441"/>
                    <a:pt x="257" y="433"/>
                  </a:cubicBezTo>
                  <a:cubicBezTo>
                    <a:pt x="251" y="427"/>
                    <a:pt x="247" y="417"/>
                    <a:pt x="248" y="405"/>
                  </a:cubicBezTo>
                  <a:cubicBezTo>
                    <a:pt x="249" y="395"/>
                    <a:pt x="254" y="372"/>
                    <a:pt x="287" y="372"/>
                  </a:cubicBezTo>
                  <a:cubicBezTo>
                    <a:pt x="297" y="372"/>
                    <a:pt x="305" y="375"/>
                    <a:pt x="310" y="380"/>
                  </a:cubicBezTo>
                  <a:cubicBezTo>
                    <a:pt x="320" y="390"/>
                    <a:pt x="320" y="403"/>
                    <a:pt x="319" y="420"/>
                  </a:cubicBezTo>
                  <a:cubicBezTo>
                    <a:pt x="319" y="420"/>
                    <a:pt x="319" y="420"/>
                    <a:pt x="319" y="420"/>
                  </a:cubicBezTo>
                  <a:cubicBezTo>
                    <a:pt x="344" y="420"/>
                    <a:pt x="344" y="420"/>
                    <a:pt x="344" y="420"/>
                  </a:cubicBezTo>
                  <a:cubicBezTo>
                    <a:pt x="344" y="412"/>
                    <a:pt x="344" y="412"/>
                    <a:pt x="344" y="412"/>
                  </a:cubicBezTo>
                  <a:cubicBezTo>
                    <a:pt x="344" y="387"/>
                    <a:pt x="358" y="373"/>
                    <a:pt x="384" y="373"/>
                  </a:cubicBezTo>
                  <a:cubicBezTo>
                    <a:pt x="395" y="373"/>
                    <a:pt x="403" y="377"/>
                    <a:pt x="410" y="385"/>
                  </a:cubicBezTo>
                  <a:cubicBezTo>
                    <a:pt x="415" y="391"/>
                    <a:pt x="418" y="400"/>
                    <a:pt x="418" y="408"/>
                  </a:cubicBezTo>
                  <a:cubicBezTo>
                    <a:pt x="418" y="427"/>
                    <a:pt x="405" y="446"/>
                    <a:pt x="383" y="446"/>
                  </a:cubicBezTo>
                  <a:cubicBezTo>
                    <a:pt x="369" y="446"/>
                    <a:pt x="369" y="446"/>
                    <a:pt x="369" y="446"/>
                  </a:cubicBezTo>
                  <a:cubicBezTo>
                    <a:pt x="369" y="609"/>
                    <a:pt x="369" y="609"/>
                    <a:pt x="369" y="609"/>
                  </a:cubicBezTo>
                  <a:cubicBezTo>
                    <a:pt x="369" y="616"/>
                    <a:pt x="363" y="622"/>
                    <a:pt x="357" y="622"/>
                  </a:cubicBezTo>
                  <a:cubicBezTo>
                    <a:pt x="350" y="622"/>
                    <a:pt x="344" y="616"/>
                    <a:pt x="344" y="609"/>
                  </a:cubicBezTo>
                  <a:cubicBezTo>
                    <a:pt x="344" y="446"/>
                    <a:pt x="344" y="446"/>
                    <a:pt x="344" y="446"/>
                  </a:cubicBezTo>
                  <a:cubicBezTo>
                    <a:pt x="319" y="446"/>
                    <a:pt x="319" y="446"/>
                    <a:pt x="319" y="446"/>
                  </a:cubicBezTo>
                  <a:cubicBezTo>
                    <a:pt x="320" y="496"/>
                    <a:pt x="321" y="608"/>
                    <a:pt x="321" y="609"/>
                  </a:cubicBezTo>
                  <a:cubicBezTo>
                    <a:pt x="322" y="616"/>
                    <a:pt x="317" y="622"/>
                    <a:pt x="309" y="622"/>
                  </a:cubicBezTo>
                  <a:close/>
                  <a:moveTo>
                    <a:pt x="370" y="422"/>
                  </a:moveTo>
                  <a:cubicBezTo>
                    <a:pt x="383" y="422"/>
                    <a:pt x="383" y="422"/>
                    <a:pt x="383" y="422"/>
                  </a:cubicBezTo>
                  <a:cubicBezTo>
                    <a:pt x="391" y="422"/>
                    <a:pt x="393" y="412"/>
                    <a:pt x="393" y="408"/>
                  </a:cubicBezTo>
                  <a:cubicBezTo>
                    <a:pt x="393" y="405"/>
                    <a:pt x="393" y="402"/>
                    <a:pt x="391" y="400"/>
                  </a:cubicBezTo>
                  <a:cubicBezTo>
                    <a:pt x="390" y="399"/>
                    <a:pt x="388" y="398"/>
                    <a:pt x="385" y="398"/>
                  </a:cubicBezTo>
                  <a:cubicBezTo>
                    <a:pt x="371" y="398"/>
                    <a:pt x="370" y="401"/>
                    <a:pt x="370" y="412"/>
                  </a:cubicBezTo>
                  <a:lnTo>
                    <a:pt x="370" y="422"/>
                  </a:lnTo>
                  <a:close/>
                  <a:moveTo>
                    <a:pt x="287" y="398"/>
                  </a:moveTo>
                  <a:cubicBezTo>
                    <a:pt x="274" y="398"/>
                    <a:pt x="274" y="402"/>
                    <a:pt x="273" y="407"/>
                  </a:cubicBezTo>
                  <a:cubicBezTo>
                    <a:pt x="273" y="412"/>
                    <a:pt x="274" y="415"/>
                    <a:pt x="275" y="417"/>
                  </a:cubicBezTo>
                  <a:cubicBezTo>
                    <a:pt x="278" y="420"/>
                    <a:pt x="284" y="422"/>
                    <a:pt x="292" y="422"/>
                  </a:cubicBezTo>
                  <a:cubicBezTo>
                    <a:pt x="295" y="422"/>
                    <a:pt x="295" y="422"/>
                    <a:pt x="295" y="422"/>
                  </a:cubicBezTo>
                  <a:cubicBezTo>
                    <a:pt x="295" y="421"/>
                    <a:pt x="295" y="421"/>
                    <a:pt x="295" y="421"/>
                  </a:cubicBezTo>
                  <a:cubicBezTo>
                    <a:pt x="295" y="413"/>
                    <a:pt x="295" y="401"/>
                    <a:pt x="293" y="399"/>
                  </a:cubicBezTo>
                  <a:cubicBezTo>
                    <a:pt x="292" y="398"/>
                    <a:pt x="291" y="398"/>
                    <a:pt x="287" y="398"/>
                  </a:cubicBezTo>
                  <a:close/>
                  <a:moveTo>
                    <a:pt x="195" y="340"/>
                  </a:moveTo>
                  <a:cubicBezTo>
                    <a:pt x="188" y="340"/>
                    <a:pt x="183" y="335"/>
                    <a:pt x="183" y="328"/>
                  </a:cubicBezTo>
                  <a:cubicBezTo>
                    <a:pt x="183" y="251"/>
                    <a:pt x="246" y="187"/>
                    <a:pt x="324" y="187"/>
                  </a:cubicBezTo>
                  <a:cubicBezTo>
                    <a:pt x="331" y="187"/>
                    <a:pt x="337" y="193"/>
                    <a:pt x="337" y="200"/>
                  </a:cubicBezTo>
                  <a:cubicBezTo>
                    <a:pt x="337" y="206"/>
                    <a:pt x="331" y="212"/>
                    <a:pt x="324" y="212"/>
                  </a:cubicBezTo>
                  <a:cubicBezTo>
                    <a:pt x="260" y="212"/>
                    <a:pt x="207" y="264"/>
                    <a:pt x="207" y="328"/>
                  </a:cubicBezTo>
                  <a:cubicBezTo>
                    <a:pt x="207" y="335"/>
                    <a:pt x="202" y="340"/>
                    <a:pt x="195" y="340"/>
                  </a:cubicBezTo>
                  <a:close/>
                  <a:moveTo>
                    <a:pt x="55" y="347"/>
                  </a:moveTo>
                  <a:cubicBezTo>
                    <a:pt x="12" y="347"/>
                    <a:pt x="12" y="347"/>
                    <a:pt x="12" y="347"/>
                  </a:cubicBezTo>
                  <a:cubicBezTo>
                    <a:pt x="5" y="347"/>
                    <a:pt x="0" y="342"/>
                    <a:pt x="0" y="335"/>
                  </a:cubicBezTo>
                  <a:cubicBezTo>
                    <a:pt x="0" y="328"/>
                    <a:pt x="5" y="322"/>
                    <a:pt x="12" y="322"/>
                  </a:cubicBezTo>
                  <a:cubicBezTo>
                    <a:pt x="55" y="322"/>
                    <a:pt x="55" y="322"/>
                    <a:pt x="55" y="322"/>
                  </a:cubicBezTo>
                  <a:cubicBezTo>
                    <a:pt x="62" y="322"/>
                    <a:pt x="67" y="328"/>
                    <a:pt x="67" y="335"/>
                  </a:cubicBezTo>
                  <a:cubicBezTo>
                    <a:pt x="67" y="342"/>
                    <a:pt x="62" y="347"/>
                    <a:pt x="55" y="347"/>
                  </a:cubicBezTo>
                  <a:close/>
                  <a:moveTo>
                    <a:pt x="658" y="347"/>
                  </a:moveTo>
                  <a:cubicBezTo>
                    <a:pt x="615" y="347"/>
                    <a:pt x="615" y="347"/>
                    <a:pt x="615" y="347"/>
                  </a:cubicBezTo>
                  <a:cubicBezTo>
                    <a:pt x="608" y="347"/>
                    <a:pt x="603" y="342"/>
                    <a:pt x="603" y="335"/>
                  </a:cubicBezTo>
                  <a:cubicBezTo>
                    <a:pt x="603" y="328"/>
                    <a:pt x="608" y="322"/>
                    <a:pt x="615" y="322"/>
                  </a:cubicBezTo>
                  <a:cubicBezTo>
                    <a:pt x="658" y="322"/>
                    <a:pt x="658" y="322"/>
                    <a:pt x="658" y="322"/>
                  </a:cubicBezTo>
                  <a:cubicBezTo>
                    <a:pt x="665" y="322"/>
                    <a:pt x="670" y="328"/>
                    <a:pt x="670" y="335"/>
                  </a:cubicBezTo>
                  <a:cubicBezTo>
                    <a:pt x="670" y="342"/>
                    <a:pt x="665" y="347"/>
                    <a:pt x="658" y="347"/>
                  </a:cubicBezTo>
                  <a:close/>
                  <a:moveTo>
                    <a:pt x="335" y="67"/>
                  </a:moveTo>
                  <a:cubicBezTo>
                    <a:pt x="328" y="67"/>
                    <a:pt x="323" y="61"/>
                    <a:pt x="323" y="54"/>
                  </a:cubicBezTo>
                  <a:cubicBezTo>
                    <a:pt x="323" y="12"/>
                    <a:pt x="323" y="12"/>
                    <a:pt x="323" y="12"/>
                  </a:cubicBezTo>
                  <a:cubicBezTo>
                    <a:pt x="323" y="6"/>
                    <a:pt x="328" y="0"/>
                    <a:pt x="335" y="0"/>
                  </a:cubicBezTo>
                  <a:cubicBezTo>
                    <a:pt x="342" y="0"/>
                    <a:pt x="348" y="6"/>
                    <a:pt x="348" y="12"/>
                  </a:cubicBezTo>
                  <a:cubicBezTo>
                    <a:pt x="348" y="55"/>
                    <a:pt x="348" y="55"/>
                    <a:pt x="348" y="55"/>
                  </a:cubicBezTo>
                  <a:cubicBezTo>
                    <a:pt x="348" y="62"/>
                    <a:pt x="342" y="67"/>
                    <a:pt x="335"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7" name="Freeform 26">
              <a:extLst>
                <a:ext uri="{FF2B5EF4-FFF2-40B4-BE49-F238E27FC236}">
                  <a16:creationId xmlns:a16="http://schemas.microsoft.com/office/drawing/2014/main" id="{82ABF580-C63A-431D-9FC7-389A56DD1B6C}"/>
                </a:ext>
              </a:extLst>
            </p:cNvPr>
            <p:cNvSpPr>
              <a:spLocks/>
            </p:cNvSpPr>
            <p:nvPr/>
          </p:nvSpPr>
          <p:spPr bwMode="auto">
            <a:xfrm>
              <a:off x="786" y="966"/>
              <a:ext cx="49" cy="48"/>
            </a:xfrm>
            <a:custGeom>
              <a:avLst/>
              <a:gdLst>
                <a:gd name="T0" fmla="*/ 43 w 57"/>
                <a:gd name="T1" fmla="*/ 56 h 56"/>
                <a:gd name="T2" fmla="*/ 35 w 57"/>
                <a:gd name="T3" fmla="*/ 53 h 56"/>
                <a:gd name="T4" fmla="*/ 5 w 57"/>
                <a:gd name="T5" fmla="*/ 23 h 56"/>
                <a:gd name="T6" fmla="*/ 5 w 57"/>
                <a:gd name="T7" fmla="*/ 5 h 56"/>
                <a:gd name="T8" fmla="*/ 22 w 57"/>
                <a:gd name="T9" fmla="*/ 5 h 56"/>
                <a:gd name="T10" fmla="*/ 52 w 57"/>
                <a:gd name="T11" fmla="*/ 35 h 56"/>
                <a:gd name="T12" fmla="*/ 52 w 57"/>
                <a:gd name="T13" fmla="*/ 53 h 56"/>
                <a:gd name="T14" fmla="*/ 43 w 57"/>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6">
                  <a:moveTo>
                    <a:pt x="43" y="56"/>
                  </a:moveTo>
                  <a:cubicBezTo>
                    <a:pt x="40" y="56"/>
                    <a:pt x="37" y="55"/>
                    <a:pt x="35" y="53"/>
                  </a:cubicBezTo>
                  <a:cubicBezTo>
                    <a:pt x="5" y="23"/>
                    <a:pt x="5" y="23"/>
                    <a:pt x="5" y="23"/>
                  </a:cubicBezTo>
                  <a:cubicBezTo>
                    <a:pt x="0" y="18"/>
                    <a:pt x="0" y="10"/>
                    <a:pt x="5" y="5"/>
                  </a:cubicBezTo>
                  <a:cubicBezTo>
                    <a:pt x="10" y="0"/>
                    <a:pt x="17" y="0"/>
                    <a:pt x="22" y="5"/>
                  </a:cubicBezTo>
                  <a:cubicBezTo>
                    <a:pt x="52" y="35"/>
                    <a:pt x="52" y="35"/>
                    <a:pt x="52" y="35"/>
                  </a:cubicBezTo>
                  <a:cubicBezTo>
                    <a:pt x="57" y="40"/>
                    <a:pt x="57" y="48"/>
                    <a:pt x="52" y="53"/>
                  </a:cubicBezTo>
                  <a:cubicBezTo>
                    <a:pt x="50" y="55"/>
                    <a:pt x="46" y="56"/>
                    <a:pt x="43" y="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8" name="Freeform 27">
              <a:extLst>
                <a:ext uri="{FF2B5EF4-FFF2-40B4-BE49-F238E27FC236}">
                  <a16:creationId xmlns:a16="http://schemas.microsoft.com/office/drawing/2014/main" id="{911A4C48-066B-489C-A109-9C324CAEB7C1}"/>
                </a:ext>
              </a:extLst>
            </p:cNvPr>
            <p:cNvSpPr>
              <a:spLocks/>
            </p:cNvSpPr>
            <p:nvPr/>
          </p:nvSpPr>
          <p:spPr bwMode="auto">
            <a:xfrm>
              <a:off x="1175" y="966"/>
              <a:ext cx="49" cy="48"/>
            </a:xfrm>
            <a:custGeom>
              <a:avLst/>
              <a:gdLst>
                <a:gd name="T0" fmla="*/ 13 w 57"/>
                <a:gd name="T1" fmla="*/ 56 h 56"/>
                <a:gd name="T2" fmla="*/ 5 w 57"/>
                <a:gd name="T3" fmla="*/ 53 h 56"/>
                <a:gd name="T4" fmla="*/ 5 w 57"/>
                <a:gd name="T5" fmla="*/ 35 h 56"/>
                <a:gd name="T6" fmla="*/ 35 w 57"/>
                <a:gd name="T7" fmla="*/ 5 h 56"/>
                <a:gd name="T8" fmla="*/ 52 w 57"/>
                <a:gd name="T9" fmla="*/ 5 h 56"/>
                <a:gd name="T10" fmla="*/ 52 w 57"/>
                <a:gd name="T11" fmla="*/ 23 h 56"/>
                <a:gd name="T12" fmla="*/ 22 w 57"/>
                <a:gd name="T13" fmla="*/ 53 h 56"/>
                <a:gd name="T14" fmla="*/ 13 w 57"/>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6">
                  <a:moveTo>
                    <a:pt x="13" y="56"/>
                  </a:moveTo>
                  <a:cubicBezTo>
                    <a:pt x="10" y="56"/>
                    <a:pt x="7" y="55"/>
                    <a:pt x="5" y="53"/>
                  </a:cubicBezTo>
                  <a:cubicBezTo>
                    <a:pt x="0" y="48"/>
                    <a:pt x="0" y="40"/>
                    <a:pt x="5" y="35"/>
                  </a:cubicBezTo>
                  <a:cubicBezTo>
                    <a:pt x="35" y="5"/>
                    <a:pt x="35" y="5"/>
                    <a:pt x="35" y="5"/>
                  </a:cubicBezTo>
                  <a:cubicBezTo>
                    <a:pt x="40" y="0"/>
                    <a:pt x="47" y="0"/>
                    <a:pt x="52" y="5"/>
                  </a:cubicBezTo>
                  <a:cubicBezTo>
                    <a:pt x="57" y="10"/>
                    <a:pt x="57" y="18"/>
                    <a:pt x="52" y="23"/>
                  </a:cubicBezTo>
                  <a:cubicBezTo>
                    <a:pt x="22" y="53"/>
                    <a:pt x="22" y="53"/>
                    <a:pt x="22" y="53"/>
                  </a:cubicBezTo>
                  <a:cubicBezTo>
                    <a:pt x="20" y="55"/>
                    <a:pt x="17" y="56"/>
                    <a:pt x="13" y="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17" name="矩形 16"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4377E330-4C10-484C-9F02-AD7119C9D33E}"/>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04</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extLst>
      <p:ext uri="{BB962C8B-B14F-4D97-AF65-F5344CB8AC3E}">
        <p14:creationId xmlns:p14="http://schemas.microsoft.com/office/powerpoint/2010/main" val="1591348408"/>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856BC6C-975E-4405-A721-9AFA1CAA511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Glove</a:t>
            </a: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理论</a:t>
            </a:r>
            <a:endParaRPr kumimoji="0" lang="en-US" altLang="zh-CN" sz="2400" b="0" i="0" u="none" strike="noStrike" kern="1200" cap="none" spc="0" normalizeH="0" baseline="0" noProof="0" dirty="0">
              <a:ln>
                <a:noFill/>
              </a:ln>
              <a:solidFill>
                <a:srgbClr val="005DA2"/>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grpSp>
        <p:nvGrpSpPr>
          <p:cNvPr id="55" name="组合 54">
            <a:extLst>
              <a:ext uri="{FF2B5EF4-FFF2-40B4-BE49-F238E27FC236}">
                <a16:creationId xmlns:a16="http://schemas.microsoft.com/office/drawing/2014/main" id="{1B8DE3EE-C6C0-47B7-A256-7E06ADE8C8A3}"/>
              </a:ext>
            </a:extLst>
          </p:cNvPr>
          <p:cNvGrpSpPr/>
          <p:nvPr/>
        </p:nvGrpSpPr>
        <p:grpSpPr>
          <a:xfrm>
            <a:off x="2371965" y="629433"/>
            <a:ext cx="11923317" cy="780657"/>
            <a:chOff x="556027" y="1281770"/>
            <a:chExt cx="8943696" cy="585572"/>
          </a:xfrm>
        </p:grpSpPr>
        <p:sp>
          <p:nvSpPr>
            <p:cNvPr id="56" name="矩形 55">
              <a:extLst>
                <a:ext uri="{FF2B5EF4-FFF2-40B4-BE49-F238E27FC236}">
                  <a16:creationId xmlns:a16="http://schemas.microsoft.com/office/drawing/2014/main" id="{F2CA0BCB-B5C0-4D31-B90E-1581A8A26AE0}"/>
                </a:ext>
              </a:extLst>
            </p:cNvPr>
            <p:cNvSpPr/>
            <p:nvPr/>
          </p:nvSpPr>
          <p:spPr bwMode="auto">
            <a:xfrm>
              <a:off x="6142834" y="1336741"/>
              <a:ext cx="2779924" cy="493832"/>
            </a:xfrm>
            <a:prstGeom prst="rect">
              <a:avLst/>
            </a:prstGeom>
            <a:solidFill>
              <a:srgbClr val="0070C0"/>
            </a:solidFill>
            <a:ln w="19050">
              <a:noFill/>
              <a:round/>
              <a:headEnd/>
              <a:tailEnd/>
            </a:ln>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59" name="组合 58">
              <a:extLst>
                <a:ext uri="{FF2B5EF4-FFF2-40B4-BE49-F238E27FC236}">
                  <a16:creationId xmlns:a16="http://schemas.microsoft.com/office/drawing/2014/main" id="{4E397469-6CFF-4308-B415-D78792A09ACC}"/>
                </a:ext>
              </a:extLst>
            </p:cNvPr>
            <p:cNvGrpSpPr/>
            <p:nvPr/>
          </p:nvGrpSpPr>
          <p:grpSpPr>
            <a:xfrm>
              <a:off x="556027" y="1281770"/>
              <a:ext cx="8943696" cy="585572"/>
              <a:chOff x="791882" y="1658033"/>
              <a:chExt cx="11924933" cy="780762"/>
            </a:xfrm>
          </p:grpSpPr>
          <p:sp>
            <p:nvSpPr>
              <p:cNvPr id="60" name="文本框 20">
                <a:extLst>
                  <a:ext uri="{FF2B5EF4-FFF2-40B4-BE49-F238E27FC236}">
                    <a16:creationId xmlns:a16="http://schemas.microsoft.com/office/drawing/2014/main" id="{663988A4-D090-402B-8728-3DF1FFC49C40}"/>
                  </a:ext>
                </a:extLst>
              </p:cNvPr>
              <p:cNvSpPr txBox="1"/>
              <p:nvPr/>
            </p:nvSpPr>
            <p:spPr>
              <a:xfrm>
                <a:off x="8509681" y="1877337"/>
                <a:ext cx="4207134" cy="422405"/>
              </a:xfrm>
              <a:prstGeom prst="rect">
                <a:avLst/>
              </a:prstGeom>
              <a:noFill/>
            </p:spPr>
            <p:txBody>
              <a:bodyPr wrap="none" lIns="95988" tIns="95988" rIns="95988" bIns="95988" anchor="b" anchorCtr="0">
                <a:noAutofit/>
              </a:bodyPr>
              <a:lstStyle/>
              <a:p>
                <a:pPr marL="0" marR="0" lvl="0" indent="0" defTabSz="1218804" eaLnBrk="1" fontAlgn="base" latinLnBrk="0" hangingPunct="1">
                  <a:lnSpc>
                    <a:spcPct val="100000"/>
                  </a:lnSpc>
                  <a:spcBef>
                    <a:spcPct val="0"/>
                  </a:spcBef>
                  <a:spcAft>
                    <a:spcPct val="0"/>
                  </a:spcAft>
                  <a:buClrTx/>
                  <a:buSzTx/>
                  <a:buFontTx/>
                  <a:buNone/>
                  <a:tabLst/>
                  <a:defRPr/>
                </a:pPr>
                <a:r>
                  <a:rPr lang="zh-CN" altLang="en-US" sz="2400" b="1" kern="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rPr>
                  <a:t>举个例子</a:t>
                </a:r>
                <a:endParaRPr kumimoji="0" lang="zh-CN" altLang="en-US" sz="2400" b="1" i="0" u="none" strike="noStrike" kern="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1" name="文本框 21">
                <a:extLst>
                  <a:ext uri="{FF2B5EF4-FFF2-40B4-BE49-F238E27FC236}">
                    <a16:creationId xmlns:a16="http://schemas.microsoft.com/office/drawing/2014/main" id="{824BDACE-C9D3-428E-A94E-63FDE6FB110F}"/>
                  </a:ext>
                </a:extLst>
              </p:cNvPr>
              <p:cNvSpPr txBox="1"/>
              <p:nvPr/>
            </p:nvSpPr>
            <p:spPr>
              <a:xfrm>
                <a:off x="791882" y="1658033"/>
                <a:ext cx="5873671" cy="780762"/>
              </a:xfrm>
              <a:prstGeom prst="rect">
                <a:avLst/>
              </a:prstGeom>
              <a:noFill/>
            </p:spPr>
            <p:txBody>
              <a:bodyPr wrap="square" lIns="95988" tIns="95988" rIns="95988" bIns="95988" anchor="t" anchorCtr="0">
                <a:noAutofit/>
              </a:bodyPr>
              <a:lstStyle/>
              <a:p>
                <a:pPr marL="0" marR="0" lvl="0" indent="0" defTabSz="1218804" eaLnBrk="1" fontAlgn="base" latinLnBrk="0" hangingPunct="1">
                  <a:lnSpc>
                    <a:spcPct val="120000"/>
                  </a:lnSpc>
                  <a:spcBef>
                    <a:spcPct val="0"/>
                  </a:spcBef>
                  <a:spcAft>
                    <a:spcPct val="0"/>
                  </a:spcAft>
                  <a:buClrTx/>
                  <a:buSzTx/>
                  <a:buFontTx/>
                  <a:buNone/>
                  <a:tabLst/>
                  <a:defRPr/>
                </a:pPr>
                <a:r>
                  <a:rPr lang="zh-CN" altLang="en-US" sz="2000" kern="0" dirty="0">
                    <a:latin typeface="字魂105号-简雅黑" panose="00000500000000000000" pitchFamily="2" charset="-122"/>
                    <a:ea typeface="字魂105号-简雅黑" panose="00000500000000000000" pitchFamily="2" charset="-122"/>
                    <a:sym typeface="字魂105号-简雅黑" panose="00000500000000000000" pitchFamily="2" charset="-122"/>
                  </a:rPr>
                  <a:t>设：</a:t>
                </a:r>
                <a:r>
                  <a:rPr kumimoji="0" lang="zh-CN" altLang="en-US" sz="2000" b="0"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共现矩阵为</a:t>
                </a:r>
                <a:r>
                  <a:rPr kumimoji="0" lang="en-US" altLang="zh-CN" sz="2000" b="0"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X</a:t>
                </a:r>
                <a:r>
                  <a:rPr kumimoji="0" lang="zh-CN" altLang="en-US" sz="2000" b="0"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，元素为</a:t>
                </a:r>
                <a:r>
                  <a:rPr kumimoji="0" lang="en-US" altLang="zh-CN" sz="2000" b="0" i="0" u="none" strike="noStrike" kern="0" cap="none" spc="0" normalizeH="0" baseline="0" noProof="0" dirty="0" err="1">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Xij</a:t>
                </a:r>
                <a:r>
                  <a:rPr kumimoji="0" lang="zh-CN" altLang="en-US" sz="2000" b="0"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，窗口为</a:t>
                </a:r>
                <a:r>
                  <a:rPr kumimoji="0" lang="en-US" altLang="zh-CN" sz="2000" b="0"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5</a:t>
                </a:r>
                <a:r>
                  <a:rPr kumimoji="0" lang="zh-CN" altLang="en-US" sz="2000" b="0"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a:t>
                </a:r>
                <a:endParaRPr kumimoji="0" lang="en-US" altLang="zh-CN" sz="2000" b="0"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marL="0" marR="0" lvl="0" indent="0" defTabSz="1218804" eaLnBrk="1" fontAlgn="base" latinLnBrk="0" hangingPunct="1">
                  <a:lnSpc>
                    <a:spcPct val="120000"/>
                  </a:lnSpc>
                  <a:spcBef>
                    <a:spcPct val="0"/>
                  </a:spcBef>
                  <a:spcAft>
                    <a:spcPct val="0"/>
                  </a:spcAft>
                  <a:buClrTx/>
                  <a:buSzTx/>
                  <a:buFontTx/>
                  <a:buNone/>
                  <a:tabLst/>
                  <a:defRPr/>
                </a:pPr>
                <a:r>
                  <a:rPr kumimoji="0" lang="zh-CN" altLang="en-US" sz="2000" b="0"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语料库为：</a:t>
                </a:r>
                <a:r>
                  <a:rPr kumimoji="0" lang="en-US" altLang="zh-CN" sz="2000" b="0"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I hate you but you like him.</a:t>
                </a:r>
              </a:p>
            </p:txBody>
          </p:sp>
        </p:grpSp>
      </p:gr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graphicFrame>
        <p:nvGraphicFramePr>
          <p:cNvPr id="12" name="表格 12">
            <a:extLst>
              <a:ext uri="{FF2B5EF4-FFF2-40B4-BE49-F238E27FC236}">
                <a16:creationId xmlns:a16="http://schemas.microsoft.com/office/drawing/2014/main" id="{847A3318-A36F-4C32-9FAD-70A1B6C6CC4B}"/>
              </a:ext>
            </a:extLst>
          </p:cNvPr>
          <p:cNvGraphicFramePr>
            <a:graphicFrameLocks noGrp="1"/>
          </p:cNvGraphicFramePr>
          <p:nvPr>
            <p:extLst>
              <p:ext uri="{D42A27DB-BD31-4B8C-83A1-F6EECF244321}">
                <p14:modId xmlns:p14="http://schemas.microsoft.com/office/powerpoint/2010/main" val="2623709583"/>
              </p:ext>
            </p:extLst>
          </p:nvPr>
        </p:nvGraphicFramePr>
        <p:xfrm>
          <a:off x="3507985" y="1513840"/>
          <a:ext cx="5176029" cy="2590800"/>
        </p:xfrm>
        <a:graphic>
          <a:graphicData uri="http://schemas.openxmlformats.org/drawingml/2006/table">
            <a:tbl>
              <a:tblPr firstRow="1" bandRow="1">
                <a:tableStyleId>{5C22544A-7EE6-4342-B048-85BDC9FD1C3A}</a:tableStyleId>
              </a:tblPr>
              <a:tblGrid>
                <a:gridCol w="1463554">
                  <a:extLst>
                    <a:ext uri="{9D8B030D-6E8A-4147-A177-3AD203B41FA5}">
                      <a16:colId xmlns:a16="http://schemas.microsoft.com/office/drawing/2014/main" val="2590388126"/>
                    </a:ext>
                  </a:extLst>
                </a:gridCol>
                <a:gridCol w="1169043">
                  <a:extLst>
                    <a:ext uri="{9D8B030D-6E8A-4147-A177-3AD203B41FA5}">
                      <a16:colId xmlns:a16="http://schemas.microsoft.com/office/drawing/2014/main" val="933069520"/>
                    </a:ext>
                  </a:extLst>
                </a:gridCol>
                <a:gridCol w="2543432">
                  <a:extLst>
                    <a:ext uri="{9D8B030D-6E8A-4147-A177-3AD203B41FA5}">
                      <a16:colId xmlns:a16="http://schemas.microsoft.com/office/drawing/2014/main" val="1932534227"/>
                    </a:ext>
                  </a:extLst>
                </a:gridCol>
              </a:tblGrid>
              <a:tr h="316046">
                <a:tc>
                  <a:txBody>
                    <a:bodyPr/>
                    <a:lstStyle/>
                    <a:p>
                      <a:r>
                        <a:rPr lang="zh-CN" altLang="en-US" dirty="0"/>
                        <a:t>窗口标号</a:t>
                      </a:r>
                    </a:p>
                  </a:txBody>
                  <a:tcPr/>
                </a:tc>
                <a:tc>
                  <a:txBody>
                    <a:bodyPr/>
                    <a:lstStyle/>
                    <a:p>
                      <a:r>
                        <a:rPr lang="zh-CN" altLang="en-US" dirty="0"/>
                        <a:t>中心词</a:t>
                      </a:r>
                    </a:p>
                  </a:txBody>
                  <a:tcPr/>
                </a:tc>
                <a:tc>
                  <a:txBody>
                    <a:bodyPr/>
                    <a:lstStyle/>
                    <a:p>
                      <a:r>
                        <a:rPr lang="zh-CN" altLang="en-US" dirty="0"/>
                        <a:t>窗口内容</a:t>
                      </a:r>
                    </a:p>
                  </a:txBody>
                  <a:tcPr/>
                </a:tc>
                <a:extLst>
                  <a:ext uri="{0D108BD9-81ED-4DB2-BD59-A6C34878D82A}">
                    <a16:rowId xmlns:a16="http://schemas.microsoft.com/office/drawing/2014/main" val="2925745389"/>
                  </a:ext>
                </a:extLst>
              </a:tr>
              <a:tr h="370840">
                <a:tc>
                  <a:txBody>
                    <a:bodyPr/>
                    <a:lstStyle/>
                    <a:p>
                      <a:r>
                        <a:rPr lang="en-US" altLang="zh-CN" dirty="0"/>
                        <a:t>0</a:t>
                      </a:r>
                      <a:endParaRPr lang="zh-CN" altLang="en-US" dirty="0"/>
                    </a:p>
                  </a:txBody>
                  <a:tcPr/>
                </a:tc>
                <a:tc>
                  <a:txBody>
                    <a:bodyPr/>
                    <a:lstStyle/>
                    <a:p>
                      <a:r>
                        <a:rPr lang="en-US" altLang="zh-CN" dirty="0"/>
                        <a:t>I</a:t>
                      </a:r>
                      <a:endParaRPr lang="zh-CN" altLang="en-US" dirty="0"/>
                    </a:p>
                  </a:txBody>
                  <a:tcPr/>
                </a:tc>
                <a:tc>
                  <a:txBody>
                    <a:bodyPr/>
                    <a:lstStyle/>
                    <a:p>
                      <a:r>
                        <a:rPr lang="en-US" altLang="zh-CN" dirty="0"/>
                        <a:t>I hate you</a:t>
                      </a:r>
                      <a:endParaRPr lang="zh-CN" altLang="en-US" dirty="0"/>
                    </a:p>
                  </a:txBody>
                  <a:tcPr/>
                </a:tc>
                <a:extLst>
                  <a:ext uri="{0D108BD9-81ED-4DB2-BD59-A6C34878D82A}">
                    <a16:rowId xmlns:a16="http://schemas.microsoft.com/office/drawing/2014/main" val="3363195369"/>
                  </a:ext>
                </a:extLst>
              </a:tr>
              <a:tr h="370840">
                <a:tc>
                  <a:txBody>
                    <a:bodyPr/>
                    <a:lstStyle/>
                    <a:p>
                      <a:r>
                        <a:rPr lang="en-US" altLang="zh-CN" dirty="0"/>
                        <a:t>1</a:t>
                      </a:r>
                      <a:endParaRPr lang="zh-CN" altLang="en-US" dirty="0"/>
                    </a:p>
                  </a:txBody>
                  <a:tcPr/>
                </a:tc>
                <a:tc>
                  <a:txBody>
                    <a:bodyPr/>
                    <a:lstStyle/>
                    <a:p>
                      <a:r>
                        <a:rPr lang="en-US" altLang="zh-CN" dirty="0"/>
                        <a:t>hate</a:t>
                      </a:r>
                      <a:endParaRPr lang="zh-CN" altLang="en-US" dirty="0"/>
                    </a:p>
                  </a:txBody>
                  <a:tcPr/>
                </a:tc>
                <a:tc>
                  <a:txBody>
                    <a:bodyPr/>
                    <a:lstStyle/>
                    <a:p>
                      <a:r>
                        <a:rPr lang="en-US" altLang="zh-CN" dirty="0"/>
                        <a:t>I hate you but</a:t>
                      </a:r>
                      <a:endParaRPr lang="zh-CN" altLang="en-US" dirty="0"/>
                    </a:p>
                  </a:txBody>
                  <a:tcPr/>
                </a:tc>
                <a:extLst>
                  <a:ext uri="{0D108BD9-81ED-4DB2-BD59-A6C34878D82A}">
                    <a16:rowId xmlns:a16="http://schemas.microsoft.com/office/drawing/2014/main" val="2340770708"/>
                  </a:ext>
                </a:extLst>
              </a:tr>
              <a:tr h="370840">
                <a:tc>
                  <a:txBody>
                    <a:bodyPr/>
                    <a:lstStyle/>
                    <a:p>
                      <a:r>
                        <a:rPr lang="en-US" altLang="zh-CN" dirty="0"/>
                        <a:t>2</a:t>
                      </a:r>
                      <a:endParaRPr lang="zh-CN" altLang="en-US" dirty="0"/>
                    </a:p>
                  </a:txBody>
                  <a:tcPr/>
                </a:tc>
                <a:tc>
                  <a:txBody>
                    <a:bodyPr/>
                    <a:lstStyle/>
                    <a:p>
                      <a:r>
                        <a:rPr lang="en-US" altLang="zh-CN" dirty="0"/>
                        <a:t>you</a:t>
                      </a:r>
                      <a:endParaRPr lang="zh-CN" altLang="en-US" dirty="0"/>
                    </a:p>
                  </a:txBody>
                  <a:tcPr/>
                </a:tc>
                <a:tc>
                  <a:txBody>
                    <a:bodyPr/>
                    <a:lstStyle/>
                    <a:p>
                      <a:r>
                        <a:rPr lang="en-US" altLang="zh-CN" dirty="0"/>
                        <a:t>I hate you but you </a:t>
                      </a:r>
                      <a:endParaRPr lang="zh-CN" altLang="en-US" dirty="0"/>
                    </a:p>
                  </a:txBody>
                  <a:tcPr/>
                </a:tc>
                <a:extLst>
                  <a:ext uri="{0D108BD9-81ED-4DB2-BD59-A6C34878D82A}">
                    <a16:rowId xmlns:a16="http://schemas.microsoft.com/office/drawing/2014/main" val="3476562934"/>
                  </a:ext>
                </a:extLst>
              </a:tr>
              <a:tr h="370840">
                <a:tc>
                  <a:txBody>
                    <a:bodyPr/>
                    <a:lstStyle/>
                    <a:p>
                      <a:r>
                        <a:rPr lang="en-US" altLang="zh-CN" dirty="0"/>
                        <a:t>3</a:t>
                      </a:r>
                      <a:endParaRPr lang="zh-CN" altLang="en-US" dirty="0"/>
                    </a:p>
                  </a:txBody>
                  <a:tcPr/>
                </a:tc>
                <a:tc>
                  <a:txBody>
                    <a:bodyPr/>
                    <a:lstStyle/>
                    <a:p>
                      <a:r>
                        <a:rPr lang="en-US" altLang="zh-CN" dirty="0"/>
                        <a:t>but</a:t>
                      </a:r>
                      <a:endParaRPr lang="zh-CN" altLang="en-US" dirty="0"/>
                    </a:p>
                  </a:txBody>
                  <a:tcPr/>
                </a:tc>
                <a:tc>
                  <a:txBody>
                    <a:bodyPr/>
                    <a:lstStyle/>
                    <a:p>
                      <a:r>
                        <a:rPr lang="en-US" altLang="zh-CN" dirty="0"/>
                        <a:t>hate you but you like </a:t>
                      </a:r>
                      <a:endParaRPr lang="zh-CN" altLang="en-US" dirty="0"/>
                    </a:p>
                  </a:txBody>
                  <a:tcPr/>
                </a:tc>
                <a:extLst>
                  <a:ext uri="{0D108BD9-81ED-4DB2-BD59-A6C34878D82A}">
                    <a16:rowId xmlns:a16="http://schemas.microsoft.com/office/drawing/2014/main" val="952997080"/>
                  </a:ext>
                </a:extLst>
              </a:tr>
              <a:tr h="370840">
                <a:tc>
                  <a:txBody>
                    <a:bodyPr/>
                    <a:lstStyle/>
                    <a:p>
                      <a:r>
                        <a:rPr lang="en-US" altLang="zh-CN" dirty="0"/>
                        <a:t>4</a:t>
                      </a:r>
                      <a:endParaRPr lang="zh-CN" altLang="en-US" dirty="0"/>
                    </a:p>
                  </a:txBody>
                  <a:tcPr/>
                </a:tc>
                <a:tc>
                  <a:txBody>
                    <a:bodyPr/>
                    <a:lstStyle/>
                    <a:p>
                      <a:r>
                        <a:rPr lang="en-US" altLang="zh-CN" dirty="0"/>
                        <a:t>like</a:t>
                      </a:r>
                      <a:endParaRPr lang="zh-CN" altLang="en-US" dirty="0"/>
                    </a:p>
                  </a:txBody>
                  <a:tcPr/>
                </a:tc>
                <a:tc>
                  <a:txBody>
                    <a:bodyPr/>
                    <a:lstStyle/>
                    <a:p>
                      <a:r>
                        <a:rPr lang="en-US" altLang="zh-CN" dirty="0"/>
                        <a:t>but</a:t>
                      </a:r>
                      <a:r>
                        <a:rPr lang="zh-CN" altLang="en-US" dirty="0"/>
                        <a:t> </a:t>
                      </a:r>
                      <a:r>
                        <a:rPr lang="en-US" altLang="zh-CN" dirty="0"/>
                        <a:t>you</a:t>
                      </a:r>
                      <a:r>
                        <a:rPr lang="zh-CN" altLang="en-US" dirty="0"/>
                        <a:t> </a:t>
                      </a:r>
                      <a:r>
                        <a:rPr lang="en-US" altLang="zh-CN" dirty="0"/>
                        <a:t>like</a:t>
                      </a:r>
                      <a:r>
                        <a:rPr lang="zh-CN" altLang="en-US" dirty="0"/>
                        <a:t> </a:t>
                      </a:r>
                      <a:r>
                        <a:rPr lang="en-US" altLang="zh-CN" dirty="0"/>
                        <a:t>him</a:t>
                      </a:r>
                    </a:p>
                  </a:txBody>
                  <a:tcPr/>
                </a:tc>
                <a:extLst>
                  <a:ext uri="{0D108BD9-81ED-4DB2-BD59-A6C34878D82A}">
                    <a16:rowId xmlns:a16="http://schemas.microsoft.com/office/drawing/2014/main" val="43713694"/>
                  </a:ext>
                </a:extLst>
              </a:tr>
              <a:tr h="370840">
                <a:tc>
                  <a:txBody>
                    <a:bodyPr/>
                    <a:lstStyle/>
                    <a:p>
                      <a:r>
                        <a:rPr lang="en-US" altLang="zh-CN" dirty="0"/>
                        <a:t>5</a:t>
                      </a:r>
                      <a:endParaRPr lang="zh-CN" altLang="en-US" dirty="0"/>
                    </a:p>
                  </a:txBody>
                  <a:tcPr/>
                </a:tc>
                <a:tc>
                  <a:txBody>
                    <a:bodyPr/>
                    <a:lstStyle/>
                    <a:p>
                      <a:r>
                        <a:rPr lang="en-US" altLang="zh-CN" dirty="0"/>
                        <a:t>him</a:t>
                      </a:r>
                      <a:endParaRPr lang="zh-CN" altLang="en-US" dirty="0"/>
                    </a:p>
                  </a:txBody>
                  <a:tcPr/>
                </a:tc>
                <a:tc>
                  <a:txBody>
                    <a:bodyPr/>
                    <a:lstStyle/>
                    <a:p>
                      <a:r>
                        <a:rPr lang="en-US" altLang="zh-CN" dirty="0"/>
                        <a:t>you like him</a:t>
                      </a:r>
                      <a:endParaRPr lang="zh-CN" altLang="en-US" dirty="0"/>
                    </a:p>
                  </a:txBody>
                  <a:tcPr/>
                </a:tc>
                <a:extLst>
                  <a:ext uri="{0D108BD9-81ED-4DB2-BD59-A6C34878D82A}">
                    <a16:rowId xmlns:a16="http://schemas.microsoft.com/office/drawing/2014/main" val="939365617"/>
                  </a:ext>
                </a:extLst>
              </a:tr>
            </a:tbl>
          </a:graphicData>
        </a:graphic>
      </p:graphicFrame>
      <p:sp>
        <p:nvSpPr>
          <p:cNvPr id="37" name="文本框 21">
            <a:extLst>
              <a:ext uri="{FF2B5EF4-FFF2-40B4-BE49-F238E27FC236}">
                <a16:creationId xmlns:a16="http://schemas.microsoft.com/office/drawing/2014/main" id="{0858E044-1918-477B-9482-7B14F31BAE9E}"/>
              </a:ext>
            </a:extLst>
          </p:cNvPr>
          <p:cNvSpPr txBox="1"/>
          <p:nvPr/>
        </p:nvSpPr>
        <p:spPr>
          <a:xfrm>
            <a:off x="2371965" y="4156526"/>
            <a:ext cx="8189355" cy="780657"/>
          </a:xfrm>
          <a:prstGeom prst="rect">
            <a:avLst/>
          </a:prstGeom>
          <a:noFill/>
        </p:spPr>
        <p:txBody>
          <a:bodyPr wrap="square" lIns="95988" tIns="95988" rIns="95988" bIns="95988" anchor="t" anchorCtr="0">
            <a:noAutofit/>
          </a:bodyPr>
          <a:lstStyle/>
          <a:p>
            <a:pPr marL="0" marR="0" lvl="0" indent="0" defTabSz="1218804" eaLnBrk="1" fontAlgn="base" latinLnBrk="0" hangingPunct="1">
              <a:lnSpc>
                <a:spcPct val="120000"/>
              </a:lnSpc>
              <a:spcBef>
                <a:spcPct val="0"/>
              </a:spcBef>
              <a:spcAft>
                <a:spcPct val="0"/>
              </a:spcAft>
              <a:buClrTx/>
              <a:buSzTx/>
              <a:buFontTx/>
              <a:buNone/>
              <a:tabLst/>
              <a:defRPr/>
            </a:pPr>
            <a:r>
              <a:rPr kumimoji="0" lang="zh-CN" altLang="en-US" sz="2000" b="0"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以中心词</a:t>
            </a:r>
            <a:r>
              <a:rPr kumimoji="0" lang="en-US" altLang="zh-CN" sz="2000" b="0"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you</a:t>
            </a:r>
            <a:r>
              <a:rPr kumimoji="0" lang="zh-CN" altLang="en-US" sz="2000" b="0"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为例，窗口内容为</a:t>
            </a:r>
            <a:r>
              <a:rPr kumimoji="0" lang="en-US" altLang="zh-CN" sz="2000" b="0"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I hate but </a:t>
            </a:r>
            <a:r>
              <a:rPr lang="en-US" altLang="zh-CN" sz="2000" kern="0" dirty="0">
                <a:latin typeface="字魂105号-简雅黑" panose="00000500000000000000" pitchFamily="2" charset="-122"/>
                <a:ea typeface="字魂105号-简雅黑" panose="00000500000000000000" pitchFamily="2" charset="-122"/>
                <a:sym typeface="字魂105号-简雅黑" panose="00000500000000000000" pitchFamily="2" charset="-122"/>
              </a:rPr>
              <a:t>you</a:t>
            </a:r>
            <a:r>
              <a:rPr lang="zh-CN" altLang="en-US" sz="2000" kern="0" dirty="0">
                <a:latin typeface="字魂105号-简雅黑" panose="00000500000000000000" pitchFamily="2" charset="-122"/>
                <a:ea typeface="字魂105号-简雅黑" panose="00000500000000000000" pitchFamily="2" charset="-122"/>
                <a:sym typeface="字魂105号-简雅黑" panose="00000500000000000000" pitchFamily="2" charset="-122"/>
              </a:rPr>
              <a:t>；则执行：</a:t>
            </a:r>
            <a:endParaRPr kumimoji="0" lang="en-US" altLang="zh-CN" sz="2000" b="0"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14" name="图片 13">
            <a:extLst>
              <a:ext uri="{FF2B5EF4-FFF2-40B4-BE49-F238E27FC236}">
                <a16:creationId xmlns:a16="http://schemas.microsoft.com/office/drawing/2014/main" id="{828ADE69-C082-4416-B6CD-BBE61CE34F3C}"/>
              </a:ext>
            </a:extLst>
          </p:cNvPr>
          <p:cNvPicPr>
            <a:picLocks noChangeAspect="1"/>
          </p:cNvPicPr>
          <p:nvPr/>
        </p:nvPicPr>
        <p:blipFill rotWithShape="1">
          <a:blip r:embed="rId4"/>
          <a:srcRect l="26417" t="48170" r="56250" b="28472"/>
          <a:stretch/>
        </p:blipFill>
        <p:spPr>
          <a:xfrm>
            <a:off x="3507985" y="4693614"/>
            <a:ext cx="1993594" cy="1511128"/>
          </a:xfrm>
          <a:prstGeom prst="rect">
            <a:avLst/>
          </a:prstGeom>
        </p:spPr>
      </p:pic>
      <p:sp>
        <p:nvSpPr>
          <p:cNvPr id="40" name="文本框 21">
            <a:extLst>
              <a:ext uri="{FF2B5EF4-FFF2-40B4-BE49-F238E27FC236}">
                <a16:creationId xmlns:a16="http://schemas.microsoft.com/office/drawing/2014/main" id="{A9713678-A18E-400C-978A-520D0AF344CA}"/>
              </a:ext>
            </a:extLst>
          </p:cNvPr>
          <p:cNvSpPr txBox="1"/>
          <p:nvPr/>
        </p:nvSpPr>
        <p:spPr>
          <a:xfrm>
            <a:off x="2371965" y="6164588"/>
            <a:ext cx="8189355" cy="780657"/>
          </a:xfrm>
          <a:prstGeom prst="rect">
            <a:avLst/>
          </a:prstGeom>
          <a:noFill/>
        </p:spPr>
        <p:txBody>
          <a:bodyPr wrap="square" lIns="95988" tIns="95988" rIns="95988" bIns="95988" anchor="t" anchorCtr="0">
            <a:noAutofit/>
          </a:bodyPr>
          <a:lstStyle/>
          <a:p>
            <a:pPr marL="0" marR="0" lvl="0" indent="0" defTabSz="1218804" eaLnBrk="1" fontAlgn="base" latinLnBrk="0" hangingPunct="1">
              <a:lnSpc>
                <a:spcPct val="120000"/>
              </a:lnSpc>
              <a:spcBef>
                <a:spcPct val="0"/>
              </a:spcBef>
              <a:spcAft>
                <a:spcPct val="0"/>
              </a:spcAft>
              <a:buClrTx/>
              <a:buSzTx/>
              <a:buFontTx/>
              <a:buNone/>
              <a:tabLst/>
              <a:defRPr/>
            </a:pPr>
            <a:r>
              <a:rPr kumimoji="0" lang="zh-CN" altLang="en-US" sz="2000" b="0"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将整个语料库遍历一遍即可得到共现矩阵</a:t>
            </a:r>
            <a:r>
              <a:rPr kumimoji="0" lang="en-US" altLang="zh-CN" sz="2000" b="0"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X</a:t>
            </a:r>
          </a:p>
        </p:txBody>
      </p:sp>
      <p:sp>
        <p:nvSpPr>
          <p:cNvPr id="16" name="矩形 15"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BA9C0D26-B40E-4DA4-BFA3-32516976C42E}"/>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04</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extLst>
      <p:ext uri="{BB962C8B-B14F-4D97-AF65-F5344CB8AC3E}">
        <p14:creationId xmlns:p14="http://schemas.microsoft.com/office/powerpoint/2010/main" val="216149829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856BC6C-975E-4405-A721-9AFA1CAA511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Glove</a:t>
            </a: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理论</a:t>
            </a:r>
          </a:p>
        </p:txBody>
      </p:sp>
      <p:sp>
        <p:nvSpPr>
          <p:cNvPr id="18" name="矩形 1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a:extLst>
              <a:ext uri="{FF2B5EF4-FFF2-40B4-BE49-F238E27FC236}">
                <a16:creationId xmlns:a16="http://schemas.microsoft.com/office/drawing/2014/main" id="{CFA10043-3474-4A0C-9E64-43D02401AB82}"/>
              </a:ext>
            </a:extLst>
          </p:cNvPr>
          <p:cNvSpPr/>
          <p:nvPr/>
        </p:nvSpPr>
        <p:spPr>
          <a:xfrm>
            <a:off x="4303562" y="3288123"/>
            <a:ext cx="4308231" cy="379656"/>
          </a:xfrm>
          <a:prstGeom prst="rect">
            <a:avLst/>
          </a:prstGeom>
        </p:spPr>
        <p:txBody>
          <a:bodyPr wrap="square">
            <a:spAutoFit/>
          </a:bodyPr>
          <a:lstStyle/>
          <a:p>
            <a:pPr algn="ctr" defTabSz="914377" fontAlgn="base">
              <a:spcBef>
                <a:spcPct val="0"/>
              </a:spcBef>
              <a:spcAft>
                <a:spcPct val="0"/>
              </a:spcAft>
            </a:pPr>
            <a:r>
              <a:rPr lang="zh-CN" altLang="en-US" sz="1867" b="1"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词向量经过映射得到共现矩阵中的信息</a:t>
            </a:r>
            <a:endParaRPr lang="en-US" altLang="zh-CN" sz="1867" b="1" dirty="0">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cxnSp>
        <p:nvCxnSpPr>
          <p:cNvPr id="19" name="直接连接符 18" descr="e7d195523061f1c09e9d68d7cf438b91ef959ecb14fc25d26BBA7F7DBC18E55DFF4014AF651F0BF2569D4B6C1DA7F1A4683A481403BD872FC687266AD13265C1DE7C373772FD8728ABDD69ADD03BFF5BE2862BC891DBB79EE2341C44C8A0202E5F94C5A17642E282ED79F72530309EF99E1106E340CC79CE70DA78DE569C2E23CA1501DD98644E7754407D355E74E529">
            <a:extLst>
              <a:ext uri="{FF2B5EF4-FFF2-40B4-BE49-F238E27FC236}">
                <a16:creationId xmlns:a16="http://schemas.microsoft.com/office/drawing/2014/main" id="{D032A12A-2719-4F27-8F22-B5BCF7152CB7}"/>
              </a:ext>
            </a:extLst>
          </p:cNvPr>
          <p:cNvCxnSpPr/>
          <p:nvPr/>
        </p:nvCxnSpPr>
        <p:spPr>
          <a:xfrm>
            <a:off x="6359733" y="3688946"/>
            <a:ext cx="230855"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40" name="Group 19" descr="e7d195523061f1c09e9d68d7cf438b91ef959ecb14fc25d26BBA7F7DBC18E55DFF4014AF651F0BF2569D4B6C1DA7F1A4683A481403BD872FC687266AD13265C1DE7C373772FD8728ABDD69ADD03BFF5BE2862BC891DBB79ED9A1819BC282DECB56AE8835BDD3592A29611765161E6F9AB128C5C815AC95EA67D637C44218307C3B2BB820D9BFC219D857C8E986233DAC">
            <a:extLst>
              <a:ext uri="{FF2B5EF4-FFF2-40B4-BE49-F238E27FC236}">
                <a16:creationId xmlns:a16="http://schemas.microsoft.com/office/drawing/2014/main" id="{1806635D-C7BD-412E-9373-6D553F7F9F4D}"/>
              </a:ext>
            </a:extLst>
          </p:cNvPr>
          <p:cNvGrpSpPr>
            <a:grpSpLocks noChangeAspect="1"/>
          </p:cNvGrpSpPr>
          <p:nvPr/>
        </p:nvGrpSpPr>
        <p:grpSpPr bwMode="auto">
          <a:xfrm>
            <a:off x="5860778" y="1740916"/>
            <a:ext cx="1208617" cy="1439333"/>
            <a:chOff x="722" y="878"/>
            <a:chExt cx="571" cy="680"/>
          </a:xfrm>
        </p:grpSpPr>
        <p:sp>
          <p:nvSpPr>
            <p:cNvPr id="41" name="Freeform 20">
              <a:extLst>
                <a:ext uri="{FF2B5EF4-FFF2-40B4-BE49-F238E27FC236}">
                  <a16:creationId xmlns:a16="http://schemas.microsoft.com/office/drawing/2014/main" id="{3D160BDA-9CCB-4A7A-B5B3-7133F1CCCAD3}"/>
                </a:ext>
              </a:extLst>
            </p:cNvPr>
            <p:cNvSpPr>
              <a:spLocks/>
            </p:cNvSpPr>
            <p:nvPr/>
          </p:nvSpPr>
          <p:spPr bwMode="auto">
            <a:xfrm>
              <a:off x="830" y="984"/>
              <a:ext cx="351" cy="412"/>
            </a:xfrm>
            <a:custGeom>
              <a:avLst/>
              <a:gdLst>
                <a:gd name="T0" fmla="*/ 279 w 412"/>
                <a:gd name="T1" fmla="*/ 443 h 484"/>
                <a:gd name="T2" fmla="*/ 336 w 412"/>
                <a:gd name="T3" fmla="*/ 340 h 484"/>
                <a:gd name="T4" fmla="*/ 341 w 412"/>
                <a:gd name="T5" fmla="*/ 76 h 484"/>
                <a:gd name="T6" fmla="*/ 76 w 412"/>
                <a:gd name="T7" fmla="*/ 72 h 484"/>
                <a:gd name="T8" fmla="*/ 72 w 412"/>
                <a:gd name="T9" fmla="*/ 336 h 484"/>
                <a:gd name="T10" fmla="*/ 76 w 412"/>
                <a:gd name="T11" fmla="*/ 341 h 484"/>
                <a:gd name="T12" fmla="*/ 133 w 412"/>
                <a:gd name="T13" fmla="*/ 444 h 484"/>
                <a:gd name="T14" fmla="*/ 135 w 412"/>
                <a:gd name="T15" fmla="*/ 484 h 484"/>
                <a:gd name="T16" fmla="*/ 276 w 412"/>
                <a:gd name="T17" fmla="*/ 484 h 484"/>
                <a:gd name="T18" fmla="*/ 279 w 412"/>
                <a:gd name="T19" fmla="*/ 44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84">
                  <a:moveTo>
                    <a:pt x="279" y="443"/>
                  </a:moveTo>
                  <a:cubicBezTo>
                    <a:pt x="285" y="398"/>
                    <a:pt x="324" y="353"/>
                    <a:pt x="336" y="340"/>
                  </a:cubicBezTo>
                  <a:cubicBezTo>
                    <a:pt x="410" y="268"/>
                    <a:pt x="412" y="151"/>
                    <a:pt x="341" y="76"/>
                  </a:cubicBezTo>
                  <a:cubicBezTo>
                    <a:pt x="269" y="2"/>
                    <a:pt x="150" y="0"/>
                    <a:pt x="76" y="72"/>
                  </a:cubicBezTo>
                  <a:cubicBezTo>
                    <a:pt x="2" y="144"/>
                    <a:pt x="0" y="262"/>
                    <a:pt x="72" y="336"/>
                  </a:cubicBezTo>
                  <a:cubicBezTo>
                    <a:pt x="76" y="341"/>
                    <a:pt x="76" y="341"/>
                    <a:pt x="76" y="341"/>
                  </a:cubicBezTo>
                  <a:cubicBezTo>
                    <a:pt x="89" y="353"/>
                    <a:pt x="127" y="398"/>
                    <a:pt x="133" y="444"/>
                  </a:cubicBezTo>
                  <a:cubicBezTo>
                    <a:pt x="135" y="457"/>
                    <a:pt x="136" y="471"/>
                    <a:pt x="135" y="484"/>
                  </a:cubicBezTo>
                  <a:cubicBezTo>
                    <a:pt x="276" y="484"/>
                    <a:pt x="276" y="484"/>
                    <a:pt x="276" y="484"/>
                  </a:cubicBezTo>
                  <a:cubicBezTo>
                    <a:pt x="277" y="470"/>
                    <a:pt x="278" y="457"/>
                    <a:pt x="279" y="443"/>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2" name="Freeform 21">
              <a:extLst>
                <a:ext uri="{FF2B5EF4-FFF2-40B4-BE49-F238E27FC236}">
                  <a16:creationId xmlns:a16="http://schemas.microsoft.com/office/drawing/2014/main" id="{9379CFC3-FF3A-467F-9FD2-19E58157B7FF}"/>
                </a:ext>
              </a:extLst>
            </p:cNvPr>
            <p:cNvSpPr>
              <a:spLocks noEditPoints="1"/>
            </p:cNvSpPr>
            <p:nvPr/>
          </p:nvSpPr>
          <p:spPr bwMode="auto">
            <a:xfrm>
              <a:off x="835" y="988"/>
              <a:ext cx="342" cy="419"/>
            </a:xfrm>
            <a:custGeom>
              <a:avLst/>
              <a:gdLst>
                <a:gd name="T0" fmla="*/ 271 w 401"/>
                <a:gd name="T1" fmla="*/ 492 h 492"/>
                <a:gd name="T2" fmla="*/ 129 w 401"/>
                <a:gd name="T3" fmla="*/ 492 h 492"/>
                <a:gd name="T4" fmla="*/ 121 w 401"/>
                <a:gd name="T5" fmla="*/ 488 h 492"/>
                <a:gd name="T6" fmla="*/ 117 w 401"/>
                <a:gd name="T7" fmla="*/ 479 h 492"/>
                <a:gd name="T8" fmla="*/ 115 w 401"/>
                <a:gd name="T9" fmla="*/ 440 h 492"/>
                <a:gd name="T10" fmla="*/ 61 w 401"/>
                <a:gd name="T11" fmla="*/ 345 h 492"/>
                <a:gd name="T12" fmla="*/ 57 w 401"/>
                <a:gd name="T13" fmla="*/ 340 h 492"/>
                <a:gd name="T14" fmla="*/ 1 w 401"/>
                <a:gd name="T15" fmla="*/ 198 h 492"/>
                <a:gd name="T16" fmla="*/ 61 w 401"/>
                <a:gd name="T17" fmla="*/ 58 h 492"/>
                <a:gd name="T18" fmla="*/ 204 w 401"/>
                <a:gd name="T19" fmla="*/ 2 h 492"/>
                <a:gd name="T20" fmla="*/ 344 w 401"/>
                <a:gd name="T21" fmla="*/ 62 h 492"/>
                <a:gd name="T22" fmla="*/ 400 w 401"/>
                <a:gd name="T23" fmla="*/ 204 h 492"/>
                <a:gd name="T24" fmla="*/ 339 w 401"/>
                <a:gd name="T25" fmla="*/ 345 h 492"/>
                <a:gd name="T26" fmla="*/ 286 w 401"/>
                <a:gd name="T27" fmla="*/ 440 h 492"/>
                <a:gd name="T28" fmla="*/ 284 w 401"/>
                <a:gd name="T29" fmla="*/ 479 h 492"/>
                <a:gd name="T30" fmla="*/ 280 w 401"/>
                <a:gd name="T31" fmla="*/ 488 h 492"/>
                <a:gd name="T32" fmla="*/ 271 w 401"/>
                <a:gd name="T33" fmla="*/ 492 h 492"/>
                <a:gd name="T34" fmla="*/ 142 w 401"/>
                <a:gd name="T35" fmla="*/ 467 h 492"/>
                <a:gd name="T36" fmla="*/ 258 w 401"/>
                <a:gd name="T37" fmla="*/ 467 h 492"/>
                <a:gd name="T38" fmla="*/ 260 w 401"/>
                <a:gd name="T39" fmla="*/ 437 h 492"/>
                <a:gd name="T40" fmla="*/ 321 w 401"/>
                <a:gd name="T41" fmla="*/ 327 h 492"/>
                <a:gd name="T42" fmla="*/ 374 w 401"/>
                <a:gd name="T43" fmla="*/ 204 h 492"/>
                <a:gd name="T44" fmla="*/ 325 w 401"/>
                <a:gd name="T45" fmla="*/ 80 h 492"/>
                <a:gd name="T46" fmla="*/ 202 w 401"/>
                <a:gd name="T47" fmla="*/ 27 h 492"/>
                <a:gd name="T48" fmla="*/ 79 w 401"/>
                <a:gd name="T49" fmla="*/ 76 h 492"/>
                <a:gd name="T50" fmla="*/ 26 w 401"/>
                <a:gd name="T51" fmla="*/ 199 h 492"/>
                <a:gd name="T52" fmla="*/ 75 w 401"/>
                <a:gd name="T53" fmla="*/ 323 h 492"/>
                <a:gd name="T54" fmla="*/ 79 w 401"/>
                <a:gd name="T55" fmla="*/ 326 h 492"/>
                <a:gd name="T56" fmla="*/ 140 w 401"/>
                <a:gd name="T57" fmla="*/ 436 h 492"/>
                <a:gd name="T58" fmla="*/ 142 w 401"/>
                <a:gd name="T59" fmla="*/ 46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1" h="492">
                  <a:moveTo>
                    <a:pt x="271" y="492"/>
                  </a:moveTo>
                  <a:cubicBezTo>
                    <a:pt x="129" y="492"/>
                    <a:pt x="129" y="492"/>
                    <a:pt x="129" y="492"/>
                  </a:cubicBezTo>
                  <a:cubicBezTo>
                    <a:pt x="126" y="492"/>
                    <a:pt x="123" y="490"/>
                    <a:pt x="121" y="488"/>
                  </a:cubicBezTo>
                  <a:cubicBezTo>
                    <a:pt x="118" y="485"/>
                    <a:pt x="117" y="482"/>
                    <a:pt x="117" y="479"/>
                  </a:cubicBezTo>
                  <a:cubicBezTo>
                    <a:pt x="117" y="466"/>
                    <a:pt x="116" y="453"/>
                    <a:pt x="115" y="440"/>
                  </a:cubicBezTo>
                  <a:cubicBezTo>
                    <a:pt x="109" y="399"/>
                    <a:pt x="74" y="358"/>
                    <a:pt x="61" y="345"/>
                  </a:cubicBezTo>
                  <a:cubicBezTo>
                    <a:pt x="57" y="340"/>
                    <a:pt x="57" y="340"/>
                    <a:pt x="57" y="340"/>
                  </a:cubicBezTo>
                  <a:cubicBezTo>
                    <a:pt x="20" y="302"/>
                    <a:pt x="0" y="252"/>
                    <a:pt x="1" y="198"/>
                  </a:cubicBezTo>
                  <a:cubicBezTo>
                    <a:pt x="2" y="144"/>
                    <a:pt x="23" y="95"/>
                    <a:pt x="61" y="58"/>
                  </a:cubicBezTo>
                  <a:cubicBezTo>
                    <a:pt x="99" y="20"/>
                    <a:pt x="150" y="0"/>
                    <a:pt x="204" y="2"/>
                  </a:cubicBezTo>
                  <a:cubicBezTo>
                    <a:pt x="257" y="2"/>
                    <a:pt x="306" y="24"/>
                    <a:pt x="344" y="62"/>
                  </a:cubicBezTo>
                  <a:cubicBezTo>
                    <a:pt x="381" y="100"/>
                    <a:pt x="401" y="151"/>
                    <a:pt x="400" y="204"/>
                  </a:cubicBezTo>
                  <a:cubicBezTo>
                    <a:pt x="399" y="257"/>
                    <a:pt x="378" y="307"/>
                    <a:pt x="339" y="345"/>
                  </a:cubicBezTo>
                  <a:cubicBezTo>
                    <a:pt x="327" y="356"/>
                    <a:pt x="291" y="399"/>
                    <a:pt x="286" y="440"/>
                  </a:cubicBezTo>
                  <a:cubicBezTo>
                    <a:pt x="285" y="453"/>
                    <a:pt x="283" y="466"/>
                    <a:pt x="284" y="479"/>
                  </a:cubicBezTo>
                  <a:cubicBezTo>
                    <a:pt x="284" y="482"/>
                    <a:pt x="283" y="485"/>
                    <a:pt x="280" y="488"/>
                  </a:cubicBezTo>
                  <a:cubicBezTo>
                    <a:pt x="277" y="490"/>
                    <a:pt x="274" y="492"/>
                    <a:pt x="271" y="492"/>
                  </a:cubicBezTo>
                  <a:close/>
                  <a:moveTo>
                    <a:pt x="142" y="467"/>
                  </a:moveTo>
                  <a:cubicBezTo>
                    <a:pt x="258" y="467"/>
                    <a:pt x="258" y="467"/>
                    <a:pt x="258" y="467"/>
                  </a:cubicBezTo>
                  <a:cubicBezTo>
                    <a:pt x="258" y="457"/>
                    <a:pt x="260" y="447"/>
                    <a:pt x="260" y="437"/>
                  </a:cubicBezTo>
                  <a:cubicBezTo>
                    <a:pt x="268" y="379"/>
                    <a:pt x="321" y="328"/>
                    <a:pt x="321" y="327"/>
                  </a:cubicBezTo>
                  <a:cubicBezTo>
                    <a:pt x="355" y="295"/>
                    <a:pt x="374" y="251"/>
                    <a:pt x="374" y="204"/>
                  </a:cubicBezTo>
                  <a:cubicBezTo>
                    <a:pt x="375" y="157"/>
                    <a:pt x="358" y="113"/>
                    <a:pt x="325" y="80"/>
                  </a:cubicBezTo>
                  <a:cubicBezTo>
                    <a:pt x="293" y="46"/>
                    <a:pt x="249" y="28"/>
                    <a:pt x="202" y="27"/>
                  </a:cubicBezTo>
                  <a:cubicBezTo>
                    <a:pt x="156" y="26"/>
                    <a:pt x="112" y="43"/>
                    <a:pt x="79" y="76"/>
                  </a:cubicBezTo>
                  <a:cubicBezTo>
                    <a:pt x="45" y="108"/>
                    <a:pt x="26" y="152"/>
                    <a:pt x="26" y="199"/>
                  </a:cubicBezTo>
                  <a:cubicBezTo>
                    <a:pt x="25" y="245"/>
                    <a:pt x="43" y="290"/>
                    <a:pt x="75" y="323"/>
                  </a:cubicBezTo>
                  <a:cubicBezTo>
                    <a:pt x="79" y="326"/>
                    <a:pt x="79" y="326"/>
                    <a:pt x="79" y="326"/>
                  </a:cubicBezTo>
                  <a:cubicBezTo>
                    <a:pt x="79" y="327"/>
                    <a:pt x="132" y="379"/>
                    <a:pt x="140" y="436"/>
                  </a:cubicBezTo>
                  <a:cubicBezTo>
                    <a:pt x="141" y="447"/>
                    <a:pt x="142" y="457"/>
                    <a:pt x="142" y="4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3" name="Freeform 22">
              <a:extLst>
                <a:ext uri="{FF2B5EF4-FFF2-40B4-BE49-F238E27FC236}">
                  <a16:creationId xmlns:a16="http://schemas.microsoft.com/office/drawing/2014/main" id="{1675EB01-C181-477D-AB31-C59179208095}"/>
                </a:ext>
              </a:extLst>
            </p:cNvPr>
            <p:cNvSpPr>
              <a:spLocks/>
            </p:cNvSpPr>
            <p:nvPr/>
          </p:nvSpPr>
          <p:spPr bwMode="auto">
            <a:xfrm>
              <a:off x="944" y="1396"/>
              <a:ext cx="125" cy="152"/>
            </a:xfrm>
            <a:custGeom>
              <a:avLst/>
              <a:gdLst>
                <a:gd name="T0" fmla="*/ 2 w 147"/>
                <a:gd name="T1" fmla="*/ 96 h 179"/>
                <a:gd name="T2" fmla="*/ 73 w 147"/>
                <a:gd name="T3" fmla="*/ 179 h 179"/>
                <a:gd name="T4" fmla="*/ 145 w 147"/>
                <a:gd name="T5" fmla="*/ 96 h 179"/>
                <a:gd name="T6" fmla="*/ 144 w 147"/>
                <a:gd name="T7" fmla="*/ 0 h 179"/>
                <a:gd name="T8" fmla="*/ 2 w 147"/>
                <a:gd name="T9" fmla="*/ 0 h 179"/>
                <a:gd name="T10" fmla="*/ 2 w 147"/>
                <a:gd name="T11" fmla="*/ 96 h 179"/>
              </a:gdLst>
              <a:ahLst/>
              <a:cxnLst>
                <a:cxn ang="0">
                  <a:pos x="T0" y="T1"/>
                </a:cxn>
                <a:cxn ang="0">
                  <a:pos x="T2" y="T3"/>
                </a:cxn>
                <a:cxn ang="0">
                  <a:pos x="T4" y="T5"/>
                </a:cxn>
                <a:cxn ang="0">
                  <a:pos x="T6" y="T7"/>
                </a:cxn>
                <a:cxn ang="0">
                  <a:pos x="T8" y="T9"/>
                </a:cxn>
                <a:cxn ang="0">
                  <a:pos x="T10" y="T11"/>
                </a:cxn>
              </a:cxnLst>
              <a:rect l="0" t="0" r="r" b="b"/>
              <a:pathLst>
                <a:path w="147" h="179">
                  <a:moveTo>
                    <a:pt x="2" y="96"/>
                  </a:moveTo>
                  <a:cubicBezTo>
                    <a:pt x="0" y="138"/>
                    <a:pt x="31" y="174"/>
                    <a:pt x="73" y="179"/>
                  </a:cubicBezTo>
                  <a:cubicBezTo>
                    <a:pt x="115" y="175"/>
                    <a:pt x="147" y="139"/>
                    <a:pt x="145" y="96"/>
                  </a:cubicBezTo>
                  <a:cubicBezTo>
                    <a:pt x="145" y="65"/>
                    <a:pt x="144" y="30"/>
                    <a:pt x="144" y="0"/>
                  </a:cubicBezTo>
                  <a:cubicBezTo>
                    <a:pt x="2" y="0"/>
                    <a:pt x="2" y="0"/>
                    <a:pt x="2" y="0"/>
                  </a:cubicBezTo>
                  <a:cubicBezTo>
                    <a:pt x="3" y="30"/>
                    <a:pt x="2" y="65"/>
                    <a:pt x="2" y="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4" name="Freeform 23">
              <a:extLst>
                <a:ext uri="{FF2B5EF4-FFF2-40B4-BE49-F238E27FC236}">
                  <a16:creationId xmlns:a16="http://schemas.microsoft.com/office/drawing/2014/main" id="{1312E987-E685-4E8E-B6FA-603DAE088267}"/>
                </a:ext>
              </a:extLst>
            </p:cNvPr>
            <p:cNvSpPr>
              <a:spLocks noEditPoints="1"/>
            </p:cNvSpPr>
            <p:nvPr/>
          </p:nvSpPr>
          <p:spPr bwMode="auto">
            <a:xfrm>
              <a:off x="933" y="1385"/>
              <a:ext cx="147" cy="173"/>
            </a:xfrm>
            <a:custGeom>
              <a:avLst/>
              <a:gdLst>
                <a:gd name="T0" fmla="*/ 86 w 173"/>
                <a:gd name="T1" fmla="*/ 203 h 203"/>
                <a:gd name="T2" fmla="*/ 85 w 173"/>
                <a:gd name="T3" fmla="*/ 203 h 203"/>
                <a:gd name="T4" fmla="*/ 2 w 173"/>
                <a:gd name="T5" fmla="*/ 108 h 203"/>
                <a:gd name="T6" fmla="*/ 3 w 173"/>
                <a:gd name="T7" fmla="*/ 65 h 203"/>
                <a:gd name="T8" fmla="*/ 4 w 173"/>
                <a:gd name="T9" fmla="*/ 12 h 203"/>
                <a:gd name="T10" fmla="*/ 7 w 173"/>
                <a:gd name="T11" fmla="*/ 3 h 203"/>
                <a:gd name="T12" fmla="*/ 16 w 173"/>
                <a:gd name="T13" fmla="*/ 0 h 203"/>
                <a:gd name="T14" fmla="*/ 158 w 173"/>
                <a:gd name="T15" fmla="*/ 0 h 203"/>
                <a:gd name="T16" fmla="*/ 166 w 173"/>
                <a:gd name="T17" fmla="*/ 3 h 203"/>
                <a:gd name="T18" fmla="*/ 170 w 173"/>
                <a:gd name="T19" fmla="*/ 12 h 203"/>
                <a:gd name="T20" fmla="*/ 171 w 173"/>
                <a:gd name="T21" fmla="*/ 63 h 203"/>
                <a:gd name="T22" fmla="*/ 171 w 173"/>
                <a:gd name="T23" fmla="*/ 108 h 203"/>
                <a:gd name="T24" fmla="*/ 88 w 173"/>
                <a:gd name="T25" fmla="*/ 203 h 203"/>
                <a:gd name="T26" fmla="*/ 86 w 173"/>
                <a:gd name="T27" fmla="*/ 203 h 203"/>
                <a:gd name="T28" fmla="*/ 28 w 173"/>
                <a:gd name="T29" fmla="*/ 25 h 203"/>
                <a:gd name="T30" fmla="*/ 27 w 173"/>
                <a:gd name="T31" fmla="*/ 65 h 203"/>
                <a:gd name="T32" fmla="*/ 27 w 173"/>
                <a:gd name="T33" fmla="*/ 108 h 203"/>
                <a:gd name="T34" fmla="*/ 27 w 173"/>
                <a:gd name="T35" fmla="*/ 109 h 203"/>
                <a:gd name="T36" fmla="*/ 86 w 173"/>
                <a:gd name="T37" fmla="*/ 178 h 203"/>
                <a:gd name="T38" fmla="*/ 145 w 173"/>
                <a:gd name="T39" fmla="*/ 109 h 203"/>
                <a:gd name="T40" fmla="*/ 144 w 173"/>
                <a:gd name="T41" fmla="*/ 64 h 203"/>
                <a:gd name="T42" fmla="*/ 144 w 173"/>
                <a:gd name="T43" fmla="*/ 25 h 203"/>
                <a:gd name="T44" fmla="*/ 28 w 173"/>
                <a:gd name="T45" fmla="*/ 2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203">
                  <a:moveTo>
                    <a:pt x="86" y="203"/>
                  </a:moveTo>
                  <a:cubicBezTo>
                    <a:pt x="85" y="203"/>
                    <a:pt x="85" y="203"/>
                    <a:pt x="85" y="203"/>
                  </a:cubicBezTo>
                  <a:cubicBezTo>
                    <a:pt x="37" y="199"/>
                    <a:pt x="0" y="157"/>
                    <a:pt x="2" y="108"/>
                  </a:cubicBezTo>
                  <a:cubicBezTo>
                    <a:pt x="2" y="94"/>
                    <a:pt x="2" y="79"/>
                    <a:pt x="3" y="65"/>
                  </a:cubicBezTo>
                  <a:cubicBezTo>
                    <a:pt x="3" y="47"/>
                    <a:pt x="4" y="28"/>
                    <a:pt x="4" y="12"/>
                  </a:cubicBezTo>
                  <a:cubicBezTo>
                    <a:pt x="4" y="9"/>
                    <a:pt x="5" y="6"/>
                    <a:pt x="7" y="3"/>
                  </a:cubicBezTo>
                  <a:cubicBezTo>
                    <a:pt x="10" y="1"/>
                    <a:pt x="13" y="0"/>
                    <a:pt x="16" y="0"/>
                  </a:cubicBezTo>
                  <a:cubicBezTo>
                    <a:pt x="158" y="0"/>
                    <a:pt x="158" y="0"/>
                    <a:pt x="158" y="0"/>
                  </a:cubicBezTo>
                  <a:cubicBezTo>
                    <a:pt x="161" y="0"/>
                    <a:pt x="164" y="1"/>
                    <a:pt x="166" y="3"/>
                  </a:cubicBezTo>
                  <a:cubicBezTo>
                    <a:pt x="169" y="6"/>
                    <a:pt x="170" y="9"/>
                    <a:pt x="170" y="12"/>
                  </a:cubicBezTo>
                  <a:cubicBezTo>
                    <a:pt x="170" y="28"/>
                    <a:pt x="170" y="46"/>
                    <a:pt x="171" y="63"/>
                  </a:cubicBezTo>
                  <a:cubicBezTo>
                    <a:pt x="171" y="78"/>
                    <a:pt x="171" y="94"/>
                    <a:pt x="171" y="108"/>
                  </a:cubicBezTo>
                  <a:cubicBezTo>
                    <a:pt x="173" y="157"/>
                    <a:pt x="137" y="199"/>
                    <a:pt x="88" y="203"/>
                  </a:cubicBezTo>
                  <a:lnTo>
                    <a:pt x="86" y="203"/>
                  </a:lnTo>
                  <a:close/>
                  <a:moveTo>
                    <a:pt x="28" y="25"/>
                  </a:moveTo>
                  <a:cubicBezTo>
                    <a:pt x="28" y="38"/>
                    <a:pt x="28" y="51"/>
                    <a:pt x="27" y="65"/>
                  </a:cubicBezTo>
                  <a:cubicBezTo>
                    <a:pt x="27" y="80"/>
                    <a:pt x="27" y="95"/>
                    <a:pt x="27" y="108"/>
                  </a:cubicBezTo>
                  <a:cubicBezTo>
                    <a:pt x="27" y="109"/>
                    <a:pt x="27" y="109"/>
                    <a:pt x="27" y="109"/>
                  </a:cubicBezTo>
                  <a:cubicBezTo>
                    <a:pt x="25" y="144"/>
                    <a:pt x="51" y="174"/>
                    <a:pt x="86" y="178"/>
                  </a:cubicBezTo>
                  <a:cubicBezTo>
                    <a:pt x="121" y="174"/>
                    <a:pt x="147" y="144"/>
                    <a:pt x="145" y="109"/>
                  </a:cubicBezTo>
                  <a:cubicBezTo>
                    <a:pt x="145" y="94"/>
                    <a:pt x="145" y="79"/>
                    <a:pt x="144" y="64"/>
                  </a:cubicBezTo>
                  <a:cubicBezTo>
                    <a:pt x="144" y="51"/>
                    <a:pt x="144" y="37"/>
                    <a:pt x="144" y="25"/>
                  </a:cubicBezTo>
                  <a:lnTo>
                    <a:pt x="28"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5" name="Freeform 24">
              <a:extLst>
                <a:ext uri="{FF2B5EF4-FFF2-40B4-BE49-F238E27FC236}">
                  <a16:creationId xmlns:a16="http://schemas.microsoft.com/office/drawing/2014/main" id="{0B9012A5-43FE-48C9-8617-750E908D36DF}"/>
                </a:ext>
              </a:extLst>
            </p:cNvPr>
            <p:cNvSpPr>
              <a:spLocks noEditPoints="1"/>
            </p:cNvSpPr>
            <p:nvPr/>
          </p:nvSpPr>
          <p:spPr bwMode="auto">
            <a:xfrm>
              <a:off x="908" y="1385"/>
              <a:ext cx="192" cy="103"/>
            </a:xfrm>
            <a:custGeom>
              <a:avLst/>
              <a:gdLst>
                <a:gd name="T0" fmla="*/ 212 w 225"/>
                <a:gd name="T1" fmla="*/ 25 h 121"/>
                <a:gd name="T2" fmla="*/ 13 w 225"/>
                <a:gd name="T3" fmla="*/ 25 h 121"/>
                <a:gd name="T4" fmla="*/ 0 w 225"/>
                <a:gd name="T5" fmla="*/ 12 h 121"/>
                <a:gd name="T6" fmla="*/ 13 w 225"/>
                <a:gd name="T7" fmla="*/ 0 h 121"/>
                <a:gd name="T8" fmla="*/ 212 w 225"/>
                <a:gd name="T9" fmla="*/ 0 h 121"/>
                <a:gd name="T10" fmla="*/ 225 w 225"/>
                <a:gd name="T11" fmla="*/ 12 h 121"/>
                <a:gd name="T12" fmla="*/ 212 w 225"/>
                <a:gd name="T13" fmla="*/ 25 h 121"/>
                <a:gd name="T14" fmla="*/ 187 w 225"/>
                <a:gd name="T15" fmla="*/ 76 h 121"/>
                <a:gd name="T16" fmla="*/ 44 w 225"/>
                <a:gd name="T17" fmla="*/ 76 h 121"/>
                <a:gd name="T18" fmla="*/ 31 w 225"/>
                <a:gd name="T19" fmla="*/ 63 h 121"/>
                <a:gd name="T20" fmla="*/ 44 w 225"/>
                <a:gd name="T21" fmla="*/ 51 h 121"/>
                <a:gd name="T22" fmla="*/ 187 w 225"/>
                <a:gd name="T23" fmla="*/ 51 h 121"/>
                <a:gd name="T24" fmla="*/ 200 w 225"/>
                <a:gd name="T25" fmla="*/ 63 h 121"/>
                <a:gd name="T26" fmla="*/ 187 w 225"/>
                <a:gd name="T27" fmla="*/ 76 h 121"/>
                <a:gd name="T28" fmla="*/ 187 w 225"/>
                <a:gd name="T29" fmla="*/ 121 h 121"/>
                <a:gd name="T30" fmla="*/ 44 w 225"/>
                <a:gd name="T31" fmla="*/ 121 h 121"/>
                <a:gd name="T32" fmla="*/ 31 w 225"/>
                <a:gd name="T33" fmla="*/ 109 h 121"/>
                <a:gd name="T34" fmla="*/ 44 w 225"/>
                <a:gd name="T35" fmla="*/ 96 h 121"/>
                <a:gd name="T36" fmla="*/ 187 w 225"/>
                <a:gd name="T37" fmla="*/ 96 h 121"/>
                <a:gd name="T38" fmla="*/ 200 w 225"/>
                <a:gd name="T39" fmla="*/ 109 h 121"/>
                <a:gd name="T40" fmla="*/ 187 w 225"/>
                <a:gd name="T4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5" h="121">
                  <a:moveTo>
                    <a:pt x="212" y="25"/>
                  </a:moveTo>
                  <a:cubicBezTo>
                    <a:pt x="13" y="25"/>
                    <a:pt x="13" y="25"/>
                    <a:pt x="13" y="25"/>
                  </a:cubicBezTo>
                  <a:cubicBezTo>
                    <a:pt x="6" y="25"/>
                    <a:pt x="0" y="19"/>
                    <a:pt x="0" y="12"/>
                  </a:cubicBezTo>
                  <a:cubicBezTo>
                    <a:pt x="0" y="5"/>
                    <a:pt x="6" y="0"/>
                    <a:pt x="13" y="0"/>
                  </a:cubicBezTo>
                  <a:cubicBezTo>
                    <a:pt x="212" y="0"/>
                    <a:pt x="212" y="0"/>
                    <a:pt x="212" y="0"/>
                  </a:cubicBezTo>
                  <a:cubicBezTo>
                    <a:pt x="219" y="0"/>
                    <a:pt x="225" y="5"/>
                    <a:pt x="225" y="12"/>
                  </a:cubicBezTo>
                  <a:cubicBezTo>
                    <a:pt x="225" y="19"/>
                    <a:pt x="219" y="25"/>
                    <a:pt x="212" y="25"/>
                  </a:cubicBezTo>
                  <a:close/>
                  <a:moveTo>
                    <a:pt x="187" y="76"/>
                  </a:moveTo>
                  <a:cubicBezTo>
                    <a:pt x="44" y="76"/>
                    <a:pt x="44" y="76"/>
                    <a:pt x="44" y="76"/>
                  </a:cubicBezTo>
                  <a:cubicBezTo>
                    <a:pt x="37" y="76"/>
                    <a:pt x="31" y="70"/>
                    <a:pt x="31" y="63"/>
                  </a:cubicBezTo>
                  <a:cubicBezTo>
                    <a:pt x="31" y="56"/>
                    <a:pt x="37" y="51"/>
                    <a:pt x="44" y="51"/>
                  </a:cubicBezTo>
                  <a:cubicBezTo>
                    <a:pt x="187" y="51"/>
                    <a:pt x="187" y="51"/>
                    <a:pt x="187" y="51"/>
                  </a:cubicBezTo>
                  <a:cubicBezTo>
                    <a:pt x="194" y="51"/>
                    <a:pt x="200" y="56"/>
                    <a:pt x="200" y="63"/>
                  </a:cubicBezTo>
                  <a:cubicBezTo>
                    <a:pt x="200" y="70"/>
                    <a:pt x="194" y="76"/>
                    <a:pt x="187" y="76"/>
                  </a:cubicBezTo>
                  <a:close/>
                  <a:moveTo>
                    <a:pt x="187" y="121"/>
                  </a:moveTo>
                  <a:cubicBezTo>
                    <a:pt x="44" y="121"/>
                    <a:pt x="44" y="121"/>
                    <a:pt x="44" y="121"/>
                  </a:cubicBezTo>
                  <a:cubicBezTo>
                    <a:pt x="37" y="121"/>
                    <a:pt x="31" y="116"/>
                    <a:pt x="31" y="109"/>
                  </a:cubicBezTo>
                  <a:cubicBezTo>
                    <a:pt x="31" y="102"/>
                    <a:pt x="37" y="96"/>
                    <a:pt x="44" y="96"/>
                  </a:cubicBezTo>
                  <a:cubicBezTo>
                    <a:pt x="187" y="96"/>
                    <a:pt x="187" y="96"/>
                    <a:pt x="187" y="96"/>
                  </a:cubicBezTo>
                  <a:cubicBezTo>
                    <a:pt x="194" y="96"/>
                    <a:pt x="200" y="102"/>
                    <a:pt x="200" y="109"/>
                  </a:cubicBezTo>
                  <a:cubicBezTo>
                    <a:pt x="200" y="116"/>
                    <a:pt x="194" y="121"/>
                    <a:pt x="187" y="12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6" name="Freeform 25">
              <a:extLst>
                <a:ext uri="{FF2B5EF4-FFF2-40B4-BE49-F238E27FC236}">
                  <a16:creationId xmlns:a16="http://schemas.microsoft.com/office/drawing/2014/main" id="{0BEF377F-7D22-41E8-9FEC-B8F1DF83B1E4}"/>
                </a:ext>
              </a:extLst>
            </p:cNvPr>
            <p:cNvSpPr>
              <a:spLocks noEditPoints="1"/>
            </p:cNvSpPr>
            <p:nvPr/>
          </p:nvSpPr>
          <p:spPr bwMode="auto">
            <a:xfrm>
              <a:off x="722" y="878"/>
              <a:ext cx="571" cy="529"/>
            </a:xfrm>
            <a:custGeom>
              <a:avLst/>
              <a:gdLst>
                <a:gd name="T0" fmla="*/ 297 w 670"/>
                <a:gd name="T1" fmla="*/ 609 h 622"/>
                <a:gd name="T2" fmla="*/ 292 w 670"/>
                <a:gd name="T3" fmla="*/ 446 h 622"/>
                <a:gd name="T4" fmla="*/ 248 w 670"/>
                <a:gd name="T5" fmla="*/ 405 h 622"/>
                <a:gd name="T6" fmla="*/ 310 w 670"/>
                <a:gd name="T7" fmla="*/ 380 h 622"/>
                <a:gd name="T8" fmla="*/ 319 w 670"/>
                <a:gd name="T9" fmla="*/ 420 h 622"/>
                <a:gd name="T10" fmla="*/ 344 w 670"/>
                <a:gd name="T11" fmla="*/ 412 h 622"/>
                <a:gd name="T12" fmla="*/ 410 w 670"/>
                <a:gd name="T13" fmla="*/ 385 h 622"/>
                <a:gd name="T14" fmla="*/ 383 w 670"/>
                <a:gd name="T15" fmla="*/ 446 h 622"/>
                <a:gd name="T16" fmla="*/ 369 w 670"/>
                <a:gd name="T17" fmla="*/ 609 h 622"/>
                <a:gd name="T18" fmla="*/ 344 w 670"/>
                <a:gd name="T19" fmla="*/ 609 h 622"/>
                <a:gd name="T20" fmla="*/ 319 w 670"/>
                <a:gd name="T21" fmla="*/ 446 h 622"/>
                <a:gd name="T22" fmla="*/ 309 w 670"/>
                <a:gd name="T23" fmla="*/ 622 h 622"/>
                <a:gd name="T24" fmla="*/ 383 w 670"/>
                <a:gd name="T25" fmla="*/ 422 h 622"/>
                <a:gd name="T26" fmla="*/ 391 w 670"/>
                <a:gd name="T27" fmla="*/ 400 h 622"/>
                <a:gd name="T28" fmla="*/ 370 w 670"/>
                <a:gd name="T29" fmla="*/ 412 h 622"/>
                <a:gd name="T30" fmla="*/ 287 w 670"/>
                <a:gd name="T31" fmla="*/ 398 h 622"/>
                <a:gd name="T32" fmla="*/ 275 w 670"/>
                <a:gd name="T33" fmla="*/ 417 h 622"/>
                <a:gd name="T34" fmla="*/ 295 w 670"/>
                <a:gd name="T35" fmla="*/ 422 h 622"/>
                <a:gd name="T36" fmla="*/ 293 w 670"/>
                <a:gd name="T37" fmla="*/ 399 h 622"/>
                <a:gd name="T38" fmla="*/ 195 w 670"/>
                <a:gd name="T39" fmla="*/ 340 h 622"/>
                <a:gd name="T40" fmla="*/ 324 w 670"/>
                <a:gd name="T41" fmla="*/ 187 h 622"/>
                <a:gd name="T42" fmla="*/ 324 w 670"/>
                <a:gd name="T43" fmla="*/ 212 h 622"/>
                <a:gd name="T44" fmla="*/ 195 w 670"/>
                <a:gd name="T45" fmla="*/ 340 h 622"/>
                <a:gd name="T46" fmla="*/ 12 w 670"/>
                <a:gd name="T47" fmla="*/ 347 h 622"/>
                <a:gd name="T48" fmla="*/ 12 w 670"/>
                <a:gd name="T49" fmla="*/ 322 h 622"/>
                <a:gd name="T50" fmla="*/ 67 w 670"/>
                <a:gd name="T51" fmla="*/ 335 h 622"/>
                <a:gd name="T52" fmla="*/ 658 w 670"/>
                <a:gd name="T53" fmla="*/ 347 h 622"/>
                <a:gd name="T54" fmla="*/ 603 w 670"/>
                <a:gd name="T55" fmla="*/ 335 h 622"/>
                <a:gd name="T56" fmla="*/ 658 w 670"/>
                <a:gd name="T57" fmla="*/ 322 h 622"/>
                <a:gd name="T58" fmla="*/ 658 w 670"/>
                <a:gd name="T59" fmla="*/ 347 h 622"/>
                <a:gd name="T60" fmla="*/ 323 w 670"/>
                <a:gd name="T61" fmla="*/ 54 h 622"/>
                <a:gd name="T62" fmla="*/ 335 w 670"/>
                <a:gd name="T63" fmla="*/ 0 h 622"/>
                <a:gd name="T64" fmla="*/ 348 w 670"/>
                <a:gd name="T65" fmla="*/ 5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0" h="622">
                  <a:moveTo>
                    <a:pt x="309" y="622"/>
                  </a:moveTo>
                  <a:cubicBezTo>
                    <a:pt x="302" y="622"/>
                    <a:pt x="297" y="616"/>
                    <a:pt x="297" y="609"/>
                  </a:cubicBezTo>
                  <a:cubicBezTo>
                    <a:pt x="297" y="608"/>
                    <a:pt x="295" y="496"/>
                    <a:pt x="295" y="446"/>
                  </a:cubicBezTo>
                  <a:cubicBezTo>
                    <a:pt x="292" y="446"/>
                    <a:pt x="292" y="446"/>
                    <a:pt x="292" y="446"/>
                  </a:cubicBezTo>
                  <a:cubicBezTo>
                    <a:pt x="276" y="446"/>
                    <a:pt x="265" y="441"/>
                    <a:pt x="257" y="433"/>
                  </a:cubicBezTo>
                  <a:cubicBezTo>
                    <a:pt x="251" y="427"/>
                    <a:pt x="247" y="417"/>
                    <a:pt x="248" y="405"/>
                  </a:cubicBezTo>
                  <a:cubicBezTo>
                    <a:pt x="249" y="395"/>
                    <a:pt x="254" y="372"/>
                    <a:pt x="287" y="372"/>
                  </a:cubicBezTo>
                  <a:cubicBezTo>
                    <a:pt x="297" y="372"/>
                    <a:pt x="305" y="375"/>
                    <a:pt x="310" y="380"/>
                  </a:cubicBezTo>
                  <a:cubicBezTo>
                    <a:pt x="320" y="390"/>
                    <a:pt x="320" y="403"/>
                    <a:pt x="319" y="420"/>
                  </a:cubicBezTo>
                  <a:cubicBezTo>
                    <a:pt x="319" y="420"/>
                    <a:pt x="319" y="420"/>
                    <a:pt x="319" y="420"/>
                  </a:cubicBezTo>
                  <a:cubicBezTo>
                    <a:pt x="344" y="420"/>
                    <a:pt x="344" y="420"/>
                    <a:pt x="344" y="420"/>
                  </a:cubicBezTo>
                  <a:cubicBezTo>
                    <a:pt x="344" y="412"/>
                    <a:pt x="344" y="412"/>
                    <a:pt x="344" y="412"/>
                  </a:cubicBezTo>
                  <a:cubicBezTo>
                    <a:pt x="344" y="387"/>
                    <a:pt x="358" y="373"/>
                    <a:pt x="384" y="373"/>
                  </a:cubicBezTo>
                  <a:cubicBezTo>
                    <a:pt x="395" y="373"/>
                    <a:pt x="403" y="377"/>
                    <a:pt x="410" y="385"/>
                  </a:cubicBezTo>
                  <a:cubicBezTo>
                    <a:pt x="415" y="391"/>
                    <a:pt x="418" y="400"/>
                    <a:pt x="418" y="408"/>
                  </a:cubicBezTo>
                  <a:cubicBezTo>
                    <a:pt x="418" y="427"/>
                    <a:pt x="405" y="446"/>
                    <a:pt x="383" y="446"/>
                  </a:cubicBezTo>
                  <a:cubicBezTo>
                    <a:pt x="369" y="446"/>
                    <a:pt x="369" y="446"/>
                    <a:pt x="369" y="446"/>
                  </a:cubicBezTo>
                  <a:cubicBezTo>
                    <a:pt x="369" y="609"/>
                    <a:pt x="369" y="609"/>
                    <a:pt x="369" y="609"/>
                  </a:cubicBezTo>
                  <a:cubicBezTo>
                    <a:pt x="369" y="616"/>
                    <a:pt x="363" y="622"/>
                    <a:pt x="357" y="622"/>
                  </a:cubicBezTo>
                  <a:cubicBezTo>
                    <a:pt x="350" y="622"/>
                    <a:pt x="344" y="616"/>
                    <a:pt x="344" y="609"/>
                  </a:cubicBezTo>
                  <a:cubicBezTo>
                    <a:pt x="344" y="446"/>
                    <a:pt x="344" y="446"/>
                    <a:pt x="344" y="446"/>
                  </a:cubicBezTo>
                  <a:cubicBezTo>
                    <a:pt x="319" y="446"/>
                    <a:pt x="319" y="446"/>
                    <a:pt x="319" y="446"/>
                  </a:cubicBezTo>
                  <a:cubicBezTo>
                    <a:pt x="320" y="496"/>
                    <a:pt x="321" y="608"/>
                    <a:pt x="321" y="609"/>
                  </a:cubicBezTo>
                  <a:cubicBezTo>
                    <a:pt x="322" y="616"/>
                    <a:pt x="317" y="622"/>
                    <a:pt x="309" y="622"/>
                  </a:cubicBezTo>
                  <a:close/>
                  <a:moveTo>
                    <a:pt x="370" y="422"/>
                  </a:moveTo>
                  <a:cubicBezTo>
                    <a:pt x="383" y="422"/>
                    <a:pt x="383" y="422"/>
                    <a:pt x="383" y="422"/>
                  </a:cubicBezTo>
                  <a:cubicBezTo>
                    <a:pt x="391" y="422"/>
                    <a:pt x="393" y="412"/>
                    <a:pt x="393" y="408"/>
                  </a:cubicBezTo>
                  <a:cubicBezTo>
                    <a:pt x="393" y="405"/>
                    <a:pt x="393" y="402"/>
                    <a:pt x="391" y="400"/>
                  </a:cubicBezTo>
                  <a:cubicBezTo>
                    <a:pt x="390" y="399"/>
                    <a:pt x="388" y="398"/>
                    <a:pt x="385" y="398"/>
                  </a:cubicBezTo>
                  <a:cubicBezTo>
                    <a:pt x="371" y="398"/>
                    <a:pt x="370" y="401"/>
                    <a:pt x="370" y="412"/>
                  </a:cubicBezTo>
                  <a:lnTo>
                    <a:pt x="370" y="422"/>
                  </a:lnTo>
                  <a:close/>
                  <a:moveTo>
                    <a:pt x="287" y="398"/>
                  </a:moveTo>
                  <a:cubicBezTo>
                    <a:pt x="274" y="398"/>
                    <a:pt x="274" y="402"/>
                    <a:pt x="273" y="407"/>
                  </a:cubicBezTo>
                  <a:cubicBezTo>
                    <a:pt x="273" y="412"/>
                    <a:pt x="274" y="415"/>
                    <a:pt x="275" y="417"/>
                  </a:cubicBezTo>
                  <a:cubicBezTo>
                    <a:pt x="278" y="420"/>
                    <a:pt x="284" y="422"/>
                    <a:pt x="292" y="422"/>
                  </a:cubicBezTo>
                  <a:cubicBezTo>
                    <a:pt x="295" y="422"/>
                    <a:pt x="295" y="422"/>
                    <a:pt x="295" y="422"/>
                  </a:cubicBezTo>
                  <a:cubicBezTo>
                    <a:pt x="295" y="421"/>
                    <a:pt x="295" y="421"/>
                    <a:pt x="295" y="421"/>
                  </a:cubicBezTo>
                  <a:cubicBezTo>
                    <a:pt x="295" y="413"/>
                    <a:pt x="295" y="401"/>
                    <a:pt x="293" y="399"/>
                  </a:cubicBezTo>
                  <a:cubicBezTo>
                    <a:pt x="292" y="398"/>
                    <a:pt x="291" y="398"/>
                    <a:pt x="287" y="398"/>
                  </a:cubicBezTo>
                  <a:close/>
                  <a:moveTo>
                    <a:pt x="195" y="340"/>
                  </a:moveTo>
                  <a:cubicBezTo>
                    <a:pt x="188" y="340"/>
                    <a:pt x="183" y="335"/>
                    <a:pt x="183" y="328"/>
                  </a:cubicBezTo>
                  <a:cubicBezTo>
                    <a:pt x="183" y="251"/>
                    <a:pt x="246" y="187"/>
                    <a:pt x="324" y="187"/>
                  </a:cubicBezTo>
                  <a:cubicBezTo>
                    <a:pt x="331" y="187"/>
                    <a:pt x="337" y="193"/>
                    <a:pt x="337" y="200"/>
                  </a:cubicBezTo>
                  <a:cubicBezTo>
                    <a:pt x="337" y="206"/>
                    <a:pt x="331" y="212"/>
                    <a:pt x="324" y="212"/>
                  </a:cubicBezTo>
                  <a:cubicBezTo>
                    <a:pt x="260" y="212"/>
                    <a:pt x="207" y="264"/>
                    <a:pt x="207" y="328"/>
                  </a:cubicBezTo>
                  <a:cubicBezTo>
                    <a:pt x="207" y="335"/>
                    <a:pt x="202" y="340"/>
                    <a:pt x="195" y="340"/>
                  </a:cubicBezTo>
                  <a:close/>
                  <a:moveTo>
                    <a:pt x="55" y="347"/>
                  </a:moveTo>
                  <a:cubicBezTo>
                    <a:pt x="12" y="347"/>
                    <a:pt x="12" y="347"/>
                    <a:pt x="12" y="347"/>
                  </a:cubicBezTo>
                  <a:cubicBezTo>
                    <a:pt x="5" y="347"/>
                    <a:pt x="0" y="342"/>
                    <a:pt x="0" y="335"/>
                  </a:cubicBezTo>
                  <a:cubicBezTo>
                    <a:pt x="0" y="328"/>
                    <a:pt x="5" y="322"/>
                    <a:pt x="12" y="322"/>
                  </a:cubicBezTo>
                  <a:cubicBezTo>
                    <a:pt x="55" y="322"/>
                    <a:pt x="55" y="322"/>
                    <a:pt x="55" y="322"/>
                  </a:cubicBezTo>
                  <a:cubicBezTo>
                    <a:pt x="62" y="322"/>
                    <a:pt x="67" y="328"/>
                    <a:pt x="67" y="335"/>
                  </a:cubicBezTo>
                  <a:cubicBezTo>
                    <a:pt x="67" y="342"/>
                    <a:pt x="62" y="347"/>
                    <a:pt x="55" y="347"/>
                  </a:cubicBezTo>
                  <a:close/>
                  <a:moveTo>
                    <a:pt x="658" y="347"/>
                  </a:moveTo>
                  <a:cubicBezTo>
                    <a:pt x="615" y="347"/>
                    <a:pt x="615" y="347"/>
                    <a:pt x="615" y="347"/>
                  </a:cubicBezTo>
                  <a:cubicBezTo>
                    <a:pt x="608" y="347"/>
                    <a:pt x="603" y="342"/>
                    <a:pt x="603" y="335"/>
                  </a:cubicBezTo>
                  <a:cubicBezTo>
                    <a:pt x="603" y="328"/>
                    <a:pt x="608" y="322"/>
                    <a:pt x="615" y="322"/>
                  </a:cubicBezTo>
                  <a:cubicBezTo>
                    <a:pt x="658" y="322"/>
                    <a:pt x="658" y="322"/>
                    <a:pt x="658" y="322"/>
                  </a:cubicBezTo>
                  <a:cubicBezTo>
                    <a:pt x="665" y="322"/>
                    <a:pt x="670" y="328"/>
                    <a:pt x="670" y="335"/>
                  </a:cubicBezTo>
                  <a:cubicBezTo>
                    <a:pt x="670" y="342"/>
                    <a:pt x="665" y="347"/>
                    <a:pt x="658" y="347"/>
                  </a:cubicBezTo>
                  <a:close/>
                  <a:moveTo>
                    <a:pt x="335" y="67"/>
                  </a:moveTo>
                  <a:cubicBezTo>
                    <a:pt x="328" y="67"/>
                    <a:pt x="323" y="61"/>
                    <a:pt x="323" y="54"/>
                  </a:cubicBezTo>
                  <a:cubicBezTo>
                    <a:pt x="323" y="12"/>
                    <a:pt x="323" y="12"/>
                    <a:pt x="323" y="12"/>
                  </a:cubicBezTo>
                  <a:cubicBezTo>
                    <a:pt x="323" y="6"/>
                    <a:pt x="328" y="0"/>
                    <a:pt x="335" y="0"/>
                  </a:cubicBezTo>
                  <a:cubicBezTo>
                    <a:pt x="342" y="0"/>
                    <a:pt x="348" y="6"/>
                    <a:pt x="348" y="12"/>
                  </a:cubicBezTo>
                  <a:cubicBezTo>
                    <a:pt x="348" y="55"/>
                    <a:pt x="348" y="55"/>
                    <a:pt x="348" y="55"/>
                  </a:cubicBezTo>
                  <a:cubicBezTo>
                    <a:pt x="348" y="62"/>
                    <a:pt x="342" y="67"/>
                    <a:pt x="335"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7" name="Freeform 26">
              <a:extLst>
                <a:ext uri="{FF2B5EF4-FFF2-40B4-BE49-F238E27FC236}">
                  <a16:creationId xmlns:a16="http://schemas.microsoft.com/office/drawing/2014/main" id="{82ABF580-C63A-431D-9FC7-389A56DD1B6C}"/>
                </a:ext>
              </a:extLst>
            </p:cNvPr>
            <p:cNvSpPr>
              <a:spLocks/>
            </p:cNvSpPr>
            <p:nvPr/>
          </p:nvSpPr>
          <p:spPr bwMode="auto">
            <a:xfrm>
              <a:off x="786" y="966"/>
              <a:ext cx="49" cy="48"/>
            </a:xfrm>
            <a:custGeom>
              <a:avLst/>
              <a:gdLst>
                <a:gd name="T0" fmla="*/ 43 w 57"/>
                <a:gd name="T1" fmla="*/ 56 h 56"/>
                <a:gd name="T2" fmla="*/ 35 w 57"/>
                <a:gd name="T3" fmla="*/ 53 h 56"/>
                <a:gd name="T4" fmla="*/ 5 w 57"/>
                <a:gd name="T5" fmla="*/ 23 h 56"/>
                <a:gd name="T6" fmla="*/ 5 w 57"/>
                <a:gd name="T7" fmla="*/ 5 h 56"/>
                <a:gd name="T8" fmla="*/ 22 w 57"/>
                <a:gd name="T9" fmla="*/ 5 h 56"/>
                <a:gd name="T10" fmla="*/ 52 w 57"/>
                <a:gd name="T11" fmla="*/ 35 h 56"/>
                <a:gd name="T12" fmla="*/ 52 w 57"/>
                <a:gd name="T13" fmla="*/ 53 h 56"/>
                <a:gd name="T14" fmla="*/ 43 w 57"/>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6">
                  <a:moveTo>
                    <a:pt x="43" y="56"/>
                  </a:moveTo>
                  <a:cubicBezTo>
                    <a:pt x="40" y="56"/>
                    <a:pt x="37" y="55"/>
                    <a:pt x="35" y="53"/>
                  </a:cubicBezTo>
                  <a:cubicBezTo>
                    <a:pt x="5" y="23"/>
                    <a:pt x="5" y="23"/>
                    <a:pt x="5" y="23"/>
                  </a:cubicBezTo>
                  <a:cubicBezTo>
                    <a:pt x="0" y="18"/>
                    <a:pt x="0" y="10"/>
                    <a:pt x="5" y="5"/>
                  </a:cubicBezTo>
                  <a:cubicBezTo>
                    <a:pt x="10" y="0"/>
                    <a:pt x="17" y="0"/>
                    <a:pt x="22" y="5"/>
                  </a:cubicBezTo>
                  <a:cubicBezTo>
                    <a:pt x="52" y="35"/>
                    <a:pt x="52" y="35"/>
                    <a:pt x="52" y="35"/>
                  </a:cubicBezTo>
                  <a:cubicBezTo>
                    <a:pt x="57" y="40"/>
                    <a:pt x="57" y="48"/>
                    <a:pt x="52" y="53"/>
                  </a:cubicBezTo>
                  <a:cubicBezTo>
                    <a:pt x="50" y="55"/>
                    <a:pt x="46" y="56"/>
                    <a:pt x="43" y="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8" name="Freeform 27">
              <a:extLst>
                <a:ext uri="{FF2B5EF4-FFF2-40B4-BE49-F238E27FC236}">
                  <a16:creationId xmlns:a16="http://schemas.microsoft.com/office/drawing/2014/main" id="{911A4C48-066B-489C-A109-9C324CAEB7C1}"/>
                </a:ext>
              </a:extLst>
            </p:cNvPr>
            <p:cNvSpPr>
              <a:spLocks/>
            </p:cNvSpPr>
            <p:nvPr/>
          </p:nvSpPr>
          <p:spPr bwMode="auto">
            <a:xfrm>
              <a:off x="1175" y="966"/>
              <a:ext cx="49" cy="48"/>
            </a:xfrm>
            <a:custGeom>
              <a:avLst/>
              <a:gdLst>
                <a:gd name="T0" fmla="*/ 13 w 57"/>
                <a:gd name="T1" fmla="*/ 56 h 56"/>
                <a:gd name="T2" fmla="*/ 5 w 57"/>
                <a:gd name="T3" fmla="*/ 53 h 56"/>
                <a:gd name="T4" fmla="*/ 5 w 57"/>
                <a:gd name="T5" fmla="*/ 35 h 56"/>
                <a:gd name="T6" fmla="*/ 35 w 57"/>
                <a:gd name="T7" fmla="*/ 5 h 56"/>
                <a:gd name="T8" fmla="*/ 52 w 57"/>
                <a:gd name="T9" fmla="*/ 5 h 56"/>
                <a:gd name="T10" fmla="*/ 52 w 57"/>
                <a:gd name="T11" fmla="*/ 23 h 56"/>
                <a:gd name="T12" fmla="*/ 22 w 57"/>
                <a:gd name="T13" fmla="*/ 53 h 56"/>
                <a:gd name="T14" fmla="*/ 13 w 57"/>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6">
                  <a:moveTo>
                    <a:pt x="13" y="56"/>
                  </a:moveTo>
                  <a:cubicBezTo>
                    <a:pt x="10" y="56"/>
                    <a:pt x="7" y="55"/>
                    <a:pt x="5" y="53"/>
                  </a:cubicBezTo>
                  <a:cubicBezTo>
                    <a:pt x="0" y="48"/>
                    <a:pt x="0" y="40"/>
                    <a:pt x="5" y="35"/>
                  </a:cubicBezTo>
                  <a:cubicBezTo>
                    <a:pt x="35" y="5"/>
                    <a:pt x="35" y="5"/>
                    <a:pt x="35" y="5"/>
                  </a:cubicBezTo>
                  <a:cubicBezTo>
                    <a:pt x="40" y="0"/>
                    <a:pt x="47" y="0"/>
                    <a:pt x="52" y="5"/>
                  </a:cubicBezTo>
                  <a:cubicBezTo>
                    <a:pt x="57" y="10"/>
                    <a:pt x="57" y="18"/>
                    <a:pt x="52" y="23"/>
                  </a:cubicBezTo>
                  <a:cubicBezTo>
                    <a:pt x="22" y="53"/>
                    <a:pt x="22" y="53"/>
                    <a:pt x="22" y="53"/>
                  </a:cubicBezTo>
                  <a:cubicBezTo>
                    <a:pt x="20" y="55"/>
                    <a:pt x="17" y="56"/>
                    <a:pt x="13" y="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377"/>
              <a:endParaRPr lang="zh-CN" altLang="en-US">
                <a:solidFill>
                  <a:srgbClr val="000000"/>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51" name="图片 50">
            <a:extLst>
              <a:ext uri="{FF2B5EF4-FFF2-40B4-BE49-F238E27FC236}">
                <a16:creationId xmlns:a16="http://schemas.microsoft.com/office/drawing/2014/main" id="{78A8E378-A231-49E8-961C-5A1B97F0ADFB}"/>
              </a:ext>
            </a:extLst>
          </p:cNvPr>
          <p:cNvPicPr>
            <a:picLocks noChangeAspect="1"/>
          </p:cNvPicPr>
          <p:nvPr/>
        </p:nvPicPr>
        <p:blipFill rotWithShape="1">
          <a:blip r:embed="rId4"/>
          <a:srcRect l="29783" t="40066" r="36539" b="44127"/>
          <a:stretch/>
        </p:blipFill>
        <p:spPr>
          <a:xfrm>
            <a:off x="4404674" y="3799538"/>
            <a:ext cx="4106008" cy="1084002"/>
          </a:xfrm>
          <a:prstGeom prst="rect">
            <a:avLst/>
          </a:prstGeom>
        </p:spPr>
      </p:pic>
      <p:sp>
        <p:nvSpPr>
          <p:cNvPr id="20" name="矩形 19"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A26168C6-225B-45F2-8B82-43E427DBE6A0}"/>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04</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extLst>
      <p:ext uri="{BB962C8B-B14F-4D97-AF65-F5344CB8AC3E}">
        <p14:creationId xmlns:p14="http://schemas.microsoft.com/office/powerpoint/2010/main" val="142609548"/>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856BC6C-975E-4405-A721-9AFA1CAA511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Glove</a:t>
            </a: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理论</a:t>
            </a:r>
          </a:p>
        </p:txBody>
      </p:sp>
      <p:grpSp>
        <p:nvGrpSpPr>
          <p:cNvPr id="15" name="Group 2">
            <a:extLst>
              <a:ext uri="{FF2B5EF4-FFF2-40B4-BE49-F238E27FC236}">
                <a16:creationId xmlns:a16="http://schemas.microsoft.com/office/drawing/2014/main" id="{E6EB47E9-F120-453D-9535-56C090A97D59}"/>
              </a:ext>
            </a:extLst>
          </p:cNvPr>
          <p:cNvGrpSpPr/>
          <p:nvPr/>
        </p:nvGrpSpPr>
        <p:grpSpPr>
          <a:xfrm>
            <a:off x="5888067" y="1230610"/>
            <a:ext cx="353965" cy="7322149"/>
            <a:chOff x="5888038" y="1230313"/>
            <a:chExt cx="354013" cy="7323137"/>
          </a:xfrm>
        </p:grpSpPr>
        <p:sp>
          <p:nvSpPr>
            <p:cNvPr id="16" name="Rectangle 44">
              <a:extLst>
                <a:ext uri="{FF2B5EF4-FFF2-40B4-BE49-F238E27FC236}">
                  <a16:creationId xmlns:a16="http://schemas.microsoft.com/office/drawing/2014/main" id="{023E90C5-3C1F-4838-890C-EE09EC136C5D}"/>
                </a:ext>
              </a:extLst>
            </p:cNvPr>
            <p:cNvSpPr>
              <a:spLocks/>
            </p:cNvSpPr>
            <p:nvPr/>
          </p:nvSpPr>
          <p:spPr bwMode="auto">
            <a:xfrm>
              <a:off x="5916613" y="1384300"/>
              <a:ext cx="300038" cy="7169150"/>
            </a:xfrm>
            <a:prstGeom prst="rect">
              <a:avLst/>
            </a:prstGeom>
            <a:gradFill>
              <a:gsLst>
                <a:gs pos="15000">
                  <a:srgbClr val="7F7F7F"/>
                </a:gs>
                <a:gs pos="100000">
                  <a:srgbClr val="7F7F7F">
                    <a:lumMod val="60000"/>
                    <a:lumOff val="40000"/>
                  </a:srgbClr>
                </a:gs>
              </a:gsLst>
              <a:lin ang="10800000" scaled="0"/>
            </a:gradFill>
            <a:ln>
              <a:noFill/>
            </a:ln>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7" name="Rectangle 45">
              <a:extLst>
                <a:ext uri="{FF2B5EF4-FFF2-40B4-BE49-F238E27FC236}">
                  <a16:creationId xmlns:a16="http://schemas.microsoft.com/office/drawing/2014/main" id="{DFC4512D-0389-4DA2-8E20-0FF79BAB2913}"/>
                </a:ext>
              </a:extLst>
            </p:cNvPr>
            <p:cNvSpPr>
              <a:spLocks/>
            </p:cNvSpPr>
            <p:nvPr/>
          </p:nvSpPr>
          <p:spPr bwMode="auto">
            <a:xfrm>
              <a:off x="5888038" y="1230313"/>
              <a:ext cx="354013" cy="255588"/>
            </a:xfrm>
            <a:prstGeom prst="rect">
              <a:avLst/>
            </a:prstGeom>
            <a:gradFill>
              <a:gsLst>
                <a:gs pos="15000">
                  <a:srgbClr val="5A6378"/>
                </a:gs>
                <a:gs pos="100000">
                  <a:srgbClr val="5A6378">
                    <a:lumMod val="60000"/>
                    <a:lumOff val="40000"/>
                  </a:srgbClr>
                </a:gs>
              </a:gsLst>
              <a:lin ang="10800000" scaled="0"/>
            </a:gradFill>
            <a:ln>
              <a:noFill/>
            </a:ln>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19" name="TextBox 11">
            <a:extLst>
              <a:ext uri="{FF2B5EF4-FFF2-40B4-BE49-F238E27FC236}">
                <a16:creationId xmlns:a16="http://schemas.microsoft.com/office/drawing/2014/main" id="{DD18BC26-4CCC-4818-9DA9-F199523D3193}"/>
              </a:ext>
            </a:extLst>
          </p:cNvPr>
          <p:cNvSpPr txBox="1"/>
          <p:nvPr/>
        </p:nvSpPr>
        <p:spPr>
          <a:xfrm>
            <a:off x="7145509" y="1901846"/>
            <a:ext cx="2050660" cy="532406"/>
          </a:xfrm>
          <a:prstGeom prst="rect">
            <a:avLst/>
          </a:prstGeom>
          <a:noFill/>
        </p:spPr>
        <p:txBody>
          <a:bodyPr wrap="none">
            <a:normAutofit/>
          </a:bodyPr>
          <a:lstStyle/>
          <a:p>
            <a:pPr defTabSz="1218804" fontAlgn="base">
              <a:spcBef>
                <a:spcPct val="0"/>
              </a:spcBef>
              <a:spcAft>
                <a:spcPct val="0"/>
              </a:spcAft>
            </a:pPr>
            <a:r>
              <a:rPr lang="zh-CN" altLang="en-US" sz="2000" b="1" dirty="0">
                <a:solidFill>
                  <a:prstClr val="white">
                    <a:lumMod val="50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向量差</a:t>
            </a:r>
          </a:p>
        </p:txBody>
      </p:sp>
      <p:pic>
        <p:nvPicPr>
          <p:cNvPr id="64" name="图片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12" name="图片 11">
            <a:extLst>
              <a:ext uri="{FF2B5EF4-FFF2-40B4-BE49-F238E27FC236}">
                <a16:creationId xmlns:a16="http://schemas.microsoft.com/office/drawing/2014/main" id="{C252BFED-5C9B-4C88-9A53-9BBA015D4BF0}"/>
              </a:ext>
            </a:extLst>
          </p:cNvPr>
          <p:cNvPicPr>
            <a:picLocks noChangeAspect="1"/>
          </p:cNvPicPr>
          <p:nvPr/>
        </p:nvPicPr>
        <p:blipFill rotWithShape="1">
          <a:blip r:embed="rId4"/>
          <a:srcRect l="30792" t="49956" r="34961" b="37910"/>
          <a:stretch/>
        </p:blipFill>
        <p:spPr>
          <a:xfrm>
            <a:off x="3581328" y="1854169"/>
            <a:ext cx="3149816" cy="627759"/>
          </a:xfrm>
          <a:prstGeom prst="rect">
            <a:avLst/>
          </a:prstGeom>
          <a:ln w="28575"/>
        </p:spPr>
        <p:style>
          <a:lnRef idx="2">
            <a:schemeClr val="accent1"/>
          </a:lnRef>
          <a:fillRef idx="1">
            <a:schemeClr val="lt1"/>
          </a:fillRef>
          <a:effectRef idx="0">
            <a:schemeClr val="accent1"/>
          </a:effectRef>
          <a:fontRef idx="minor">
            <a:schemeClr val="dk1"/>
          </a:fontRef>
        </p:style>
      </p:pic>
      <p:pic>
        <p:nvPicPr>
          <p:cNvPr id="14" name="图片 13">
            <a:extLst>
              <a:ext uri="{FF2B5EF4-FFF2-40B4-BE49-F238E27FC236}">
                <a16:creationId xmlns:a16="http://schemas.microsoft.com/office/drawing/2014/main" id="{02D964C7-CECF-41FE-88F1-676CF49FC0D4}"/>
              </a:ext>
            </a:extLst>
          </p:cNvPr>
          <p:cNvPicPr>
            <a:picLocks noChangeAspect="1"/>
          </p:cNvPicPr>
          <p:nvPr/>
        </p:nvPicPr>
        <p:blipFill rotWithShape="1">
          <a:blip r:embed="rId5"/>
          <a:srcRect l="19170" t="49427" r="15914" b="38226"/>
          <a:stretch/>
        </p:blipFill>
        <p:spPr>
          <a:xfrm>
            <a:off x="5682492" y="2952286"/>
            <a:ext cx="5354663" cy="572869"/>
          </a:xfrm>
          <a:prstGeom prst="rect">
            <a:avLst/>
          </a:prstGeom>
          <a:ln w="28575"/>
        </p:spPr>
        <p:style>
          <a:lnRef idx="2">
            <a:schemeClr val="accent1"/>
          </a:lnRef>
          <a:fillRef idx="1">
            <a:schemeClr val="lt1"/>
          </a:fillRef>
          <a:effectRef idx="0">
            <a:schemeClr val="accent1"/>
          </a:effectRef>
          <a:fontRef idx="minor">
            <a:schemeClr val="dk1"/>
          </a:fontRef>
        </p:style>
      </p:pic>
      <p:sp>
        <p:nvSpPr>
          <p:cNvPr id="67" name="TextBox 11">
            <a:extLst>
              <a:ext uri="{FF2B5EF4-FFF2-40B4-BE49-F238E27FC236}">
                <a16:creationId xmlns:a16="http://schemas.microsoft.com/office/drawing/2014/main" id="{8C3FE263-29A0-4FFC-9AA7-A6FB3198CCD7}"/>
              </a:ext>
            </a:extLst>
          </p:cNvPr>
          <p:cNvSpPr txBox="1"/>
          <p:nvPr/>
        </p:nvSpPr>
        <p:spPr>
          <a:xfrm>
            <a:off x="4211211" y="3005384"/>
            <a:ext cx="2050660" cy="532406"/>
          </a:xfrm>
          <a:prstGeom prst="rect">
            <a:avLst/>
          </a:prstGeom>
          <a:noFill/>
        </p:spPr>
        <p:txBody>
          <a:bodyPr wrap="none">
            <a:normAutofit/>
          </a:bodyPr>
          <a:lstStyle/>
          <a:p>
            <a:pPr defTabSz="1218804" fontAlgn="base">
              <a:spcBef>
                <a:spcPct val="0"/>
              </a:spcBef>
              <a:spcAft>
                <a:spcPct val="0"/>
              </a:spcAft>
            </a:pPr>
            <a:r>
              <a:rPr lang="zh-CN" altLang="en-US" sz="2000" b="1" dirty="0">
                <a:solidFill>
                  <a:prstClr val="white">
                    <a:lumMod val="50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内积</a:t>
            </a:r>
          </a:p>
        </p:txBody>
      </p:sp>
      <p:pic>
        <p:nvPicPr>
          <p:cNvPr id="69" name="图片 68">
            <a:extLst>
              <a:ext uri="{FF2B5EF4-FFF2-40B4-BE49-F238E27FC236}">
                <a16:creationId xmlns:a16="http://schemas.microsoft.com/office/drawing/2014/main" id="{B517F23B-A76B-480F-96D4-A3E6965EF417}"/>
              </a:ext>
            </a:extLst>
          </p:cNvPr>
          <p:cNvPicPr>
            <a:picLocks noChangeAspect="1"/>
          </p:cNvPicPr>
          <p:nvPr/>
        </p:nvPicPr>
        <p:blipFill rotWithShape="1">
          <a:blip r:embed="rId6"/>
          <a:srcRect l="17167" t="37016" r="20250" b="46002"/>
          <a:stretch/>
        </p:blipFill>
        <p:spPr>
          <a:xfrm>
            <a:off x="3600596" y="4088287"/>
            <a:ext cx="3737976" cy="570543"/>
          </a:xfrm>
          <a:prstGeom prst="rect">
            <a:avLst/>
          </a:prstGeom>
          <a:ln w="28575"/>
        </p:spPr>
        <p:style>
          <a:lnRef idx="2">
            <a:schemeClr val="accent1"/>
          </a:lnRef>
          <a:fillRef idx="1">
            <a:schemeClr val="lt1"/>
          </a:fillRef>
          <a:effectRef idx="0">
            <a:schemeClr val="accent1"/>
          </a:effectRef>
          <a:fontRef idx="minor">
            <a:schemeClr val="dk1"/>
          </a:fontRef>
        </p:style>
      </p:pic>
      <p:sp>
        <p:nvSpPr>
          <p:cNvPr id="70" name="TextBox 11">
            <a:extLst>
              <a:ext uri="{FF2B5EF4-FFF2-40B4-BE49-F238E27FC236}">
                <a16:creationId xmlns:a16="http://schemas.microsoft.com/office/drawing/2014/main" id="{C45458D5-3432-4705-9FB9-5B038A520DF5}"/>
              </a:ext>
            </a:extLst>
          </p:cNvPr>
          <p:cNvSpPr txBox="1"/>
          <p:nvPr/>
        </p:nvSpPr>
        <p:spPr>
          <a:xfrm>
            <a:off x="7875035" y="4088287"/>
            <a:ext cx="2050660" cy="532406"/>
          </a:xfrm>
          <a:prstGeom prst="rect">
            <a:avLst/>
          </a:prstGeom>
          <a:noFill/>
        </p:spPr>
        <p:txBody>
          <a:bodyPr wrap="none">
            <a:normAutofit/>
          </a:bodyPr>
          <a:lstStyle/>
          <a:p>
            <a:pPr defTabSz="1218804" fontAlgn="base">
              <a:spcBef>
                <a:spcPct val="0"/>
              </a:spcBef>
              <a:spcAft>
                <a:spcPct val="0"/>
              </a:spcAft>
            </a:pPr>
            <a:r>
              <a:rPr lang="zh-CN" altLang="en-US" sz="2000" b="1" dirty="0">
                <a:solidFill>
                  <a:prstClr val="white">
                    <a:lumMod val="50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指数函数的特性</a:t>
            </a:r>
          </a:p>
        </p:txBody>
      </p:sp>
      <p:pic>
        <p:nvPicPr>
          <p:cNvPr id="72" name="图片 71">
            <a:extLst>
              <a:ext uri="{FF2B5EF4-FFF2-40B4-BE49-F238E27FC236}">
                <a16:creationId xmlns:a16="http://schemas.microsoft.com/office/drawing/2014/main" id="{26E96D20-01C4-41E5-B07A-1F760686AAC3}"/>
              </a:ext>
            </a:extLst>
          </p:cNvPr>
          <p:cNvPicPr>
            <a:picLocks noChangeAspect="1"/>
          </p:cNvPicPr>
          <p:nvPr/>
        </p:nvPicPr>
        <p:blipFill rotWithShape="1">
          <a:blip r:embed="rId7"/>
          <a:srcRect l="23213" t="37703" r="39486" b="53771"/>
          <a:stretch/>
        </p:blipFill>
        <p:spPr>
          <a:xfrm>
            <a:off x="5601182" y="5133416"/>
            <a:ext cx="4547705" cy="584688"/>
          </a:xfrm>
          <a:prstGeom prst="rect">
            <a:avLst/>
          </a:prstGeom>
          <a:ln w="28575"/>
        </p:spPr>
        <p:style>
          <a:lnRef idx="2">
            <a:schemeClr val="accent1"/>
          </a:lnRef>
          <a:fillRef idx="1">
            <a:schemeClr val="lt1"/>
          </a:fillRef>
          <a:effectRef idx="0">
            <a:schemeClr val="accent1"/>
          </a:effectRef>
          <a:fontRef idx="minor">
            <a:schemeClr val="dk1"/>
          </a:fontRef>
        </p:style>
      </p:pic>
      <p:sp>
        <p:nvSpPr>
          <p:cNvPr id="20" name="矩形 19"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FDDD9922-A578-4CBF-AC69-968C050F5FAB}"/>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04</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extLst>
      <p:ext uri="{BB962C8B-B14F-4D97-AF65-F5344CB8AC3E}">
        <p14:creationId xmlns:p14="http://schemas.microsoft.com/office/powerpoint/2010/main" val="23344593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856BC6C-975E-4405-A721-9AFA1CAA511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Glove</a:t>
            </a: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理论</a:t>
            </a:r>
          </a:p>
        </p:txBody>
      </p:sp>
      <p:grpSp>
        <p:nvGrpSpPr>
          <p:cNvPr id="15" name="Group 2">
            <a:extLst>
              <a:ext uri="{FF2B5EF4-FFF2-40B4-BE49-F238E27FC236}">
                <a16:creationId xmlns:a16="http://schemas.microsoft.com/office/drawing/2014/main" id="{E6EB47E9-F120-453D-9535-56C090A97D59}"/>
              </a:ext>
            </a:extLst>
          </p:cNvPr>
          <p:cNvGrpSpPr/>
          <p:nvPr/>
        </p:nvGrpSpPr>
        <p:grpSpPr>
          <a:xfrm>
            <a:off x="5888067" y="1230610"/>
            <a:ext cx="353965" cy="7322149"/>
            <a:chOff x="5888038" y="1230313"/>
            <a:chExt cx="354013" cy="7323137"/>
          </a:xfrm>
        </p:grpSpPr>
        <p:sp>
          <p:nvSpPr>
            <p:cNvPr id="16" name="Rectangle 44">
              <a:extLst>
                <a:ext uri="{FF2B5EF4-FFF2-40B4-BE49-F238E27FC236}">
                  <a16:creationId xmlns:a16="http://schemas.microsoft.com/office/drawing/2014/main" id="{023E90C5-3C1F-4838-890C-EE09EC136C5D}"/>
                </a:ext>
              </a:extLst>
            </p:cNvPr>
            <p:cNvSpPr>
              <a:spLocks/>
            </p:cNvSpPr>
            <p:nvPr/>
          </p:nvSpPr>
          <p:spPr bwMode="auto">
            <a:xfrm>
              <a:off x="5916613" y="1384300"/>
              <a:ext cx="300038" cy="7169150"/>
            </a:xfrm>
            <a:prstGeom prst="rect">
              <a:avLst/>
            </a:prstGeom>
            <a:gradFill>
              <a:gsLst>
                <a:gs pos="15000">
                  <a:srgbClr val="7F7F7F"/>
                </a:gs>
                <a:gs pos="100000">
                  <a:srgbClr val="7F7F7F">
                    <a:lumMod val="60000"/>
                    <a:lumOff val="40000"/>
                  </a:srgbClr>
                </a:gs>
              </a:gsLst>
              <a:lin ang="10800000" scaled="0"/>
            </a:gradFill>
            <a:ln>
              <a:noFill/>
            </a:ln>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7" name="Rectangle 45">
              <a:extLst>
                <a:ext uri="{FF2B5EF4-FFF2-40B4-BE49-F238E27FC236}">
                  <a16:creationId xmlns:a16="http://schemas.microsoft.com/office/drawing/2014/main" id="{DFC4512D-0389-4DA2-8E20-0FF79BAB2913}"/>
                </a:ext>
              </a:extLst>
            </p:cNvPr>
            <p:cNvSpPr>
              <a:spLocks/>
            </p:cNvSpPr>
            <p:nvPr/>
          </p:nvSpPr>
          <p:spPr bwMode="auto">
            <a:xfrm>
              <a:off x="5888038" y="1230313"/>
              <a:ext cx="354013" cy="255588"/>
            </a:xfrm>
            <a:prstGeom prst="rect">
              <a:avLst/>
            </a:prstGeom>
            <a:gradFill>
              <a:gsLst>
                <a:gs pos="15000">
                  <a:srgbClr val="5A6378"/>
                </a:gs>
                <a:gs pos="100000">
                  <a:srgbClr val="5A6378">
                    <a:lumMod val="60000"/>
                    <a:lumOff val="40000"/>
                  </a:srgbClr>
                </a:gs>
              </a:gsLst>
              <a:lin ang="10800000" scaled="0"/>
            </a:gradFill>
            <a:ln>
              <a:noFill/>
            </a:ln>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19" name="TextBox 11">
            <a:extLst>
              <a:ext uri="{FF2B5EF4-FFF2-40B4-BE49-F238E27FC236}">
                <a16:creationId xmlns:a16="http://schemas.microsoft.com/office/drawing/2014/main" id="{DD18BC26-4CCC-4818-9DA9-F199523D3193}"/>
              </a:ext>
            </a:extLst>
          </p:cNvPr>
          <p:cNvSpPr txBox="1"/>
          <p:nvPr/>
        </p:nvSpPr>
        <p:spPr>
          <a:xfrm>
            <a:off x="8824683" y="1966392"/>
            <a:ext cx="2050660" cy="532406"/>
          </a:xfrm>
          <a:prstGeom prst="rect">
            <a:avLst/>
          </a:prstGeom>
          <a:noFill/>
        </p:spPr>
        <p:txBody>
          <a:bodyPr wrap="none">
            <a:normAutofit/>
          </a:bodyPr>
          <a:lstStyle/>
          <a:p>
            <a:pPr defTabSz="1218804" fontAlgn="base">
              <a:spcBef>
                <a:spcPct val="0"/>
              </a:spcBef>
              <a:spcAft>
                <a:spcPct val="0"/>
              </a:spcAft>
            </a:pPr>
            <a:r>
              <a:rPr lang="zh-CN" altLang="en-US" sz="2000" b="1" dirty="0">
                <a:solidFill>
                  <a:prstClr val="white">
                    <a:lumMod val="50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对称性</a:t>
            </a:r>
          </a:p>
        </p:txBody>
      </p:sp>
      <p:pic>
        <p:nvPicPr>
          <p:cNvPr id="64" name="图片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67" name="TextBox 11">
            <a:extLst>
              <a:ext uri="{FF2B5EF4-FFF2-40B4-BE49-F238E27FC236}">
                <a16:creationId xmlns:a16="http://schemas.microsoft.com/office/drawing/2014/main" id="{8C3FE263-29A0-4FFC-9AA7-A6FB3198CCD7}"/>
              </a:ext>
            </a:extLst>
          </p:cNvPr>
          <p:cNvSpPr txBox="1"/>
          <p:nvPr/>
        </p:nvSpPr>
        <p:spPr>
          <a:xfrm>
            <a:off x="3917430" y="3005384"/>
            <a:ext cx="2050660" cy="532406"/>
          </a:xfrm>
          <a:prstGeom prst="rect">
            <a:avLst/>
          </a:prstGeom>
          <a:noFill/>
        </p:spPr>
        <p:txBody>
          <a:bodyPr wrap="none">
            <a:normAutofit/>
          </a:bodyPr>
          <a:lstStyle/>
          <a:p>
            <a:pPr defTabSz="1218804" fontAlgn="base">
              <a:spcBef>
                <a:spcPct val="0"/>
              </a:spcBef>
              <a:spcAft>
                <a:spcPct val="0"/>
              </a:spcAft>
            </a:pPr>
            <a:r>
              <a:rPr lang="zh-CN" altLang="en-US" sz="2000" b="1" dirty="0">
                <a:solidFill>
                  <a:prstClr val="white">
                    <a:lumMod val="50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代价函数</a:t>
            </a:r>
          </a:p>
        </p:txBody>
      </p:sp>
      <p:sp>
        <p:nvSpPr>
          <p:cNvPr id="70" name="TextBox 11">
            <a:extLst>
              <a:ext uri="{FF2B5EF4-FFF2-40B4-BE49-F238E27FC236}">
                <a16:creationId xmlns:a16="http://schemas.microsoft.com/office/drawing/2014/main" id="{C45458D5-3432-4705-9FB9-5B038A520DF5}"/>
              </a:ext>
            </a:extLst>
          </p:cNvPr>
          <p:cNvSpPr txBox="1"/>
          <p:nvPr/>
        </p:nvSpPr>
        <p:spPr>
          <a:xfrm>
            <a:off x="7342780" y="4105798"/>
            <a:ext cx="2050660" cy="532406"/>
          </a:xfrm>
          <a:prstGeom prst="rect">
            <a:avLst/>
          </a:prstGeom>
          <a:noFill/>
        </p:spPr>
        <p:txBody>
          <a:bodyPr wrap="none">
            <a:normAutofit/>
          </a:bodyPr>
          <a:lstStyle/>
          <a:p>
            <a:pPr defTabSz="1218804" fontAlgn="base">
              <a:spcBef>
                <a:spcPct val="0"/>
              </a:spcBef>
              <a:spcAft>
                <a:spcPct val="0"/>
              </a:spcAft>
            </a:pPr>
            <a:r>
              <a:rPr lang="zh-CN" altLang="en-US" sz="2000" b="1" dirty="0">
                <a:solidFill>
                  <a:prstClr val="white">
                    <a:lumMod val="50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权重函数</a:t>
            </a:r>
          </a:p>
        </p:txBody>
      </p:sp>
      <p:pic>
        <p:nvPicPr>
          <p:cNvPr id="13" name="图片 12">
            <a:extLst>
              <a:ext uri="{FF2B5EF4-FFF2-40B4-BE49-F238E27FC236}">
                <a16:creationId xmlns:a16="http://schemas.microsoft.com/office/drawing/2014/main" id="{D0A9FE70-6621-49E2-A2EC-EA9A26377C6B}"/>
              </a:ext>
            </a:extLst>
          </p:cNvPr>
          <p:cNvPicPr>
            <a:picLocks noChangeAspect="1"/>
          </p:cNvPicPr>
          <p:nvPr/>
        </p:nvPicPr>
        <p:blipFill rotWithShape="1">
          <a:blip r:embed="rId4"/>
          <a:srcRect l="10672" t="37163" r="50001" b="53618"/>
          <a:stretch/>
        </p:blipFill>
        <p:spPr>
          <a:xfrm>
            <a:off x="3628518" y="1851909"/>
            <a:ext cx="4434080" cy="584720"/>
          </a:xfrm>
          <a:prstGeom prst="rect">
            <a:avLst/>
          </a:prstGeom>
          <a:ln w="28575"/>
        </p:spPr>
        <p:style>
          <a:lnRef idx="2">
            <a:schemeClr val="accent1"/>
          </a:lnRef>
          <a:fillRef idx="1">
            <a:schemeClr val="lt1"/>
          </a:fillRef>
          <a:effectRef idx="0">
            <a:schemeClr val="accent1"/>
          </a:effectRef>
          <a:fontRef idx="minor">
            <a:schemeClr val="dk1"/>
          </a:fontRef>
        </p:style>
      </p:pic>
      <p:pic>
        <p:nvPicPr>
          <p:cNvPr id="20" name="图片 19">
            <a:extLst>
              <a:ext uri="{FF2B5EF4-FFF2-40B4-BE49-F238E27FC236}">
                <a16:creationId xmlns:a16="http://schemas.microsoft.com/office/drawing/2014/main" id="{E5D7F4AE-5A0E-46FB-9198-6944B2915D51}"/>
              </a:ext>
            </a:extLst>
          </p:cNvPr>
          <p:cNvPicPr>
            <a:picLocks noChangeAspect="1"/>
          </p:cNvPicPr>
          <p:nvPr/>
        </p:nvPicPr>
        <p:blipFill rotWithShape="1">
          <a:blip r:embed="rId5"/>
          <a:srcRect l="19832" t="40577" r="44103" b="51029"/>
          <a:stretch/>
        </p:blipFill>
        <p:spPr>
          <a:xfrm>
            <a:off x="5603503" y="2945881"/>
            <a:ext cx="4466247" cy="584720"/>
          </a:xfrm>
          <a:prstGeom prst="rect">
            <a:avLst/>
          </a:prstGeom>
          <a:ln w="28575"/>
        </p:spPr>
        <p:style>
          <a:lnRef idx="2">
            <a:schemeClr val="accent1"/>
          </a:lnRef>
          <a:fillRef idx="1">
            <a:schemeClr val="lt1"/>
          </a:fillRef>
          <a:effectRef idx="0">
            <a:schemeClr val="accent1"/>
          </a:effectRef>
          <a:fontRef idx="minor">
            <a:schemeClr val="dk1"/>
          </a:fontRef>
        </p:style>
      </p:pic>
      <p:pic>
        <p:nvPicPr>
          <p:cNvPr id="30" name="图片 29">
            <a:extLst>
              <a:ext uri="{FF2B5EF4-FFF2-40B4-BE49-F238E27FC236}">
                <a16:creationId xmlns:a16="http://schemas.microsoft.com/office/drawing/2014/main" id="{9D52E496-F0E5-4D85-8E42-FE1756DAE6B5}"/>
              </a:ext>
            </a:extLst>
          </p:cNvPr>
          <p:cNvPicPr>
            <a:picLocks noChangeAspect="1"/>
          </p:cNvPicPr>
          <p:nvPr/>
        </p:nvPicPr>
        <p:blipFill rotWithShape="1">
          <a:blip r:embed="rId6"/>
          <a:srcRect l="28517" t="42948" r="45331" b="42678"/>
          <a:stretch/>
        </p:blipFill>
        <p:spPr>
          <a:xfrm>
            <a:off x="3563497" y="3840325"/>
            <a:ext cx="3188400" cy="985754"/>
          </a:xfrm>
          <a:prstGeom prst="rect">
            <a:avLst/>
          </a:prstGeom>
          <a:ln w="28575"/>
        </p:spPr>
        <p:style>
          <a:lnRef idx="2">
            <a:schemeClr val="accent1"/>
          </a:lnRef>
          <a:fillRef idx="1">
            <a:schemeClr val="lt1"/>
          </a:fillRef>
          <a:effectRef idx="0">
            <a:schemeClr val="accent1"/>
          </a:effectRef>
          <a:fontRef idx="minor">
            <a:schemeClr val="dk1"/>
          </a:fontRef>
        </p:style>
      </p:pic>
      <p:pic>
        <p:nvPicPr>
          <p:cNvPr id="32" name="图片 31">
            <a:extLst>
              <a:ext uri="{FF2B5EF4-FFF2-40B4-BE49-F238E27FC236}">
                <a16:creationId xmlns:a16="http://schemas.microsoft.com/office/drawing/2014/main" id="{B3B3F6AB-94FB-4088-8654-B81D6F9F8F9B}"/>
              </a:ext>
            </a:extLst>
          </p:cNvPr>
          <p:cNvPicPr>
            <a:picLocks noChangeAspect="1"/>
          </p:cNvPicPr>
          <p:nvPr/>
        </p:nvPicPr>
        <p:blipFill rotWithShape="1">
          <a:blip r:embed="rId7"/>
          <a:srcRect l="24324" t="62122" r="29126" b="28592"/>
          <a:stretch/>
        </p:blipFill>
        <p:spPr>
          <a:xfrm>
            <a:off x="5603503" y="5120711"/>
            <a:ext cx="5684856" cy="637921"/>
          </a:xfrm>
          <a:prstGeom prst="rect">
            <a:avLst/>
          </a:prstGeom>
          <a:ln w="28575">
            <a:solidFill>
              <a:srgbClr val="FF0000"/>
            </a:solidFill>
          </a:ln>
        </p:spPr>
        <p:style>
          <a:lnRef idx="2">
            <a:schemeClr val="accent1"/>
          </a:lnRef>
          <a:fillRef idx="1">
            <a:schemeClr val="lt1"/>
          </a:fillRef>
          <a:effectRef idx="0">
            <a:schemeClr val="accent1"/>
          </a:effectRef>
          <a:fontRef idx="minor">
            <a:schemeClr val="dk1"/>
          </a:fontRef>
        </p:style>
      </p:pic>
      <mc:AlternateContent xmlns:mc="http://schemas.openxmlformats.org/markup-compatibility/2006" xmlns:a14="http://schemas.microsoft.com/office/drawing/2010/main">
        <mc:Choice Requires="a14">
          <p:sp>
            <p:nvSpPr>
              <p:cNvPr id="69" name="矩形标注 8">
                <a:extLst>
                  <a:ext uri="{FF2B5EF4-FFF2-40B4-BE49-F238E27FC236}">
                    <a16:creationId xmlns:a16="http://schemas.microsoft.com/office/drawing/2014/main" id="{75E7D0C8-7F23-4624-B40D-13C6E7237869}"/>
                  </a:ext>
                </a:extLst>
              </p:cNvPr>
              <p:cNvSpPr/>
              <p:nvPr/>
            </p:nvSpPr>
            <p:spPr>
              <a:xfrm>
                <a:off x="1010464" y="4778344"/>
                <a:ext cx="2111280" cy="684735"/>
              </a:xfrm>
              <a:prstGeom prst="wedgeRectCallout">
                <a:avLst>
                  <a:gd name="adj1" fmla="val 67214"/>
                  <a:gd name="adj2" fmla="val -40485"/>
                </a:avLst>
              </a:prstGeom>
              <a:solidFill>
                <a:srgbClr val="005DA2"/>
              </a:solidFill>
              <a:ln w="12700" cap="flat" cmpd="sng" algn="ctr">
                <a:solidFill>
                  <a:sysClr val="window" lastClr="FFFFFF">
                    <a:lumMod val="85000"/>
                  </a:sysClr>
                </a:solidFill>
                <a:prstDash val="solid"/>
                <a:miter lim="800000"/>
              </a:ln>
              <a:effectLst/>
            </p:spPr>
            <p:txBody>
              <a:bodyPr lIns="91400" tIns="45699" rIns="91400" bIns="45699" rtlCol="0" anchor="ctr"/>
              <a:lstStyle/>
              <a:p>
                <a:pPr marL="0" marR="0" lvl="0" indent="0" defTabSz="1215507" eaLnBrk="1" fontAlgn="base" latinLnBrk="0" hangingPunct="1">
                  <a:lnSpc>
                    <a:spcPct val="100000"/>
                  </a:lnSpc>
                  <a:spcBef>
                    <a:spcPct val="20000"/>
                  </a:spcBef>
                  <a:spcAft>
                    <a:spcPct val="0"/>
                  </a:spcAft>
                  <a:buClrTx/>
                  <a:buSzTx/>
                  <a:buFontTx/>
                  <a:buNone/>
                  <a:tabLst/>
                  <a:defRPr/>
                </a:pPr>
                <a14:m>
                  <m:oMath xmlns:m="http://schemas.openxmlformats.org/officeDocument/2006/math">
                    <m:r>
                      <a:rPr kumimoji="0" lang="en-US" altLang="zh-CN" sz="2400" b="0" i="1" u="none" strike="noStrike" kern="0" cap="none" spc="0" normalizeH="0" baseline="0" noProof="0" dirty="0" smtClean="0">
                        <a:ln>
                          <a:noFill/>
                        </a:ln>
                        <a:solidFill>
                          <a:prstClr val="white"/>
                        </a:solidFill>
                        <a:effectLst/>
                        <a:uLnTx/>
                        <a:uFillTx/>
                        <a:latin typeface="Cambria Math" panose="02040503050406030204" pitchFamily="18" charset="0"/>
                        <a:ea typeface="字魂105号-简雅黑" panose="00000500000000000000" pitchFamily="2" charset="-122"/>
                        <a:sym typeface="字魂105号-简雅黑" panose="00000500000000000000" pitchFamily="2" charset="-122"/>
                      </a:rPr>
                      <m:t>𝑓</m:t>
                    </m:r>
                    <m:r>
                      <a:rPr kumimoji="0" lang="en-US" altLang="zh-CN" sz="2400" b="0" i="1" u="none" strike="noStrike" kern="0" cap="none" spc="0" normalizeH="0" baseline="0" noProof="0" dirty="0" smtClean="0">
                        <a:ln>
                          <a:noFill/>
                        </a:ln>
                        <a:solidFill>
                          <a:prstClr val="white"/>
                        </a:solidFill>
                        <a:effectLst/>
                        <a:uLnTx/>
                        <a:uFillTx/>
                        <a:latin typeface="Cambria Math" panose="02040503050406030204" pitchFamily="18" charset="0"/>
                        <a:ea typeface="字魂105号-简雅黑" panose="00000500000000000000" pitchFamily="2" charset="-122"/>
                        <a:sym typeface="字魂105号-简雅黑" panose="00000500000000000000" pitchFamily="2" charset="-122"/>
                      </a:rPr>
                      <m:t>(</m:t>
                    </m:r>
                    <m:r>
                      <a:rPr kumimoji="0" lang="en-US" altLang="zh-CN" sz="2400" b="0" i="1" u="none" strike="noStrike" kern="0" cap="none" spc="0" normalizeH="0" baseline="0" noProof="0" dirty="0" smtClean="0">
                        <a:ln>
                          <a:noFill/>
                        </a:ln>
                        <a:solidFill>
                          <a:prstClr val="white"/>
                        </a:solidFill>
                        <a:effectLst/>
                        <a:uLnTx/>
                        <a:uFillTx/>
                        <a:latin typeface="Cambria Math" panose="02040503050406030204" pitchFamily="18" charset="0"/>
                        <a:ea typeface="字魂105号-简雅黑" panose="00000500000000000000" pitchFamily="2" charset="-122"/>
                        <a:sym typeface="字魂105号-简雅黑" panose="00000500000000000000" pitchFamily="2" charset="-122"/>
                      </a:rPr>
                      <m:t>𝑥</m:t>
                    </m:r>
                    <m:r>
                      <a:rPr kumimoji="0" lang="en-US" altLang="zh-CN" sz="2400" b="0" i="1" u="none" strike="noStrike" kern="0" cap="none" spc="0" normalizeH="0" baseline="0" noProof="0" dirty="0" smtClean="0">
                        <a:ln>
                          <a:noFill/>
                        </a:ln>
                        <a:solidFill>
                          <a:prstClr val="white"/>
                        </a:solidFill>
                        <a:effectLst/>
                        <a:uLnTx/>
                        <a:uFillTx/>
                        <a:latin typeface="Cambria Math" panose="02040503050406030204" pitchFamily="18" charset="0"/>
                        <a:ea typeface="字魂105号-简雅黑" panose="00000500000000000000" pitchFamily="2" charset="-122"/>
                        <a:sym typeface="字魂105号-简雅黑" panose="00000500000000000000" pitchFamily="2" charset="-122"/>
                      </a:rPr>
                      <m:t>)</m:t>
                    </m:r>
                  </m:oMath>
                </a14:m>
                <a:r>
                  <a:rPr kumimoji="0" lang="zh-CN" altLang="en-US" sz="2000" b="0" i="0" u="none" strike="noStrike" kern="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是非减函数</a:t>
                </a:r>
                <a:endParaRPr kumimoji="0" lang="en-US" altLang="zh-CN" sz="2000" b="0" i="0" u="none" strike="noStrike" kern="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mc:Choice>
        <mc:Fallback xmlns="">
          <p:sp>
            <p:nvSpPr>
              <p:cNvPr id="69" name="矩形标注 8">
                <a:extLst>
                  <a:ext uri="{FF2B5EF4-FFF2-40B4-BE49-F238E27FC236}">
                    <a16:creationId xmlns:a16="http://schemas.microsoft.com/office/drawing/2014/main" id="{75E7D0C8-7F23-4624-B40D-13C6E7237869}"/>
                  </a:ext>
                </a:extLst>
              </p:cNvPr>
              <p:cNvSpPr>
                <a:spLocks noRot="1" noChangeAspect="1" noMove="1" noResize="1" noEditPoints="1" noAdjustHandles="1" noChangeArrowheads="1" noChangeShapeType="1" noTextEdit="1"/>
              </p:cNvSpPr>
              <p:nvPr/>
            </p:nvSpPr>
            <p:spPr>
              <a:xfrm>
                <a:off x="1010464" y="4778344"/>
                <a:ext cx="2111280" cy="684735"/>
              </a:xfrm>
              <a:prstGeom prst="wedgeRectCallout">
                <a:avLst>
                  <a:gd name="adj1" fmla="val 67214"/>
                  <a:gd name="adj2" fmla="val -40485"/>
                </a:avLst>
              </a:prstGeom>
              <a:blipFill>
                <a:blip r:embed="rId8"/>
                <a:stretch>
                  <a:fillRect l="-1942"/>
                </a:stretch>
              </a:blipFill>
              <a:ln w="12700" cap="flat" cmpd="sng" algn="ctr">
                <a:solidFill>
                  <a:sysClr val="window" lastClr="FFFFFF">
                    <a:lumMod val="85000"/>
                  </a:sysClr>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标注 9">
                <a:extLst>
                  <a:ext uri="{FF2B5EF4-FFF2-40B4-BE49-F238E27FC236}">
                    <a16:creationId xmlns:a16="http://schemas.microsoft.com/office/drawing/2014/main" id="{E2F8443F-19C5-4BCB-B70E-C71CCD67C93B}"/>
                  </a:ext>
                </a:extLst>
              </p:cNvPr>
              <p:cNvSpPr/>
              <p:nvPr/>
            </p:nvSpPr>
            <p:spPr>
              <a:xfrm>
                <a:off x="1010465" y="4090467"/>
                <a:ext cx="1239556" cy="687877"/>
              </a:xfrm>
              <a:prstGeom prst="wedgeRectCallout">
                <a:avLst>
                  <a:gd name="adj1" fmla="val 59514"/>
                  <a:gd name="adj2" fmla="val -21196"/>
                </a:avLst>
              </a:prstGeom>
              <a:solidFill>
                <a:srgbClr val="0070C0"/>
              </a:solidFill>
              <a:ln w="12700" cap="flat" cmpd="sng" algn="ctr">
                <a:solidFill>
                  <a:sysClr val="window" lastClr="FFFFFF">
                    <a:lumMod val="85000"/>
                  </a:sysClr>
                </a:solidFill>
                <a:prstDash val="solid"/>
                <a:miter lim="800000"/>
              </a:ln>
              <a:effectLst/>
            </p:spPr>
            <p:txBody>
              <a:bodyPr lIns="91400" tIns="45699" rIns="91400" bIns="45699" rtlCol="0" anchor="ctr"/>
              <a:lstStyle/>
              <a:p>
                <a:pPr marL="0" marR="0" lvl="0" indent="0" defTabSz="1215507"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0" cap="none" spc="0" normalizeH="0" baseline="0" noProof="0" smtClean="0">
                          <a:ln>
                            <a:noFill/>
                          </a:ln>
                          <a:solidFill>
                            <a:prstClr val="white"/>
                          </a:solidFill>
                          <a:effectLst/>
                          <a:uLnTx/>
                          <a:uFillTx/>
                          <a:latin typeface="Cambria Math" panose="02040503050406030204" pitchFamily="18" charset="0"/>
                          <a:ea typeface="字魂105号-简雅黑" panose="00000500000000000000" pitchFamily="2" charset="-122"/>
                          <a:sym typeface="字魂105号-简雅黑" panose="00000500000000000000" pitchFamily="2" charset="-122"/>
                        </a:rPr>
                        <m:t>𝑓</m:t>
                      </m:r>
                      <m:d>
                        <m:dPr>
                          <m:ctrlPr>
                            <a:rPr kumimoji="0" lang="en-US" altLang="zh-CN" sz="2000" b="0" i="1" u="none" strike="noStrike" kern="0" cap="none" spc="0" normalizeH="0" baseline="0" noProof="0" smtClean="0">
                              <a:ln>
                                <a:noFill/>
                              </a:ln>
                              <a:solidFill>
                                <a:prstClr val="white"/>
                              </a:solidFill>
                              <a:effectLst/>
                              <a:uLnTx/>
                              <a:uFillTx/>
                              <a:latin typeface="Cambria Math" panose="02040503050406030204" pitchFamily="18" charset="0"/>
                              <a:ea typeface="字魂105号-简雅黑" panose="00000500000000000000" pitchFamily="2" charset="-122"/>
                              <a:sym typeface="字魂105号-简雅黑" panose="00000500000000000000" pitchFamily="2" charset="-122"/>
                            </a:rPr>
                          </m:ctrlPr>
                        </m:dPr>
                        <m:e>
                          <m:r>
                            <a:rPr kumimoji="0" lang="en-US" altLang="zh-CN" sz="2000" b="0" i="1" u="none" strike="noStrike" kern="0" cap="none" spc="0" normalizeH="0" baseline="0" noProof="0" smtClean="0">
                              <a:ln>
                                <a:noFill/>
                              </a:ln>
                              <a:solidFill>
                                <a:prstClr val="white"/>
                              </a:solidFill>
                              <a:effectLst/>
                              <a:uLnTx/>
                              <a:uFillTx/>
                              <a:latin typeface="Cambria Math" panose="02040503050406030204" pitchFamily="18" charset="0"/>
                              <a:ea typeface="字魂105号-简雅黑" panose="00000500000000000000" pitchFamily="2" charset="-122"/>
                              <a:sym typeface="字魂105号-简雅黑" panose="00000500000000000000" pitchFamily="2" charset="-122"/>
                            </a:rPr>
                            <m:t>0</m:t>
                          </m:r>
                        </m:e>
                      </m:d>
                      <m:r>
                        <a:rPr kumimoji="0" lang="en-US" altLang="zh-CN" sz="2000" b="0" i="1" u="none" strike="noStrike" kern="0" cap="none" spc="0" normalizeH="0" baseline="0" noProof="0" smtClean="0">
                          <a:ln>
                            <a:noFill/>
                          </a:ln>
                          <a:solidFill>
                            <a:prstClr val="white"/>
                          </a:solidFill>
                          <a:effectLst/>
                          <a:uLnTx/>
                          <a:uFillTx/>
                          <a:latin typeface="Cambria Math" panose="02040503050406030204" pitchFamily="18" charset="0"/>
                          <a:ea typeface="字魂105号-简雅黑" panose="00000500000000000000" pitchFamily="2" charset="-122"/>
                          <a:sym typeface="字魂105号-简雅黑" panose="00000500000000000000" pitchFamily="2" charset="-122"/>
                        </a:rPr>
                        <m:t>=0</m:t>
                      </m:r>
                    </m:oMath>
                  </m:oMathPara>
                </a14:m>
                <a:endParaRPr kumimoji="0" lang="en-US" altLang="zh-CN" sz="2000" b="0" i="0" u="none" strike="noStrike" kern="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mc:Choice>
        <mc:Fallback xmlns="">
          <p:sp>
            <p:nvSpPr>
              <p:cNvPr id="71" name="矩形标注 9">
                <a:extLst>
                  <a:ext uri="{FF2B5EF4-FFF2-40B4-BE49-F238E27FC236}">
                    <a16:creationId xmlns:a16="http://schemas.microsoft.com/office/drawing/2014/main" id="{E2F8443F-19C5-4BCB-B70E-C71CCD67C93B}"/>
                  </a:ext>
                </a:extLst>
              </p:cNvPr>
              <p:cNvSpPr>
                <a:spLocks noRot="1" noChangeAspect="1" noMove="1" noResize="1" noEditPoints="1" noAdjustHandles="1" noChangeArrowheads="1" noChangeShapeType="1" noTextEdit="1"/>
              </p:cNvSpPr>
              <p:nvPr/>
            </p:nvSpPr>
            <p:spPr>
              <a:xfrm>
                <a:off x="1010465" y="4090467"/>
                <a:ext cx="1239556" cy="687877"/>
              </a:xfrm>
              <a:prstGeom prst="wedgeRectCallout">
                <a:avLst>
                  <a:gd name="adj1" fmla="val 59514"/>
                  <a:gd name="adj2" fmla="val -21196"/>
                </a:avLst>
              </a:prstGeom>
              <a:blipFill>
                <a:blip r:embed="rId9"/>
                <a:stretch>
                  <a:fillRect/>
                </a:stretch>
              </a:blipFill>
              <a:ln w="12700" cap="flat" cmpd="sng" algn="ctr">
                <a:solidFill>
                  <a:sysClr val="window" lastClr="FFFFFF">
                    <a:lumMod val="85000"/>
                  </a:sysClr>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标注 9">
                <a:extLst>
                  <a:ext uri="{FF2B5EF4-FFF2-40B4-BE49-F238E27FC236}">
                    <a16:creationId xmlns:a16="http://schemas.microsoft.com/office/drawing/2014/main" id="{FD88A6B7-2D6E-4954-82F2-D31D31FBEC33}"/>
                  </a:ext>
                </a:extLst>
              </p:cNvPr>
              <p:cNvSpPr/>
              <p:nvPr/>
            </p:nvSpPr>
            <p:spPr>
              <a:xfrm>
                <a:off x="1010464" y="5467889"/>
                <a:ext cx="3957505" cy="687877"/>
              </a:xfrm>
              <a:prstGeom prst="wedgeRectCallout">
                <a:avLst>
                  <a:gd name="adj1" fmla="val 40773"/>
                  <a:gd name="adj2" fmla="val -90615"/>
                </a:avLst>
              </a:prstGeom>
              <a:solidFill>
                <a:srgbClr val="0070C0"/>
              </a:solidFill>
              <a:ln w="12700" cap="flat" cmpd="sng" algn="ctr">
                <a:solidFill>
                  <a:sysClr val="window" lastClr="FFFFFF">
                    <a:lumMod val="85000"/>
                  </a:sysClr>
                </a:solidFill>
                <a:prstDash val="solid"/>
                <a:miter lim="800000"/>
              </a:ln>
              <a:effectLst/>
            </p:spPr>
            <p:txBody>
              <a:bodyPr lIns="91400" tIns="45699" rIns="91400" bIns="45699" rtlCol="0" anchor="ctr"/>
              <a:lstStyle/>
              <a:p>
                <a:pPr marL="0" marR="0" lvl="0" indent="0" defTabSz="1215507" eaLnBrk="1" fontAlgn="base" latinLnBrk="0" hangingPunct="1">
                  <a:lnSpc>
                    <a:spcPct val="100000"/>
                  </a:lnSpc>
                  <a:spcBef>
                    <a:spcPct val="20000"/>
                  </a:spcBef>
                  <a:spcAft>
                    <a:spcPct val="0"/>
                  </a:spcAft>
                  <a:buClrTx/>
                  <a:buSzTx/>
                  <a:buFontTx/>
                  <a:buNone/>
                  <a:tabLst/>
                  <a:defRPr/>
                </a:pPr>
                <a14:m>
                  <m:oMath xmlns:m="http://schemas.openxmlformats.org/officeDocument/2006/math">
                    <m:r>
                      <a:rPr kumimoji="0" lang="en-US" altLang="zh-CN" sz="2000" b="0" i="1" u="none" strike="noStrike" kern="0" cap="none" spc="0" normalizeH="0" baseline="0" noProof="0" smtClean="0">
                        <a:ln>
                          <a:noFill/>
                        </a:ln>
                        <a:solidFill>
                          <a:prstClr val="white"/>
                        </a:solidFill>
                        <a:effectLst/>
                        <a:uLnTx/>
                        <a:uFillTx/>
                        <a:latin typeface="Cambria Math" panose="02040503050406030204" pitchFamily="18" charset="0"/>
                        <a:ea typeface="字魂105号-简雅黑" panose="00000500000000000000" pitchFamily="2" charset="-122"/>
                        <a:sym typeface="字魂105号-简雅黑" panose="00000500000000000000" pitchFamily="2" charset="-122"/>
                      </a:rPr>
                      <m:t>𝑓</m:t>
                    </m:r>
                    <m:d>
                      <m:dPr>
                        <m:ctrlPr>
                          <a:rPr kumimoji="0" lang="en-US" altLang="zh-CN" sz="2000" b="0" i="1" u="none" strike="noStrike" kern="0" cap="none" spc="0" normalizeH="0" baseline="0" noProof="0" smtClean="0">
                            <a:ln>
                              <a:noFill/>
                            </a:ln>
                            <a:solidFill>
                              <a:prstClr val="white"/>
                            </a:solidFill>
                            <a:effectLst/>
                            <a:uLnTx/>
                            <a:uFillTx/>
                            <a:latin typeface="Cambria Math" panose="02040503050406030204" pitchFamily="18" charset="0"/>
                            <a:ea typeface="字魂105号-简雅黑" panose="00000500000000000000" pitchFamily="2" charset="-122"/>
                            <a:sym typeface="字魂105号-简雅黑" panose="00000500000000000000" pitchFamily="2" charset="-122"/>
                          </a:rPr>
                        </m:ctrlPr>
                      </m:dPr>
                      <m:e>
                        <m:r>
                          <m:rPr>
                            <m:sty m:val="p"/>
                          </m:rPr>
                          <a:rPr lang="en-US" altLang="zh-CN" sz="2000" i="1" kern="0">
                            <a:solidFill>
                              <a:prstClr val="white"/>
                            </a:solidFill>
                            <a:latin typeface="Cambria Math" panose="02040503050406030204" pitchFamily="18" charset="0"/>
                            <a:ea typeface="字魂105号-简雅黑" panose="00000500000000000000" pitchFamily="2" charset="-122"/>
                            <a:sym typeface="字魂105号-简雅黑" panose="00000500000000000000" pitchFamily="2" charset="-122"/>
                          </a:rPr>
                          <m:t>x</m:t>
                        </m:r>
                      </m:e>
                    </m:d>
                    <m:r>
                      <a:rPr lang="zh-CN" altLang="en-US" sz="2000" i="1" kern="0">
                        <a:solidFill>
                          <a:prstClr val="white"/>
                        </a:solidFill>
                        <a:latin typeface="Cambria Math" panose="02040503050406030204" pitchFamily="18" charset="0"/>
                        <a:ea typeface="字魂105号-简雅黑" panose="00000500000000000000" pitchFamily="2" charset="-122"/>
                        <a:sym typeface="字魂105号-简雅黑" panose="00000500000000000000" pitchFamily="2" charset="-122"/>
                      </a:rPr>
                      <m:t>对于</m:t>
                    </m:r>
                  </m:oMath>
                </a14:m>
                <a:r>
                  <a:rPr kumimoji="0" lang="zh-CN" altLang="en-US" sz="2000" b="0" i="0" u="none" strike="noStrike" kern="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较大的</a:t>
                </a:r>
                <a14:m>
                  <m:oMath xmlns:m="http://schemas.openxmlformats.org/officeDocument/2006/math">
                    <m:r>
                      <m:rPr>
                        <m:sty m:val="p"/>
                      </m:rPr>
                      <a:rPr lang="en-US" altLang="zh-CN" sz="2000" kern="0" dirty="0">
                        <a:solidFill>
                          <a:prstClr val="white"/>
                        </a:solidFill>
                        <a:latin typeface="Cambria Math" panose="02040503050406030204" pitchFamily="18" charset="0"/>
                        <a:ea typeface="字魂105号-简雅黑" panose="00000500000000000000" pitchFamily="2" charset="-122"/>
                        <a:sym typeface="字魂105号-简雅黑" panose="00000500000000000000" pitchFamily="2" charset="-122"/>
                      </a:rPr>
                      <m:t>x</m:t>
                    </m:r>
                  </m:oMath>
                </a14:m>
                <a:r>
                  <a:rPr kumimoji="0" lang="zh-CN" altLang="en-US" sz="2000" b="0" i="0" u="none" strike="noStrike" kern="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不能取较大的值</a:t>
                </a:r>
                <a:endParaRPr kumimoji="0" lang="en-US" altLang="zh-CN" sz="2000" b="0" i="0" u="none" strike="noStrike" kern="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mc:Choice>
        <mc:Fallback xmlns="">
          <p:sp>
            <p:nvSpPr>
              <p:cNvPr id="72" name="矩形标注 9">
                <a:extLst>
                  <a:ext uri="{FF2B5EF4-FFF2-40B4-BE49-F238E27FC236}">
                    <a16:creationId xmlns:a16="http://schemas.microsoft.com/office/drawing/2014/main" id="{FD88A6B7-2D6E-4954-82F2-D31D31FBEC33}"/>
                  </a:ext>
                </a:extLst>
              </p:cNvPr>
              <p:cNvSpPr>
                <a:spLocks noRot="1" noChangeAspect="1" noMove="1" noResize="1" noEditPoints="1" noAdjustHandles="1" noChangeArrowheads="1" noChangeShapeType="1" noTextEdit="1"/>
              </p:cNvSpPr>
              <p:nvPr/>
            </p:nvSpPr>
            <p:spPr>
              <a:xfrm>
                <a:off x="1010464" y="5467889"/>
                <a:ext cx="3957505" cy="687877"/>
              </a:xfrm>
              <a:prstGeom prst="wedgeRectCallout">
                <a:avLst>
                  <a:gd name="adj1" fmla="val 40773"/>
                  <a:gd name="adj2" fmla="val -90615"/>
                </a:avLst>
              </a:prstGeom>
              <a:blipFill>
                <a:blip r:embed="rId10"/>
                <a:stretch>
                  <a:fillRect l="-614"/>
                </a:stretch>
              </a:blipFill>
              <a:ln w="12700" cap="flat" cmpd="sng" algn="ctr">
                <a:solidFill>
                  <a:sysClr val="window" lastClr="FFFFFF">
                    <a:lumMod val="85000"/>
                  </a:sysClr>
                </a:solidFill>
                <a:prstDash val="solid"/>
                <a:miter lim="800000"/>
              </a:ln>
              <a:effectLst/>
            </p:spPr>
            <p:txBody>
              <a:bodyPr/>
              <a:lstStyle/>
              <a:p>
                <a:r>
                  <a:rPr lang="zh-CN" altLang="en-US">
                    <a:noFill/>
                  </a:rPr>
                  <a:t> </a:t>
                </a:r>
              </a:p>
            </p:txBody>
          </p:sp>
        </mc:Fallback>
      </mc:AlternateContent>
      <p:sp>
        <p:nvSpPr>
          <p:cNvPr id="21" name="矩形 20"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298DCCE-2782-4D73-A9AB-CAEE79F5D20E}"/>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04</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extLst>
      <p:ext uri="{BB962C8B-B14F-4D97-AF65-F5344CB8AC3E}">
        <p14:creationId xmlns:p14="http://schemas.microsoft.com/office/powerpoint/2010/main" val="103350078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639030EA-AE85-407B-AE4D-37DAD38F5C2E}"/>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Glove</a:t>
            </a:r>
            <a:r>
              <a:rPr lang="zh-CN" altLang="en-US"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理论</a:t>
            </a:r>
          </a:p>
        </p:txBody>
      </p:sp>
      <p:grpSp>
        <p:nvGrpSpPr>
          <p:cNvPr id="2" name="组合 1">
            <a:extLst>
              <a:ext uri="{FF2B5EF4-FFF2-40B4-BE49-F238E27FC236}">
                <a16:creationId xmlns:a16="http://schemas.microsoft.com/office/drawing/2014/main" id="{6941C90C-200A-4972-B6A7-47DA59D38497}"/>
              </a:ext>
            </a:extLst>
          </p:cNvPr>
          <p:cNvGrpSpPr/>
          <p:nvPr/>
        </p:nvGrpSpPr>
        <p:grpSpPr>
          <a:xfrm>
            <a:off x="1185309" y="1510904"/>
            <a:ext cx="5024190" cy="4383121"/>
            <a:chOff x="1173774" y="1516691"/>
            <a:chExt cx="5024190" cy="4383121"/>
          </a:xfrm>
        </p:grpSpPr>
        <p:sp>
          <p:nvSpPr>
            <p:cNvPr id="98" name="矩形 97"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D676D8D-59CD-44AA-80BB-735DC83D5058}"/>
                </a:ext>
              </a:extLst>
            </p:cNvPr>
            <p:cNvSpPr/>
            <p:nvPr/>
          </p:nvSpPr>
          <p:spPr>
            <a:xfrm>
              <a:off x="1173774" y="2002988"/>
              <a:ext cx="5024190" cy="3896824"/>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0" name="Rectangle 5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CA003F9D-28CA-41C2-96B6-120368E8158C}"/>
                </a:ext>
              </a:extLst>
            </p:cNvPr>
            <p:cNvSpPr/>
            <p:nvPr/>
          </p:nvSpPr>
          <p:spPr>
            <a:xfrm>
              <a:off x="1173774" y="1516691"/>
              <a:ext cx="5024190" cy="48629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prstClr val="white"/>
                  </a:solidFill>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优点</a:t>
              </a:r>
              <a:endParaRPr kumimoji="0" lang="en-US" altLang="zh-CN" sz="1600" b="0"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p:txBody>
        </p:sp>
        <p:sp>
          <p:nvSpPr>
            <p:cNvPr id="102" name="TextBox 5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633944D3-BD48-4EB0-900A-E2FBADCB4A2B}"/>
                </a:ext>
              </a:extLst>
            </p:cNvPr>
            <p:cNvSpPr txBox="1"/>
            <p:nvPr/>
          </p:nvSpPr>
          <p:spPr>
            <a:xfrm>
              <a:off x="2162054" y="2215061"/>
              <a:ext cx="3477931" cy="1596078"/>
            </a:xfrm>
            <a:prstGeom prst="rect">
              <a:avLst/>
            </a:prstGeom>
          </p:spPr>
          <p:txBody>
            <a:bodyPr wrap="square">
              <a:spAutoFit/>
            </a:bodyPr>
            <a:lstStyle>
              <a:defPPr>
                <a:defRPr lang="zh-CN"/>
              </a:defPPr>
              <a:lvl1pPr algn="just">
                <a:lnSpc>
                  <a:spcPct val="125000"/>
                </a:lnSpc>
                <a:defRPr sz="1000">
                  <a:solidFill>
                    <a:srgbClr val="39464B"/>
                  </a:solidFill>
                </a:defRPr>
              </a:lvl1pPr>
            </a:lstStyle>
            <a:p>
              <a:pPr marL="0" marR="0" lvl="0" indent="0" algn="just" defTabSz="914400" rtl="0" eaLnBrk="1" fontAlgn="auto" latinLnBrk="0" hangingPunct="1">
                <a:lnSpc>
                  <a:spcPct val="125000"/>
                </a:lnSpc>
                <a:spcBef>
                  <a:spcPts val="0"/>
                </a:spcBef>
                <a:spcAft>
                  <a:spcPts val="0"/>
                </a:spcAft>
                <a:buClrTx/>
                <a:buSzTx/>
                <a:buFontTx/>
                <a:buNone/>
                <a:tabLst/>
                <a:defRPr/>
              </a:pPr>
              <a:r>
                <a:rPr lang="en-US" altLang="zh-CN" sz="2000" dirty="0">
                  <a:solidFill>
                    <a:srgbClr val="0E0520"/>
                  </a:solidFill>
                  <a:latin typeface="字魂105号-简雅黑" panose="00000500000000000000" pitchFamily="2" charset="-122"/>
                  <a:ea typeface="字魂105号-简雅黑" panose="00000500000000000000" pitchFamily="2" charset="-122"/>
                  <a:sym typeface="字魂105号-简雅黑" panose="00000500000000000000" pitchFamily="2" charset="-122"/>
                </a:rPr>
                <a:t>Glove</a:t>
              </a:r>
              <a:r>
                <a:rPr lang="zh-CN" altLang="en-US" sz="2000" dirty="0">
                  <a:solidFill>
                    <a:srgbClr val="0E0520"/>
                  </a:solidFill>
                  <a:latin typeface="字魂105号-简雅黑" panose="00000500000000000000" pitchFamily="2" charset="-122"/>
                  <a:ea typeface="字魂105号-简雅黑" panose="00000500000000000000" pitchFamily="2" charset="-122"/>
                  <a:sym typeface="字魂105号-简雅黑" panose="00000500000000000000" pitchFamily="2" charset="-122"/>
                </a:rPr>
                <a:t>综合了全局词汇共现的统计信息和局部窗口上下文方法的优点，是两个主流方法的一种综合。</a:t>
              </a:r>
              <a:endParaRPr kumimoji="0" lang="en-US" sz="2000" b="0"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1" name="TextBox 4"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9C18EA9-60CB-4369-A82A-9B049BA6088A}"/>
                </a:ext>
              </a:extLst>
            </p:cNvPr>
            <p:cNvSpPr txBox="1"/>
            <p:nvPr/>
          </p:nvSpPr>
          <p:spPr>
            <a:xfrm>
              <a:off x="1731626" y="2240533"/>
              <a:ext cx="464799" cy="646331"/>
            </a:xfrm>
            <a:prstGeom prst="rect">
              <a:avLst/>
            </a:prstGeom>
            <a:noFill/>
          </p:spPr>
          <p:txBody>
            <a:bodyPr wrap="square" rtlCol="0">
              <a:spAutoFit/>
            </a:bodyPr>
            <a:lstStyle>
              <a:defPPr>
                <a:defRPr lang="zh-CN"/>
              </a:defPPr>
              <a:lvl1pPr algn="ctr">
                <a:defRPr sz="3600" b="1">
                  <a:solidFill>
                    <a:srgbClr val="39464B"/>
                  </a:solidFill>
                  <a:latin typeface="Arial" panose="020B0604020202020204" pitchFamily="34" charset="0"/>
                  <a:ea typeface="Roboto" panose="02000000000000000000" pitchFamily="2"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1</a:t>
              </a:r>
              <a:endParaRPr kumimoji="0" lang="ar-SA" sz="3600" b="1"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cxnSp>
          <p:nvCxnSpPr>
            <p:cNvPr id="103" name="Straight Connector 5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A48CA828-D892-4554-987A-A324D1960DCF}"/>
                </a:ext>
              </a:extLst>
            </p:cNvPr>
            <p:cNvCxnSpPr/>
            <p:nvPr/>
          </p:nvCxnSpPr>
          <p:spPr>
            <a:xfrm>
              <a:off x="1845718" y="3026824"/>
              <a:ext cx="3728955" cy="0"/>
            </a:xfrm>
            <a:prstGeom prst="line">
              <a:avLst/>
            </a:prstGeom>
            <a:ln w="6350">
              <a:solidFill>
                <a:srgbClr val="D3D7DA"/>
              </a:solidFill>
              <a:prstDash val="solid"/>
            </a:ln>
          </p:spPr>
          <p:style>
            <a:lnRef idx="1">
              <a:schemeClr val="accent1"/>
            </a:lnRef>
            <a:fillRef idx="0">
              <a:schemeClr val="accent1"/>
            </a:fillRef>
            <a:effectRef idx="0">
              <a:schemeClr val="accent1"/>
            </a:effectRef>
            <a:fontRef idx="minor">
              <a:schemeClr val="tx1"/>
            </a:fontRef>
          </p:style>
        </p:cxnSp>
        <p:sp>
          <p:nvSpPr>
            <p:cNvPr id="104" name="TextBox 4"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45D82C8C-93EE-4326-869B-1FEDDFBFBED2}"/>
                </a:ext>
              </a:extLst>
            </p:cNvPr>
            <p:cNvSpPr txBox="1"/>
            <p:nvPr/>
          </p:nvSpPr>
          <p:spPr>
            <a:xfrm>
              <a:off x="1731626" y="4136687"/>
              <a:ext cx="464799" cy="646331"/>
            </a:xfrm>
            <a:prstGeom prst="rect">
              <a:avLst/>
            </a:prstGeom>
            <a:noFill/>
          </p:spPr>
          <p:txBody>
            <a:bodyPr wrap="square" rtlCol="0">
              <a:spAutoFit/>
            </a:bodyPr>
            <a:lstStyle>
              <a:defPPr>
                <a:defRPr lang="zh-CN"/>
              </a:defPPr>
              <a:lvl1pPr algn="ctr">
                <a:defRPr sz="3600" b="1">
                  <a:solidFill>
                    <a:srgbClr val="39464B"/>
                  </a:solidFill>
                  <a:latin typeface="Arial" panose="020B0604020202020204" pitchFamily="34" charset="0"/>
                  <a:ea typeface="Roboto" panose="02000000000000000000" pitchFamily="2"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2</a:t>
              </a:r>
              <a:endParaRPr kumimoji="0" lang="ar-SA" sz="3600" b="1"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5" name="TextBox 5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079B0182-9858-4DB4-AB8C-B62C57F24986}"/>
                </a:ext>
              </a:extLst>
            </p:cNvPr>
            <p:cNvSpPr txBox="1"/>
            <p:nvPr/>
          </p:nvSpPr>
          <p:spPr>
            <a:xfrm>
              <a:off x="2210707" y="4218520"/>
              <a:ext cx="3429278" cy="1211357"/>
            </a:xfrm>
            <a:prstGeom prst="rect">
              <a:avLst/>
            </a:prstGeom>
          </p:spPr>
          <p:txBody>
            <a:bodyPr wrap="square">
              <a:spAutoFit/>
            </a:bodyPr>
            <a:lstStyle>
              <a:defPPr>
                <a:defRPr lang="zh-CN"/>
              </a:defPPr>
              <a:lvl1pPr algn="just">
                <a:lnSpc>
                  <a:spcPct val="125000"/>
                </a:lnSpc>
                <a:defRPr sz="1000">
                  <a:solidFill>
                    <a:srgbClr val="39464B"/>
                  </a:solidFill>
                </a:defRPr>
              </a:lvl1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Glove</a:t>
              </a:r>
              <a:r>
                <a:rPr kumimoji="0" lang="zh-CN" altLang="en-US" sz="2000" b="0"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不需要计算那些共现次数为</a:t>
              </a:r>
              <a:r>
                <a:rPr kumimoji="0" lang="en-US" altLang="zh-CN" sz="2000" b="0"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0</a:t>
              </a:r>
              <a:r>
                <a:rPr kumimoji="0" lang="zh-CN" altLang="en-US" sz="2000" b="0"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的词汇，可以极大减少计算量和数据的存储空间。</a:t>
              </a:r>
              <a:endParaRPr kumimoji="0" lang="en-US" sz="2000" b="0"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cxnSp>
          <p:nvCxnSpPr>
            <p:cNvPr id="106" name="Straight Connector 5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492091F5-F639-4D7D-A4FE-85E8A41E49D3}"/>
                </a:ext>
              </a:extLst>
            </p:cNvPr>
            <p:cNvCxnSpPr/>
            <p:nvPr/>
          </p:nvCxnSpPr>
          <p:spPr>
            <a:xfrm>
              <a:off x="1845718" y="3947618"/>
              <a:ext cx="3728955" cy="0"/>
            </a:xfrm>
            <a:prstGeom prst="line">
              <a:avLst/>
            </a:prstGeom>
            <a:ln w="6350">
              <a:solidFill>
                <a:srgbClr val="D3D7DA"/>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5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31191BC4-E756-4384-9517-2C7A62BF026D}"/>
                </a:ext>
              </a:extLst>
            </p:cNvPr>
            <p:cNvCxnSpPr/>
            <p:nvPr/>
          </p:nvCxnSpPr>
          <p:spPr>
            <a:xfrm>
              <a:off x="1845718" y="5030459"/>
              <a:ext cx="3728955" cy="0"/>
            </a:xfrm>
            <a:prstGeom prst="line">
              <a:avLst/>
            </a:prstGeom>
            <a:ln w="6350">
              <a:solidFill>
                <a:srgbClr val="D3D7DA"/>
              </a:solidFill>
              <a:prstDash val="solid"/>
            </a:ln>
          </p:spPr>
          <p:style>
            <a:lnRef idx="1">
              <a:schemeClr val="accent1"/>
            </a:lnRef>
            <a:fillRef idx="0">
              <a:schemeClr val="accent1"/>
            </a:fillRef>
            <a:effectRef idx="0">
              <a:schemeClr val="accent1"/>
            </a:effectRef>
            <a:fontRef idx="minor">
              <a:schemeClr val="tx1"/>
            </a:fontRef>
          </p:style>
        </p:cxnSp>
        <p:sp>
          <p:nvSpPr>
            <p:cNvPr id="124" name="Freeform 126"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A5AADA54-0DC4-4BE5-86CF-6F6821B4A703}"/>
                </a:ext>
              </a:extLst>
            </p:cNvPr>
            <p:cNvSpPr>
              <a:spLocks/>
            </p:cNvSpPr>
            <p:nvPr/>
          </p:nvSpPr>
          <p:spPr bwMode="auto">
            <a:xfrm>
              <a:off x="1378579" y="1617576"/>
              <a:ext cx="277231" cy="284527"/>
            </a:xfrm>
            <a:custGeom>
              <a:avLst/>
              <a:gdLst>
                <a:gd name="T0" fmla="*/ 12 w 32"/>
                <a:gd name="T1" fmla="*/ 33 h 33"/>
                <a:gd name="T2" fmla="*/ 10 w 32"/>
                <a:gd name="T3" fmla="*/ 32 h 33"/>
                <a:gd name="T4" fmla="*/ 1 w 32"/>
                <a:gd name="T5" fmla="*/ 21 h 33"/>
                <a:gd name="T6" fmla="*/ 2 w 32"/>
                <a:gd name="T7" fmla="*/ 16 h 33"/>
                <a:gd name="T8" fmla="*/ 7 w 32"/>
                <a:gd name="T9" fmla="*/ 17 h 33"/>
                <a:gd name="T10" fmla="*/ 12 w 32"/>
                <a:gd name="T11" fmla="*/ 24 h 33"/>
                <a:gd name="T12" fmla="*/ 26 w 32"/>
                <a:gd name="T13" fmla="*/ 2 h 33"/>
                <a:gd name="T14" fmla="*/ 30 w 32"/>
                <a:gd name="T15" fmla="*/ 1 h 33"/>
                <a:gd name="T16" fmla="*/ 32 w 32"/>
                <a:gd name="T17" fmla="*/ 6 h 33"/>
                <a:gd name="T18" fmla="*/ 15 w 32"/>
                <a:gd name="T19" fmla="*/ 32 h 33"/>
                <a:gd name="T20" fmla="*/ 13 w 32"/>
                <a:gd name="T21" fmla="*/ 33 h 33"/>
                <a:gd name="T22" fmla="*/ 12 w 32"/>
                <a:gd name="T2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3">
                  <a:moveTo>
                    <a:pt x="12" y="33"/>
                  </a:moveTo>
                  <a:cubicBezTo>
                    <a:pt x="11" y="33"/>
                    <a:pt x="10" y="33"/>
                    <a:pt x="10" y="32"/>
                  </a:cubicBezTo>
                  <a:cubicBezTo>
                    <a:pt x="1" y="21"/>
                    <a:pt x="1" y="21"/>
                    <a:pt x="1" y="21"/>
                  </a:cubicBezTo>
                  <a:cubicBezTo>
                    <a:pt x="0" y="20"/>
                    <a:pt x="1" y="18"/>
                    <a:pt x="2" y="16"/>
                  </a:cubicBezTo>
                  <a:cubicBezTo>
                    <a:pt x="3" y="15"/>
                    <a:pt x="6" y="16"/>
                    <a:pt x="7" y="17"/>
                  </a:cubicBezTo>
                  <a:cubicBezTo>
                    <a:pt x="12" y="24"/>
                    <a:pt x="12" y="24"/>
                    <a:pt x="12" y="24"/>
                  </a:cubicBezTo>
                  <a:cubicBezTo>
                    <a:pt x="26" y="2"/>
                    <a:pt x="26" y="2"/>
                    <a:pt x="26" y="2"/>
                  </a:cubicBezTo>
                  <a:cubicBezTo>
                    <a:pt x="27" y="1"/>
                    <a:pt x="29" y="0"/>
                    <a:pt x="30" y="1"/>
                  </a:cubicBezTo>
                  <a:cubicBezTo>
                    <a:pt x="32" y="2"/>
                    <a:pt x="32" y="4"/>
                    <a:pt x="32" y="6"/>
                  </a:cubicBezTo>
                  <a:cubicBezTo>
                    <a:pt x="15" y="32"/>
                    <a:pt x="15" y="32"/>
                    <a:pt x="15" y="32"/>
                  </a:cubicBezTo>
                  <a:cubicBezTo>
                    <a:pt x="15" y="33"/>
                    <a:pt x="14" y="33"/>
                    <a:pt x="13" y="33"/>
                  </a:cubicBezTo>
                  <a:cubicBezTo>
                    <a:pt x="12" y="33"/>
                    <a:pt x="12" y="33"/>
                    <a:pt x="12" y="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3" name="组合 2">
            <a:extLst>
              <a:ext uri="{FF2B5EF4-FFF2-40B4-BE49-F238E27FC236}">
                <a16:creationId xmlns:a16="http://schemas.microsoft.com/office/drawing/2014/main" id="{76011979-EFA8-4627-AF36-DAE576A30914}"/>
              </a:ext>
            </a:extLst>
          </p:cNvPr>
          <p:cNvGrpSpPr/>
          <p:nvPr/>
        </p:nvGrpSpPr>
        <p:grpSpPr>
          <a:xfrm>
            <a:off x="6558885" y="1519826"/>
            <a:ext cx="5028477" cy="4374199"/>
            <a:chOff x="6562953" y="1516691"/>
            <a:chExt cx="5028477" cy="4374199"/>
          </a:xfrm>
        </p:grpSpPr>
        <p:sp>
          <p:nvSpPr>
            <p:cNvPr id="99" name="Rectangle 4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F8E892D6-5C01-4101-BC66-69497263D02F}"/>
                </a:ext>
              </a:extLst>
            </p:cNvPr>
            <p:cNvSpPr/>
            <p:nvPr/>
          </p:nvSpPr>
          <p:spPr>
            <a:xfrm>
              <a:off x="6567240" y="1516691"/>
              <a:ext cx="5024190" cy="486299"/>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缺点</a:t>
              </a:r>
              <a:endParaRPr kumimoji="0" lang="en-US" altLang="zh-CN" sz="1600" b="0"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endParaRPr>
            </a:p>
          </p:txBody>
        </p:sp>
        <p:sp>
          <p:nvSpPr>
            <p:cNvPr id="112" name="矩形 11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43DA7B2F-8A68-4615-BC53-DD0C1B03F96E}"/>
                </a:ext>
              </a:extLst>
            </p:cNvPr>
            <p:cNvSpPr/>
            <p:nvPr/>
          </p:nvSpPr>
          <p:spPr>
            <a:xfrm>
              <a:off x="6562953" y="1994066"/>
              <a:ext cx="5024190" cy="3896824"/>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13" name="TextBox 4"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83050E8B-7B24-4D16-BB23-B5FB8F9DBA83}"/>
                </a:ext>
              </a:extLst>
            </p:cNvPr>
            <p:cNvSpPr txBox="1"/>
            <p:nvPr/>
          </p:nvSpPr>
          <p:spPr>
            <a:xfrm>
              <a:off x="7125092" y="2240533"/>
              <a:ext cx="464799" cy="646331"/>
            </a:xfrm>
            <a:prstGeom prst="rect">
              <a:avLst/>
            </a:prstGeom>
            <a:noFill/>
          </p:spPr>
          <p:txBody>
            <a:bodyPr wrap="square" rtlCol="0">
              <a:spAutoFit/>
            </a:bodyPr>
            <a:lstStyle>
              <a:defPPr>
                <a:defRPr lang="zh-CN"/>
              </a:defPPr>
              <a:lvl1pPr algn="ctr">
                <a:defRPr sz="3600" b="1">
                  <a:solidFill>
                    <a:srgbClr val="39464B"/>
                  </a:solidFill>
                  <a:latin typeface="Arial" panose="020B0604020202020204" pitchFamily="34" charset="0"/>
                  <a:ea typeface="Roboto" panose="02000000000000000000" pitchFamily="2"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1</a:t>
              </a:r>
              <a:endParaRPr kumimoji="0" lang="ar-SA" sz="3600" b="1"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14" name="TextBox 5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F66F922D-9902-4178-B669-0BB80AD9EE7A}"/>
                </a:ext>
              </a:extLst>
            </p:cNvPr>
            <p:cNvSpPr txBox="1"/>
            <p:nvPr/>
          </p:nvSpPr>
          <p:spPr>
            <a:xfrm>
              <a:off x="7594744" y="2226522"/>
              <a:ext cx="3363966" cy="1211357"/>
            </a:xfrm>
            <a:prstGeom prst="rect">
              <a:avLst/>
            </a:prstGeom>
          </p:spPr>
          <p:txBody>
            <a:bodyPr wrap="square">
              <a:spAutoFit/>
            </a:bodyPr>
            <a:lstStyle>
              <a:defPPr>
                <a:defRPr lang="zh-CN"/>
              </a:defPPr>
              <a:lvl1pPr algn="just">
                <a:lnSpc>
                  <a:spcPct val="125000"/>
                </a:lnSpc>
                <a:defRPr sz="1000">
                  <a:solidFill>
                    <a:srgbClr val="39464B"/>
                  </a:solidFill>
                </a:defRPr>
              </a:lvl1pPr>
            </a:lstStyle>
            <a:p>
              <a:pPr marL="0" marR="0" lvl="0" indent="0" algn="just" defTabSz="914400" rtl="0" eaLnBrk="1" fontAlgn="auto" latinLnBrk="0" hangingPunct="1">
                <a:lnSpc>
                  <a:spcPct val="125000"/>
                </a:lnSpc>
                <a:spcBef>
                  <a:spcPts val="0"/>
                </a:spcBef>
                <a:spcAft>
                  <a:spcPts val="0"/>
                </a:spcAft>
                <a:buClrTx/>
                <a:buSzTx/>
                <a:buFontTx/>
                <a:buNone/>
                <a:tabLst/>
                <a:defRPr/>
              </a:pPr>
              <a:r>
                <a:rPr lang="zh-CN" altLang="en-US" sz="2000" dirty="0">
                  <a:solidFill>
                    <a:srgbClr val="0E0520"/>
                  </a:solidFill>
                  <a:latin typeface="字魂105号-简雅黑" panose="00000500000000000000" pitchFamily="2" charset="-122"/>
                  <a:ea typeface="字魂105号-简雅黑" panose="00000500000000000000" pitchFamily="2" charset="-122"/>
                  <a:sym typeface="字魂105号-简雅黑" panose="00000500000000000000" pitchFamily="2" charset="-122"/>
                </a:rPr>
                <a:t>当语料较少时，词汇共现的次数可能比较少，会误导词向量训练方向。</a:t>
              </a:r>
              <a:endParaRPr kumimoji="0" lang="en-US" sz="2000" b="0" i="0" u="none" strike="noStrike" kern="1200" cap="none" spc="0" normalizeH="0" baseline="0" noProof="0" dirty="0">
                <a:ln>
                  <a:noFill/>
                </a:ln>
                <a:solidFill>
                  <a:srgbClr val="0E0520"/>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cxnSp>
          <p:nvCxnSpPr>
            <p:cNvPr id="115" name="Straight Connector 5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B06B23F5-A25D-4B2B-B1CF-EE72FB79556F}"/>
                </a:ext>
              </a:extLst>
            </p:cNvPr>
            <p:cNvCxnSpPr/>
            <p:nvPr/>
          </p:nvCxnSpPr>
          <p:spPr>
            <a:xfrm>
              <a:off x="7239184" y="3026824"/>
              <a:ext cx="3728955" cy="0"/>
            </a:xfrm>
            <a:prstGeom prst="line">
              <a:avLst/>
            </a:prstGeom>
            <a:ln w="6350">
              <a:solidFill>
                <a:srgbClr val="D3D7DA"/>
              </a:solidFill>
              <a:prstDash val="solid"/>
            </a:ln>
          </p:spPr>
          <p:style>
            <a:lnRef idx="1">
              <a:schemeClr val="accent1"/>
            </a:lnRef>
            <a:fillRef idx="0">
              <a:schemeClr val="accent1"/>
            </a:fillRef>
            <a:effectRef idx="0">
              <a:schemeClr val="accent1"/>
            </a:effectRef>
            <a:fontRef idx="minor">
              <a:schemeClr val="tx1"/>
            </a:fontRef>
          </p:style>
        </p:cxnSp>
        <p:cxnSp>
          <p:nvCxnSpPr>
            <p:cNvPr id="118" name="Straight Connector 5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27B94889-6891-4BA2-928C-01F8F159B565}"/>
                </a:ext>
              </a:extLst>
            </p:cNvPr>
            <p:cNvCxnSpPr/>
            <p:nvPr/>
          </p:nvCxnSpPr>
          <p:spPr>
            <a:xfrm>
              <a:off x="7239184" y="3947618"/>
              <a:ext cx="3728955" cy="0"/>
            </a:xfrm>
            <a:prstGeom prst="line">
              <a:avLst/>
            </a:prstGeom>
            <a:ln w="6350">
              <a:solidFill>
                <a:srgbClr val="D3D7DA"/>
              </a:solidFill>
              <a:prstDash val="solid"/>
            </a:ln>
          </p:spPr>
          <p:style>
            <a:lnRef idx="1">
              <a:schemeClr val="accent1"/>
            </a:lnRef>
            <a:fillRef idx="0">
              <a:schemeClr val="accent1"/>
            </a:fillRef>
            <a:effectRef idx="0">
              <a:schemeClr val="accent1"/>
            </a:effectRef>
            <a:fontRef idx="minor">
              <a:schemeClr val="tx1"/>
            </a:fontRef>
          </p:style>
        </p:cxnSp>
        <p:cxnSp>
          <p:nvCxnSpPr>
            <p:cNvPr id="121" name="Straight Connector 5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6103B0D0-8F92-4656-9C37-1A8E5D8175C2}"/>
                </a:ext>
              </a:extLst>
            </p:cNvPr>
            <p:cNvCxnSpPr/>
            <p:nvPr/>
          </p:nvCxnSpPr>
          <p:spPr>
            <a:xfrm>
              <a:off x="7239184" y="4868412"/>
              <a:ext cx="3728955" cy="0"/>
            </a:xfrm>
            <a:prstGeom prst="line">
              <a:avLst/>
            </a:prstGeom>
            <a:ln w="6350">
              <a:solidFill>
                <a:srgbClr val="D3D7DA"/>
              </a:solidFill>
              <a:prstDash val="solid"/>
            </a:ln>
          </p:spPr>
          <p:style>
            <a:lnRef idx="1">
              <a:schemeClr val="accent1"/>
            </a:lnRef>
            <a:fillRef idx="0">
              <a:schemeClr val="accent1"/>
            </a:fillRef>
            <a:effectRef idx="0">
              <a:schemeClr val="accent1"/>
            </a:effectRef>
            <a:fontRef idx="minor">
              <a:schemeClr val="tx1"/>
            </a:fontRef>
          </p:style>
        </p:cxnSp>
        <p:sp>
          <p:nvSpPr>
            <p:cNvPr id="125" name="Freeform 130"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CDF5B2F1-E1B0-40B6-BB71-F30309658F78}"/>
                </a:ext>
              </a:extLst>
            </p:cNvPr>
            <p:cNvSpPr>
              <a:spLocks/>
            </p:cNvSpPr>
            <p:nvPr/>
          </p:nvSpPr>
          <p:spPr bwMode="auto">
            <a:xfrm>
              <a:off x="6763191" y="1624721"/>
              <a:ext cx="256016" cy="270240"/>
            </a:xfrm>
            <a:custGeom>
              <a:avLst/>
              <a:gdLst>
                <a:gd name="T0" fmla="*/ 21 w 23"/>
                <a:gd name="T1" fmla="*/ 19 h 24"/>
                <a:gd name="T2" fmla="*/ 15 w 23"/>
                <a:gd name="T3" fmla="*/ 12 h 24"/>
                <a:gd name="T4" fmla="*/ 21 w 23"/>
                <a:gd name="T5" fmla="*/ 5 h 24"/>
                <a:gd name="T6" fmla="*/ 21 w 23"/>
                <a:gd name="T7" fmla="*/ 1 h 24"/>
                <a:gd name="T8" fmla="*/ 17 w 23"/>
                <a:gd name="T9" fmla="*/ 1 h 24"/>
                <a:gd name="T10" fmla="*/ 11 w 23"/>
                <a:gd name="T11" fmla="*/ 8 h 24"/>
                <a:gd name="T12" fmla="*/ 5 w 23"/>
                <a:gd name="T13" fmla="*/ 1 h 24"/>
                <a:gd name="T14" fmla="*/ 1 w 23"/>
                <a:gd name="T15" fmla="*/ 1 h 24"/>
                <a:gd name="T16" fmla="*/ 1 w 23"/>
                <a:gd name="T17" fmla="*/ 5 h 24"/>
                <a:gd name="T18" fmla="*/ 7 w 23"/>
                <a:gd name="T19" fmla="*/ 12 h 24"/>
                <a:gd name="T20" fmla="*/ 1 w 23"/>
                <a:gd name="T21" fmla="*/ 19 h 24"/>
                <a:gd name="T22" fmla="*/ 1 w 23"/>
                <a:gd name="T23" fmla="*/ 23 h 24"/>
                <a:gd name="T24" fmla="*/ 5 w 23"/>
                <a:gd name="T25" fmla="*/ 23 h 24"/>
                <a:gd name="T26" fmla="*/ 11 w 23"/>
                <a:gd name="T27" fmla="*/ 16 h 24"/>
                <a:gd name="T28" fmla="*/ 17 w 23"/>
                <a:gd name="T29" fmla="*/ 23 h 24"/>
                <a:gd name="T30" fmla="*/ 21 w 23"/>
                <a:gd name="T31" fmla="*/ 23 h 24"/>
                <a:gd name="T32" fmla="*/ 21 w 23"/>
                <a:gd name="T3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4">
                  <a:moveTo>
                    <a:pt x="21" y="19"/>
                  </a:moveTo>
                  <a:cubicBezTo>
                    <a:pt x="15" y="12"/>
                    <a:pt x="15" y="12"/>
                    <a:pt x="15" y="12"/>
                  </a:cubicBezTo>
                  <a:cubicBezTo>
                    <a:pt x="21" y="5"/>
                    <a:pt x="21" y="5"/>
                    <a:pt x="21" y="5"/>
                  </a:cubicBezTo>
                  <a:cubicBezTo>
                    <a:pt x="23" y="4"/>
                    <a:pt x="23" y="2"/>
                    <a:pt x="21" y="1"/>
                  </a:cubicBezTo>
                  <a:cubicBezTo>
                    <a:pt x="20" y="0"/>
                    <a:pt x="19" y="0"/>
                    <a:pt x="17" y="1"/>
                  </a:cubicBezTo>
                  <a:cubicBezTo>
                    <a:pt x="11" y="8"/>
                    <a:pt x="11" y="8"/>
                    <a:pt x="11" y="8"/>
                  </a:cubicBezTo>
                  <a:cubicBezTo>
                    <a:pt x="5" y="1"/>
                    <a:pt x="5" y="1"/>
                    <a:pt x="5" y="1"/>
                  </a:cubicBezTo>
                  <a:cubicBezTo>
                    <a:pt x="4" y="0"/>
                    <a:pt x="2" y="0"/>
                    <a:pt x="1" y="1"/>
                  </a:cubicBezTo>
                  <a:cubicBezTo>
                    <a:pt x="0" y="2"/>
                    <a:pt x="0" y="4"/>
                    <a:pt x="1" y="5"/>
                  </a:cubicBezTo>
                  <a:cubicBezTo>
                    <a:pt x="7" y="12"/>
                    <a:pt x="7" y="12"/>
                    <a:pt x="7" y="12"/>
                  </a:cubicBezTo>
                  <a:cubicBezTo>
                    <a:pt x="1" y="19"/>
                    <a:pt x="1" y="19"/>
                    <a:pt x="1" y="19"/>
                  </a:cubicBezTo>
                  <a:cubicBezTo>
                    <a:pt x="0" y="20"/>
                    <a:pt x="0" y="22"/>
                    <a:pt x="1" y="23"/>
                  </a:cubicBezTo>
                  <a:cubicBezTo>
                    <a:pt x="2" y="24"/>
                    <a:pt x="4" y="24"/>
                    <a:pt x="5" y="23"/>
                  </a:cubicBezTo>
                  <a:cubicBezTo>
                    <a:pt x="11" y="16"/>
                    <a:pt x="11" y="16"/>
                    <a:pt x="11" y="16"/>
                  </a:cubicBezTo>
                  <a:cubicBezTo>
                    <a:pt x="17" y="23"/>
                    <a:pt x="17" y="23"/>
                    <a:pt x="17" y="23"/>
                  </a:cubicBezTo>
                  <a:cubicBezTo>
                    <a:pt x="19" y="24"/>
                    <a:pt x="20" y="24"/>
                    <a:pt x="21" y="23"/>
                  </a:cubicBezTo>
                  <a:cubicBezTo>
                    <a:pt x="23" y="22"/>
                    <a:pt x="23" y="20"/>
                    <a:pt x="21"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5" name="文本框 4">
            <a:extLst>
              <a:ext uri="{FF2B5EF4-FFF2-40B4-BE49-F238E27FC236}">
                <a16:creationId xmlns:a16="http://schemas.microsoft.com/office/drawing/2014/main" id="{B49B9FA9-A0C8-4C7B-8153-0CBA15E5551D}"/>
              </a:ext>
            </a:extLst>
          </p:cNvPr>
          <p:cNvSpPr txBox="1"/>
          <p:nvPr/>
        </p:nvSpPr>
        <p:spPr>
          <a:xfrm>
            <a:off x="1142121" y="736865"/>
            <a:ext cx="4849104" cy="584775"/>
          </a:xfrm>
          <a:prstGeom prst="rect">
            <a:avLst/>
          </a:prstGeom>
          <a:noFill/>
        </p:spPr>
        <p:txBody>
          <a:bodyPr wrap="square" rtlCol="0">
            <a:spAutoFit/>
          </a:bodyPr>
          <a:lstStyle/>
          <a:p>
            <a:r>
              <a:rPr lang="zh-CN" altLang="en-US" sz="3200" b="1" dirty="0">
                <a:ea typeface="字魂105号-简雅黑" panose="00000500000000000000" pitchFamily="2" charset="-122"/>
              </a:rPr>
              <a:t>优缺点：</a:t>
            </a:r>
          </a:p>
        </p:txBody>
      </p:sp>
      <p:pic>
        <p:nvPicPr>
          <p:cNvPr id="53" name="图片 52">
            <a:extLst>
              <a:ext uri="{FF2B5EF4-FFF2-40B4-BE49-F238E27FC236}">
                <a16:creationId xmlns:a16="http://schemas.microsoft.com/office/drawing/2014/main" id="{C718BCAB-C850-45E8-B934-4CDBE48641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27" name="矩形 26"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012F96E1-8F14-4FFF-B476-90EBD85E4560}"/>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04</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extLst>
      <p:ext uri="{BB962C8B-B14F-4D97-AF65-F5344CB8AC3E}">
        <p14:creationId xmlns:p14="http://schemas.microsoft.com/office/powerpoint/2010/main" val="2558475268"/>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0E42871-69DA-4227-B6CE-DF5783E6D413}"/>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01</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3" name="矩形 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856BC6C-975E-4405-A721-9AFA1CAA511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word2vec</a:t>
            </a: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的背景介绍</a:t>
            </a: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grpSp>
        <p:nvGrpSpPr>
          <p:cNvPr id="22" name="组合 21"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a:extLst>
              <a:ext uri="{FF2B5EF4-FFF2-40B4-BE49-F238E27FC236}">
                <a16:creationId xmlns:a16="http://schemas.microsoft.com/office/drawing/2014/main" id="{BDB356D4-4071-4897-893C-C6BCB85109AA}"/>
              </a:ext>
            </a:extLst>
          </p:cNvPr>
          <p:cNvGrpSpPr/>
          <p:nvPr/>
        </p:nvGrpSpPr>
        <p:grpSpPr>
          <a:xfrm>
            <a:off x="1247530" y="1673148"/>
            <a:ext cx="3360187" cy="3438680"/>
            <a:chOff x="3979864" y="1510123"/>
            <a:chExt cx="511177" cy="523118"/>
          </a:xfrm>
          <a:solidFill>
            <a:srgbClr val="005DA2"/>
          </a:solidFill>
        </p:grpSpPr>
        <p:sp>
          <p:nvSpPr>
            <p:cNvPr id="23" name="Freeform 92">
              <a:extLst>
                <a:ext uri="{FF2B5EF4-FFF2-40B4-BE49-F238E27FC236}">
                  <a16:creationId xmlns:a16="http://schemas.microsoft.com/office/drawing/2014/main" id="{4CDE8FF1-5E91-4D13-889C-ED705EF03F52}"/>
                </a:ext>
              </a:extLst>
            </p:cNvPr>
            <p:cNvSpPr>
              <a:spLocks/>
            </p:cNvSpPr>
            <p:nvPr/>
          </p:nvSpPr>
          <p:spPr bwMode="auto">
            <a:xfrm>
              <a:off x="4227515" y="1622836"/>
              <a:ext cx="31750" cy="80963"/>
            </a:xfrm>
            <a:custGeom>
              <a:avLst/>
              <a:gdLst>
                <a:gd name="T0" fmla="*/ 10 w 20"/>
                <a:gd name="T1" fmla="*/ 51 h 51"/>
                <a:gd name="T2" fmla="*/ 0 w 20"/>
                <a:gd name="T3" fmla="*/ 26 h 51"/>
                <a:gd name="T4" fmla="*/ 7 w 20"/>
                <a:gd name="T5" fmla="*/ 0 h 51"/>
                <a:gd name="T6" fmla="*/ 11 w 20"/>
                <a:gd name="T7" fmla="*/ 0 h 51"/>
                <a:gd name="T8" fmla="*/ 20 w 20"/>
                <a:gd name="T9" fmla="*/ 26 h 51"/>
                <a:gd name="T10" fmla="*/ 10 w 20"/>
                <a:gd name="T11" fmla="*/ 51 h 51"/>
              </a:gdLst>
              <a:ahLst/>
              <a:cxnLst>
                <a:cxn ang="0">
                  <a:pos x="T0" y="T1"/>
                </a:cxn>
                <a:cxn ang="0">
                  <a:pos x="T2" y="T3"/>
                </a:cxn>
                <a:cxn ang="0">
                  <a:pos x="T4" y="T5"/>
                </a:cxn>
                <a:cxn ang="0">
                  <a:pos x="T6" y="T7"/>
                </a:cxn>
                <a:cxn ang="0">
                  <a:pos x="T8" y="T9"/>
                </a:cxn>
                <a:cxn ang="0">
                  <a:pos x="T10" y="T11"/>
                </a:cxn>
              </a:cxnLst>
              <a:rect l="0" t="0" r="r" b="b"/>
              <a:pathLst>
                <a:path w="20" h="51">
                  <a:moveTo>
                    <a:pt x="10" y="51"/>
                  </a:moveTo>
                  <a:lnTo>
                    <a:pt x="0" y="26"/>
                  </a:lnTo>
                  <a:lnTo>
                    <a:pt x="7" y="0"/>
                  </a:lnTo>
                  <a:lnTo>
                    <a:pt x="11" y="0"/>
                  </a:lnTo>
                  <a:lnTo>
                    <a:pt x="20" y="26"/>
                  </a:lnTo>
                  <a:lnTo>
                    <a:pt x="10" y="5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4" name="Freeform 93">
              <a:extLst>
                <a:ext uri="{FF2B5EF4-FFF2-40B4-BE49-F238E27FC236}">
                  <a16:creationId xmlns:a16="http://schemas.microsoft.com/office/drawing/2014/main" id="{D0E4D509-89ED-4CC1-A115-7F8C2125ED03}"/>
                </a:ext>
              </a:extLst>
            </p:cNvPr>
            <p:cNvSpPr>
              <a:spLocks/>
            </p:cNvSpPr>
            <p:nvPr/>
          </p:nvSpPr>
          <p:spPr bwMode="auto">
            <a:xfrm>
              <a:off x="4202115" y="1510123"/>
              <a:ext cx="79375" cy="101601"/>
            </a:xfrm>
            <a:custGeom>
              <a:avLst/>
              <a:gdLst>
                <a:gd name="T0" fmla="*/ 35 w 35"/>
                <a:gd name="T1" fmla="*/ 23 h 45"/>
                <a:gd name="T2" fmla="*/ 17 w 35"/>
                <a:gd name="T3" fmla="*/ 45 h 45"/>
                <a:gd name="T4" fmla="*/ 0 w 35"/>
                <a:gd name="T5" fmla="*/ 23 h 45"/>
                <a:gd name="T6" fmla="*/ 17 w 35"/>
                <a:gd name="T7" fmla="*/ 0 h 45"/>
                <a:gd name="T8" fmla="*/ 35 w 35"/>
                <a:gd name="T9" fmla="*/ 23 h 45"/>
              </a:gdLst>
              <a:ahLst/>
              <a:cxnLst>
                <a:cxn ang="0">
                  <a:pos x="T0" y="T1"/>
                </a:cxn>
                <a:cxn ang="0">
                  <a:pos x="T2" y="T3"/>
                </a:cxn>
                <a:cxn ang="0">
                  <a:pos x="T4" y="T5"/>
                </a:cxn>
                <a:cxn ang="0">
                  <a:pos x="T6" y="T7"/>
                </a:cxn>
                <a:cxn ang="0">
                  <a:pos x="T8" y="T9"/>
                </a:cxn>
              </a:cxnLst>
              <a:rect l="0" t="0" r="r" b="b"/>
              <a:pathLst>
                <a:path w="35" h="45">
                  <a:moveTo>
                    <a:pt x="35" y="23"/>
                  </a:moveTo>
                  <a:cubicBezTo>
                    <a:pt x="35" y="35"/>
                    <a:pt x="25" y="45"/>
                    <a:pt x="17" y="45"/>
                  </a:cubicBezTo>
                  <a:cubicBezTo>
                    <a:pt x="10" y="45"/>
                    <a:pt x="0" y="35"/>
                    <a:pt x="0" y="23"/>
                  </a:cubicBezTo>
                  <a:cubicBezTo>
                    <a:pt x="0" y="10"/>
                    <a:pt x="4" y="0"/>
                    <a:pt x="17" y="0"/>
                  </a:cubicBezTo>
                  <a:cubicBezTo>
                    <a:pt x="31" y="0"/>
                    <a:pt x="35" y="10"/>
                    <a:pt x="35" y="2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5" name="Freeform 94">
              <a:extLst>
                <a:ext uri="{FF2B5EF4-FFF2-40B4-BE49-F238E27FC236}">
                  <a16:creationId xmlns:a16="http://schemas.microsoft.com/office/drawing/2014/main" id="{3C386E37-DD71-49DD-A72F-5BAC43784828}"/>
                </a:ext>
              </a:extLst>
            </p:cNvPr>
            <p:cNvSpPr>
              <a:spLocks noEditPoints="1"/>
            </p:cNvSpPr>
            <p:nvPr/>
          </p:nvSpPr>
          <p:spPr bwMode="auto">
            <a:xfrm>
              <a:off x="4135440" y="1611723"/>
              <a:ext cx="215901" cy="169864"/>
            </a:xfrm>
            <a:custGeom>
              <a:avLst/>
              <a:gdLst>
                <a:gd name="T0" fmla="*/ 0 w 96"/>
                <a:gd name="T1" fmla="*/ 75 h 75"/>
                <a:gd name="T2" fmla="*/ 0 w 96"/>
                <a:gd name="T3" fmla="*/ 32 h 75"/>
                <a:gd name="T4" fmla="*/ 29 w 96"/>
                <a:gd name="T5" fmla="*/ 0 h 75"/>
                <a:gd name="T6" fmla="*/ 48 w 96"/>
                <a:gd name="T7" fmla="*/ 52 h 75"/>
                <a:gd name="T8" fmla="*/ 67 w 96"/>
                <a:gd name="T9" fmla="*/ 0 h 75"/>
                <a:gd name="T10" fmla="*/ 96 w 96"/>
                <a:gd name="T11" fmla="*/ 32 h 75"/>
                <a:gd name="T12" fmla="*/ 96 w 96"/>
                <a:gd name="T13" fmla="*/ 75 h 75"/>
                <a:gd name="T14" fmla="*/ 60 w 96"/>
                <a:gd name="T15" fmla="*/ 75 h 75"/>
                <a:gd name="T16" fmla="*/ 36 w 96"/>
                <a:gd name="T17" fmla="*/ 75 h 75"/>
                <a:gd name="T18" fmla="*/ 0 w 96"/>
                <a:gd name="T19" fmla="*/ 75 h 75"/>
                <a:gd name="T20" fmla="*/ 86 w 96"/>
                <a:gd name="T21" fmla="*/ 42 h 75"/>
                <a:gd name="T22" fmla="*/ 86 w 96"/>
                <a:gd name="T23" fmla="*/ 33 h 75"/>
                <a:gd name="T24" fmla="*/ 65 w 96"/>
                <a:gd name="T25" fmla="*/ 33 h 75"/>
                <a:gd name="T26" fmla="*/ 65 w 96"/>
                <a:gd name="T27" fmla="*/ 42 h 75"/>
                <a:gd name="T28" fmla="*/ 86 w 96"/>
                <a:gd name="T29" fmla="*/ 4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75">
                  <a:moveTo>
                    <a:pt x="0" y="75"/>
                  </a:moveTo>
                  <a:cubicBezTo>
                    <a:pt x="0" y="75"/>
                    <a:pt x="0" y="67"/>
                    <a:pt x="0" y="32"/>
                  </a:cubicBezTo>
                  <a:cubicBezTo>
                    <a:pt x="0" y="12"/>
                    <a:pt x="16" y="3"/>
                    <a:pt x="29" y="0"/>
                  </a:cubicBezTo>
                  <a:cubicBezTo>
                    <a:pt x="48" y="52"/>
                    <a:pt x="48" y="52"/>
                    <a:pt x="48" y="52"/>
                  </a:cubicBezTo>
                  <a:cubicBezTo>
                    <a:pt x="67" y="0"/>
                    <a:pt x="67" y="0"/>
                    <a:pt x="67" y="0"/>
                  </a:cubicBezTo>
                  <a:cubicBezTo>
                    <a:pt x="80" y="3"/>
                    <a:pt x="96" y="12"/>
                    <a:pt x="96" y="32"/>
                  </a:cubicBezTo>
                  <a:cubicBezTo>
                    <a:pt x="96" y="67"/>
                    <a:pt x="96" y="75"/>
                    <a:pt x="96" y="75"/>
                  </a:cubicBezTo>
                  <a:cubicBezTo>
                    <a:pt x="60" y="75"/>
                    <a:pt x="60" y="75"/>
                    <a:pt x="60" y="75"/>
                  </a:cubicBezTo>
                  <a:cubicBezTo>
                    <a:pt x="36" y="75"/>
                    <a:pt x="36" y="75"/>
                    <a:pt x="36" y="75"/>
                  </a:cubicBezTo>
                  <a:lnTo>
                    <a:pt x="0" y="75"/>
                  </a:lnTo>
                  <a:close/>
                  <a:moveTo>
                    <a:pt x="86" y="42"/>
                  </a:moveTo>
                  <a:cubicBezTo>
                    <a:pt x="86" y="33"/>
                    <a:pt x="86" y="33"/>
                    <a:pt x="86" y="33"/>
                  </a:cubicBezTo>
                  <a:cubicBezTo>
                    <a:pt x="65" y="33"/>
                    <a:pt x="65" y="33"/>
                    <a:pt x="65" y="33"/>
                  </a:cubicBezTo>
                  <a:cubicBezTo>
                    <a:pt x="65" y="42"/>
                    <a:pt x="65" y="42"/>
                    <a:pt x="65" y="42"/>
                  </a:cubicBezTo>
                  <a:lnTo>
                    <a:pt x="86" y="4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6" name="Rectangle 95">
              <a:extLst>
                <a:ext uri="{FF2B5EF4-FFF2-40B4-BE49-F238E27FC236}">
                  <a16:creationId xmlns:a16="http://schemas.microsoft.com/office/drawing/2014/main" id="{4EFB7A07-077F-464B-A190-BA7396577CA9}"/>
                </a:ext>
              </a:extLst>
            </p:cNvPr>
            <p:cNvSpPr>
              <a:spLocks noChangeArrowheads="1"/>
            </p:cNvSpPr>
            <p:nvPr/>
          </p:nvSpPr>
          <p:spPr bwMode="auto">
            <a:xfrm>
              <a:off x="3979864" y="1853026"/>
              <a:ext cx="511177" cy="18021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7" name="Rectangle 96">
              <a:extLst>
                <a:ext uri="{FF2B5EF4-FFF2-40B4-BE49-F238E27FC236}">
                  <a16:creationId xmlns:a16="http://schemas.microsoft.com/office/drawing/2014/main" id="{E3B5B629-D096-4F27-9512-CC7E988B76AB}"/>
                </a:ext>
              </a:extLst>
            </p:cNvPr>
            <p:cNvSpPr>
              <a:spLocks noChangeArrowheads="1"/>
            </p:cNvSpPr>
            <p:nvPr/>
          </p:nvSpPr>
          <p:spPr bwMode="auto">
            <a:xfrm>
              <a:off x="3979864" y="1799050"/>
              <a:ext cx="511177" cy="36513"/>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28" name="Freeform 5" descr="e7d195523061f1c02e66e4f24090f95771f2a25398b4c6a397210DEF3B34B42E7CAE3753A3E55670C5C5B393DCCD8D49F265F3A29442F2D10D421F974AABEA3384308323DA72972389F1817D14B0E60022FBDB547B5692A8DCEFD86E2D2513E69BD63D8CDE7E58D442037D3097B1111DA8943D9EEDF53EE3E689F68151D4ABD87A98C268EDF7F34A35649E147DE056C5">
            <a:extLst>
              <a:ext uri="{FF2B5EF4-FFF2-40B4-BE49-F238E27FC236}">
                <a16:creationId xmlns:a16="http://schemas.microsoft.com/office/drawing/2014/main" id="{78E0FFF8-97C9-49F0-AF0C-6E4C5166B685}"/>
              </a:ext>
            </a:extLst>
          </p:cNvPr>
          <p:cNvSpPr>
            <a:spLocks/>
          </p:cNvSpPr>
          <p:nvPr/>
        </p:nvSpPr>
        <p:spPr bwMode="auto">
          <a:xfrm>
            <a:off x="5098228" y="1448858"/>
            <a:ext cx="788420" cy="4475904"/>
          </a:xfrm>
          <a:custGeom>
            <a:avLst/>
            <a:gdLst>
              <a:gd name="T0" fmla="*/ 1999 w 3544"/>
              <a:gd name="T1" fmla="*/ 9150 h 14563"/>
              <a:gd name="T2" fmla="*/ 1999 w 3544"/>
              <a:gd name="T3" fmla="*/ 12306 h 14563"/>
              <a:gd name="T4" fmla="*/ 2353 w 3544"/>
              <a:gd name="T5" fmla="*/ 13628 h 14563"/>
              <a:gd name="T6" fmla="*/ 3544 w 3544"/>
              <a:gd name="T7" fmla="*/ 14112 h 14563"/>
              <a:gd name="T8" fmla="*/ 3544 w 3544"/>
              <a:gd name="T9" fmla="*/ 14563 h 14563"/>
              <a:gd name="T10" fmla="*/ 1933 w 3544"/>
              <a:gd name="T11" fmla="*/ 14016 h 14563"/>
              <a:gd name="T12" fmla="*/ 1419 w 3544"/>
              <a:gd name="T13" fmla="*/ 12050 h 14563"/>
              <a:gd name="T14" fmla="*/ 1419 w 3544"/>
              <a:gd name="T15" fmla="*/ 9279 h 14563"/>
              <a:gd name="T16" fmla="*/ 1160 w 3544"/>
              <a:gd name="T17" fmla="*/ 8022 h 14563"/>
              <a:gd name="T18" fmla="*/ 0 w 3544"/>
              <a:gd name="T19" fmla="*/ 7475 h 14563"/>
              <a:gd name="T20" fmla="*/ 0 w 3544"/>
              <a:gd name="T21" fmla="*/ 7088 h 14563"/>
              <a:gd name="T22" fmla="*/ 1127 w 3544"/>
              <a:gd name="T23" fmla="*/ 6571 h 14563"/>
              <a:gd name="T24" fmla="*/ 1419 w 3544"/>
              <a:gd name="T25" fmla="*/ 5284 h 14563"/>
              <a:gd name="T26" fmla="*/ 1419 w 3544"/>
              <a:gd name="T27" fmla="*/ 2513 h 14563"/>
              <a:gd name="T28" fmla="*/ 1933 w 3544"/>
              <a:gd name="T29" fmla="*/ 547 h 14563"/>
              <a:gd name="T30" fmla="*/ 3544 w 3544"/>
              <a:gd name="T31" fmla="*/ 0 h 14563"/>
              <a:gd name="T32" fmla="*/ 3544 w 3544"/>
              <a:gd name="T33" fmla="*/ 451 h 14563"/>
              <a:gd name="T34" fmla="*/ 2353 w 3544"/>
              <a:gd name="T35" fmla="*/ 902 h 14563"/>
              <a:gd name="T36" fmla="*/ 1999 w 3544"/>
              <a:gd name="T37" fmla="*/ 2254 h 14563"/>
              <a:gd name="T38" fmla="*/ 1999 w 3544"/>
              <a:gd name="T39" fmla="*/ 5413 h 14563"/>
              <a:gd name="T40" fmla="*/ 580 w 3544"/>
              <a:gd name="T41" fmla="*/ 7275 h 14563"/>
              <a:gd name="T42" fmla="*/ 580 w 3544"/>
              <a:gd name="T43" fmla="*/ 7304 h 14563"/>
              <a:gd name="T44" fmla="*/ 1999 w 3544"/>
              <a:gd name="T45" fmla="*/ 9150 h 14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44" h="14563">
                <a:moveTo>
                  <a:pt x="1999" y="9150"/>
                </a:moveTo>
                <a:lnTo>
                  <a:pt x="1999" y="12306"/>
                </a:lnTo>
                <a:cubicBezTo>
                  <a:pt x="1999" y="12867"/>
                  <a:pt x="2117" y="13306"/>
                  <a:pt x="2353" y="13628"/>
                </a:cubicBezTo>
                <a:cubicBezTo>
                  <a:pt x="2590" y="13950"/>
                  <a:pt x="2986" y="14112"/>
                  <a:pt x="3544" y="14112"/>
                </a:cubicBezTo>
                <a:lnTo>
                  <a:pt x="3544" y="14563"/>
                </a:lnTo>
                <a:cubicBezTo>
                  <a:pt x="2815" y="14563"/>
                  <a:pt x="2276" y="14379"/>
                  <a:pt x="1933" y="14016"/>
                </a:cubicBezTo>
                <a:cubicBezTo>
                  <a:pt x="1589" y="13650"/>
                  <a:pt x="1419" y="12993"/>
                  <a:pt x="1419" y="12050"/>
                </a:cubicBezTo>
                <a:lnTo>
                  <a:pt x="1419" y="9279"/>
                </a:lnTo>
                <a:cubicBezTo>
                  <a:pt x="1419" y="8762"/>
                  <a:pt x="1333" y="8344"/>
                  <a:pt x="1160" y="8022"/>
                </a:cubicBezTo>
                <a:cubicBezTo>
                  <a:pt x="990" y="7701"/>
                  <a:pt x="602" y="7516"/>
                  <a:pt x="0" y="7475"/>
                </a:cubicBezTo>
                <a:lnTo>
                  <a:pt x="0" y="7088"/>
                </a:lnTo>
                <a:cubicBezTo>
                  <a:pt x="558" y="7002"/>
                  <a:pt x="935" y="6829"/>
                  <a:pt x="1127" y="6571"/>
                </a:cubicBezTo>
                <a:cubicBezTo>
                  <a:pt x="1322" y="6315"/>
                  <a:pt x="1419" y="5883"/>
                  <a:pt x="1419" y="5284"/>
                </a:cubicBezTo>
                <a:lnTo>
                  <a:pt x="1419" y="2513"/>
                </a:lnTo>
                <a:cubicBezTo>
                  <a:pt x="1419" y="1567"/>
                  <a:pt x="1589" y="913"/>
                  <a:pt x="1933" y="547"/>
                </a:cubicBezTo>
                <a:cubicBezTo>
                  <a:pt x="2276" y="181"/>
                  <a:pt x="2815" y="0"/>
                  <a:pt x="3544" y="0"/>
                </a:cubicBezTo>
                <a:lnTo>
                  <a:pt x="3544" y="451"/>
                </a:lnTo>
                <a:cubicBezTo>
                  <a:pt x="2986" y="451"/>
                  <a:pt x="2590" y="602"/>
                  <a:pt x="2353" y="902"/>
                </a:cubicBezTo>
                <a:cubicBezTo>
                  <a:pt x="2117" y="1201"/>
                  <a:pt x="1999" y="1652"/>
                  <a:pt x="1999" y="2254"/>
                </a:cubicBezTo>
                <a:lnTo>
                  <a:pt x="1999" y="5413"/>
                </a:lnTo>
                <a:cubicBezTo>
                  <a:pt x="1999" y="6265"/>
                  <a:pt x="1592" y="7275"/>
                  <a:pt x="580" y="7275"/>
                </a:cubicBezTo>
                <a:lnTo>
                  <a:pt x="580" y="7304"/>
                </a:lnTo>
                <a:cubicBezTo>
                  <a:pt x="1565" y="7304"/>
                  <a:pt x="1999" y="8309"/>
                  <a:pt x="1999" y="9150"/>
                </a:cubicBezTo>
                <a:close/>
              </a:path>
            </a:pathLst>
          </a:custGeom>
          <a:solidFill>
            <a:srgbClr val="005DA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29" name="组合 28" descr="e7d195523061f1c02e66e4f24090f95771f2a25398b4c6a397210DEF3B34B42E7CAE3753A3E55670C5C5B393DCCD8D49F265F3A29442F2D10D421F974AABEA3384308323DA72972389F1817D14B0E60022FBDB547B5692A8DCEFD86E2D2513E69BD63D8CDE7E58D442037D3097B1111DA8943D9EEDF53EE3E689F68151D4ABD87A98C268EDF7F34A35649E147DE056C5">
            <a:extLst>
              <a:ext uri="{FF2B5EF4-FFF2-40B4-BE49-F238E27FC236}">
                <a16:creationId xmlns:a16="http://schemas.microsoft.com/office/drawing/2014/main" id="{C02D3D64-33B3-4308-99BB-E81ABBC1659C}"/>
              </a:ext>
            </a:extLst>
          </p:cNvPr>
          <p:cNvGrpSpPr/>
          <p:nvPr/>
        </p:nvGrpSpPr>
        <p:grpSpPr>
          <a:xfrm>
            <a:off x="6221949" y="2051054"/>
            <a:ext cx="341052" cy="341994"/>
            <a:chOff x="8555039" y="5521326"/>
            <a:chExt cx="574675" cy="576263"/>
          </a:xfrm>
          <a:solidFill>
            <a:schemeClr val="bg1"/>
          </a:solidFill>
        </p:grpSpPr>
        <p:sp>
          <p:nvSpPr>
            <p:cNvPr id="30" name="Rectangle 290">
              <a:extLst>
                <a:ext uri="{FF2B5EF4-FFF2-40B4-BE49-F238E27FC236}">
                  <a16:creationId xmlns:a16="http://schemas.microsoft.com/office/drawing/2014/main" id="{4755B6F7-7D9C-40B2-A9B1-06F4DD305179}"/>
                </a:ext>
              </a:extLst>
            </p:cNvPr>
            <p:cNvSpPr>
              <a:spLocks noChangeArrowheads="1"/>
            </p:cNvSpPr>
            <p:nvPr/>
          </p:nvSpPr>
          <p:spPr bwMode="auto">
            <a:xfrm>
              <a:off x="8997952" y="5589589"/>
              <a:ext cx="31750" cy="139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1" name="Rectangle 291">
              <a:extLst>
                <a:ext uri="{FF2B5EF4-FFF2-40B4-BE49-F238E27FC236}">
                  <a16:creationId xmlns:a16="http://schemas.microsoft.com/office/drawing/2014/main" id="{0E21399D-E594-4141-9F60-447CC9322856}"/>
                </a:ext>
              </a:extLst>
            </p:cNvPr>
            <p:cNvSpPr>
              <a:spLocks noChangeArrowheads="1"/>
            </p:cNvSpPr>
            <p:nvPr/>
          </p:nvSpPr>
          <p:spPr bwMode="auto">
            <a:xfrm>
              <a:off x="8840789" y="5830889"/>
              <a:ext cx="171450"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2" name="Rectangle 292">
              <a:extLst>
                <a:ext uri="{FF2B5EF4-FFF2-40B4-BE49-F238E27FC236}">
                  <a16:creationId xmlns:a16="http://schemas.microsoft.com/office/drawing/2014/main" id="{01960115-CE6E-4C0F-BDE2-13EDF3230F56}"/>
                </a:ext>
              </a:extLst>
            </p:cNvPr>
            <p:cNvSpPr>
              <a:spLocks noChangeArrowheads="1"/>
            </p:cNvSpPr>
            <p:nvPr/>
          </p:nvSpPr>
          <p:spPr bwMode="auto">
            <a:xfrm>
              <a:off x="8942389" y="5621339"/>
              <a:ext cx="30163" cy="111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3" name="Rectangle 293">
              <a:extLst>
                <a:ext uri="{FF2B5EF4-FFF2-40B4-BE49-F238E27FC236}">
                  <a16:creationId xmlns:a16="http://schemas.microsoft.com/office/drawing/2014/main" id="{9EA98C37-346B-4964-85C7-B58D570731A5}"/>
                </a:ext>
              </a:extLst>
            </p:cNvPr>
            <p:cNvSpPr>
              <a:spLocks noChangeArrowheads="1"/>
            </p:cNvSpPr>
            <p:nvPr/>
          </p:nvSpPr>
          <p:spPr bwMode="auto">
            <a:xfrm>
              <a:off x="8885239" y="5654676"/>
              <a:ext cx="31750"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4" name="Rectangle 294">
              <a:extLst>
                <a:ext uri="{FF2B5EF4-FFF2-40B4-BE49-F238E27FC236}">
                  <a16:creationId xmlns:a16="http://schemas.microsoft.com/office/drawing/2014/main" id="{302D7785-A68C-4975-8047-7752200012D5}"/>
                </a:ext>
              </a:extLst>
            </p:cNvPr>
            <p:cNvSpPr>
              <a:spLocks noChangeArrowheads="1"/>
            </p:cNvSpPr>
            <p:nvPr/>
          </p:nvSpPr>
          <p:spPr bwMode="auto">
            <a:xfrm>
              <a:off x="8831264" y="5686426"/>
              <a:ext cx="317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5" name="Freeform 295">
              <a:extLst>
                <a:ext uri="{FF2B5EF4-FFF2-40B4-BE49-F238E27FC236}">
                  <a16:creationId xmlns:a16="http://schemas.microsoft.com/office/drawing/2014/main" id="{A20E644F-0017-4BF1-8D22-5C5C66BA8088}"/>
                </a:ext>
              </a:extLst>
            </p:cNvPr>
            <p:cNvSpPr>
              <a:spLocks/>
            </p:cNvSpPr>
            <p:nvPr/>
          </p:nvSpPr>
          <p:spPr bwMode="auto">
            <a:xfrm>
              <a:off x="8555039" y="5865814"/>
              <a:ext cx="373063" cy="231775"/>
            </a:xfrm>
            <a:custGeom>
              <a:avLst/>
              <a:gdLst>
                <a:gd name="T0" fmla="*/ 0 w 165"/>
                <a:gd name="T1" fmla="*/ 57 h 103"/>
                <a:gd name="T2" fmla="*/ 50 w 165"/>
                <a:gd name="T3" fmla="*/ 0 h 103"/>
                <a:gd name="T4" fmla="*/ 54 w 165"/>
                <a:gd name="T5" fmla="*/ 0 h 103"/>
                <a:gd name="T6" fmla="*/ 82 w 165"/>
                <a:gd name="T7" fmla="*/ 11 h 103"/>
                <a:gd name="T8" fmla="*/ 110 w 165"/>
                <a:gd name="T9" fmla="*/ 0 h 103"/>
                <a:gd name="T10" fmla="*/ 115 w 165"/>
                <a:gd name="T11" fmla="*/ 0 h 103"/>
                <a:gd name="T12" fmla="*/ 165 w 165"/>
                <a:gd name="T13" fmla="*/ 57 h 103"/>
                <a:gd name="T14" fmla="*/ 165 w 165"/>
                <a:gd name="T15" fmla="*/ 103 h 103"/>
                <a:gd name="T16" fmla="*/ 0 w 165"/>
                <a:gd name="T17" fmla="*/ 103 h 103"/>
                <a:gd name="T18" fmla="*/ 0 w 165"/>
                <a:gd name="T19" fmla="*/ 5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03">
                  <a:moveTo>
                    <a:pt x="0" y="57"/>
                  </a:moveTo>
                  <a:cubicBezTo>
                    <a:pt x="0" y="22"/>
                    <a:pt x="27" y="7"/>
                    <a:pt x="50" y="0"/>
                  </a:cubicBezTo>
                  <a:cubicBezTo>
                    <a:pt x="54" y="0"/>
                    <a:pt x="54" y="0"/>
                    <a:pt x="54" y="0"/>
                  </a:cubicBezTo>
                  <a:cubicBezTo>
                    <a:pt x="54" y="6"/>
                    <a:pt x="67" y="11"/>
                    <a:pt x="82" y="11"/>
                  </a:cubicBezTo>
                  <a:cubicBezTo>
                    <a:pt x="97" y="11"/>
                    <a:pt x="110" y="6"/>
                    <a:pt x="110" y="0"/>
                  </a:cubicBezTo>
                  <a:cubicBezTo>
                    <a:pt x="115" y="0"/>
                    <a:pt x="115" y="0"/>
                    <a:pt x="115" y="0"/>
                  </a:cubicBezTo>
                  <a:cubicBezTo>
                    <a:pt x="138" y="7"/>
                    <a:pt x="165" y="22"/>
                    <a:pt x="165" y="57"/>
                  </a:cubicBezTo>
                  <a:cubicBezTo>
                    <a:pt x="165" y="77"/>
                    <a:pt x="165" y="92"/>
                    <a:pt x="165" y="103"/>
                  </a:cubicBezTo>
                  <a:cubicBezTo>
                    <a:pt x="0" y="103"/>
                    <a:pt x="0" y="103"/>
                    <a:pt x="0" y="103"/>
                  </a:cubicBezTo>
                  <a:cubicBezTo>
                    <a:pt x="0" y="92"/>
                    <a:pt x="0" y="77"/>
                    <a:pt x="0"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6" name="Freeform 296">
              <a:extLst>
                <a:ext uri="{FF2B5EF4-FFF2-40B4-BE49-F238E27FC236}">
                  <a16:creationId xmlns:a16="http://schemas.microsoft.com/office/drawing/2014/main" id="{423290AF-4195-4D77-85D1-E8FA84765AE2}"/>
                </a:ext>
              </a:extLst>
            </p:cNvPr>
            <p:cNvSpPr>
              <a:spLocks/>
            </p:cNvSpPr>
            <p:nvPr/>
          </p:nvSpPr>
          <p:spPr bwMode="auto">
            <a:xfrm>
              <a:off x="8677277" y="5681664"/>
              <a:ext cx="136525" cy="179388"/>
            </a:xfrm>
            <a:custGeom>
              <a:avLst/>
              <a:gdLst>
                <a:gd name="T0" fmla="*/ 30 w 60"/>
                <a:gd name="T1" fmla="*/ 0 h 79"/>
                <a:gd name="T2" fmla="*/ 60 w 60"/>
                <a:gd name="T3" fmla="*/ 39 h 79"/>
                <a:gd name="T4" fmla="*/ 30 w 60"/>
                <a:gd name="T5" fmla="*/ 79 h 79"/>
                <a:gd name="T6" fmla="*/ 0 w 60"/>
                <a:gd name="T7" fmla="*/ 39 h 79"/>
                <a:gd name="T8" fmla="*/ 30 w 60"/>
                <a:gd name="T9" fmla="*/ 0 h 79"/>
              </a:gdLst>
              <a:ahLst/>
              <a:cxnLst>
                <a:cxn ang="0">
                  <a:pos x="T0" y="T1"/>
                </a:cxn>
                <a:cxn ang="0">
                  <a:pos x="T2" y="T3"/>
                </a:cxn>
                <a:cxn ang="0">
                  <a:pos x="T4" y="T5"/>
                </a:cxn>
                <a:cxn ang="0">
                  <a:pos x="T6" y="T7"/>
                </a:cxn>
                <a:cxn ang="0">
                  <a:pos x="T8" y="T9"/>
                </a:cxn>
              </a:cxnLst>
              <a:rect l="0" t="0" r="r" b="b"/>
              <a:pathLst>
                <a:path w="60" h="79">
                  <a:moveTo>
                    <a:pt x="30" y="0"/>
                  </a:moveTo>
                  <a:cubicBezTo>
                    <a:pt x="54" y="0"/>
                    <a:pt x="60" y="18"/>
                    <a:pt x="60" y="39"/>
                  </a:cubicBezTo>
                  <a:cubicBezTo>
                    <a:pt x="60" y="61"/>
                    <a:pt x="43" y="79"/>
                    <a:pt x="30" y="79"/>
                  </a:cubicBezTo>
                  <a:cubicBezTo>
                    <a:pt x="17" y="79"/>
                    <a:pt x="0" y="61"/>
                    <a:pt x="0" y="39"/>
                  </a:cubicBezTo>
                  <a:cubicBezTo>
                    <a:pt x="0" y="18"/>
                    <a:pt x="6"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7" name="Freeform 297">
              <a:extLst>
                <a:ext uri="{FF2B5EF4-FFF2-40B4-BE49-F238E27FC236}">
                  <a16:creationId xmlns:a16="http://schemas.microsoft.com/office/drawing/2014/main" id="{D92852B2-D343-4081-8E6F-2F74CA5ABC86}"/>
                </a:ext>
              </a:extLst>
            </p:cNvPr>
            <p:cNvSpPr>
              <a:spLocks/>
            </p:cNvSpPr>
            <p:nvPr/>
          </p:nvSpPr>
          <p:spPr bwMode="auto">
            <a:xfrm>
              <a:off x="8723314" y="5521326"/>
              <a:ext cx="406400" cy="296863"/>
            </a:xfrm>
            <a:custGeom>
              <a:avLst/>
              <a:gdLst>
                <a:gd name="T0" fmla="*/ 0 w 180"/>
                <a:gd name="T1" fmla="*/ 65 h 131"/>
                <a:gd name="T2" fmla="*/ 0 w 180"/>
                <a:gd name="T3" fmla="*/ 0 h 131"/>
                <a:gd name="T4" fmla="*/ 180 w 180"/>
                <a:gd name="T5" fmla="*/ 0 h 131"/>
                <a:gd name="T6" fmla="*/ 180 w 180"/>
                <a:gd name="T7" fmla="*/ 131 h 131"/>
                <a:gd name="T8" fmla="*/ 42 w 180"/>
                <a:gd name="T9" fmla="*/ 131 h 131"/>
                <a:gd name="T10" fmla="*/ 47 w 180"/>
                <a:gd name="T11" fmla="*/ 116 h 131"/>
                <a:gd name="T12" fmla="*/ 168 w 180"/>
                <a:gd name="T13" fmla="*/ 116 h 131"/>
                <a:gd name="T14" fmla="*/ 168 w 180"/>
                <a:gd name="T15" fmla="*/ 10 h 131"/>
                <a:gd name="T16" fmla="*/ 11 w 180"/>
                <a:gd name="T17" fmla="*/ 10 h 131"/>
                <a:gd name="T18" fmla="*/ 11 w 180"/>
                <a:gd name="T19" fmla="*/ 63 h 131"/>
                <a:gd name="T20" fmla="*/ 0 w 180"/>
                <a:gd name="T21" fmla="*/ 6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131">
                  <a:moveTo>
                    <a:pt x="0" y="65"/>
                  </a:moveTo>
                  <a:cubicBezTo>
                    <a:pt x="0" y="0"/>
                    <a:pt x="0" y="0"/>
                    <a:pt x="0" y="0"/>
                  </a:cubicBezTo>
                  <a:cubicBezTo>
                    <a:pt x="180" y="0"/>
                    <a:pt x="180" y="0"/>
                    <a:pt x="180" y="0"/>
                  </a:cubicBezTo>
                  <a:cubicBezTo>
                    <a:pt x="180" y="131"/>
                    <a:pt x="180" y="131"/>
                    <a:pt x="180" y="131"/>
                  </a:cubicBezTo>
                  <a:cubicBezTo>
                    <a:pt x="42" y="131"/>
                    <a:pt x="42" y="131"/>
                    <a:pt x="42" y="131"/>
                  </a:cubicBezTo>
                  <a:cubicBezTo>
                    <a:pt x="44" y="127"/>
                    <a:pt x="46" y="122"/>
                    <a:pt x="47" y="116"/>
                  </a:cubicBezTo>
                  <a:cubicBezTo>
                    <a:pt x="168" y="116"/>
                    <a:pt x="168" y="116"/>
                    <a:pt x="168" y="116"/>
                  </a:cubicBezTo>
                  <a:cubicBezTo>
                    <a:pt x="168" y="10"/>
                    <a:pt x="168" y="10"/>
                    <a:pt x="168" y="10"/>
                  </a:cubicBezTo>
                  <a:cubicBezTo>
                    <a:pt x="11" y="10"/>
                    <a:pt x="11" y="10"/>
                    <a:pt x="11" y="10"/>
                  </a:cubicBezTo>
                  <a:cubicBezTo>
                    <a:pt x="11" y="63"/>
                    <a:pt x="11" y="63"/>
                    <a:pt x="11" y="63"/>
                  </a:cubicBezTo>
                  <a:cubicBezTo>
                    <a:pt x="7" y="63"/>
                    <a:pt x="3" y="64"/>
                    <a:pt x="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38" name="组合 37" descr="e7d195523061f1c02e66e4f24090f95771f2a25398b4c6a397210DEF3B34B42E7CAE3753A3E55670C5C5B393DCCD8D49F265F3A29442F2D10D421F974AABEA3384308323DA72972389F1817D14B0E60022FBDB547B5692A8DCEFD86E2D2513E69BD63D8CDE7E58D442037D3097B1111DA8943D9EEDF53EE3E689F68151D4ABD87A98C268EDF7F34A35649E147DE056C5">
            <a:extLst>
              <a:ext uri="{FF2B5EF4-FFF2-40B4-BE49-F238E27FC236}">
                <a16:creationId xmlns:a16="http://schemas.microsoft.com/office/drawing/2014/main" id="{1A6ADA49-D1BC-4F7C-9819-A0DE395C0723}"/>
              </a:ext>
            </a:extLst>
          </p:cNvPr>
          <p:cNvGrpSpPr/>
          <p:nvPr/>
        </p:nvGrpSpPr>
        <p:grpSpPr>
          <a:xfrm>
            <a:off x="6294494" y="3470694"/>
            <a:ext cx="329746" cy="319383"/>
            <a:chOff x="9485314" y="5524501"/>
            <a:chExt cx="555625" cy="538163"/>
          </a:xfrm>
          <a:solidFill>
            <a:schemeClr val="bg1"/>
          </a:solidFill>
        </p:grpSpPr>
        <p:sp>
          <p:nvSpPr>
            <p:cNvPr id="41" name="Freeform 298">
              <a:extLst>
                <a:ext uri="{FF2B5EF4-FFF2-40B4-BE49-F238E27FC236}">
                  <a16:creationId xmlns:a16="http://schemas.microsoft.com/office/drawing/2014/main" id="{501A6D44-ABE7-42BB-996A-D5CED94AF425}"/>
                </a:ext>
              </a:extLst>
            </p:cNvPr>
            <p:cNvSpPr>
              <a:spLocks/>
            </p:cNvSpPr>
            <p:nvPr/>
          </p:nvSpPr>
          <p:spPr bwMode="auto">
            <a:xfrm>
              <a:off x="9955214" y="5678489"/>
              <a:ext cx="85725" cy="120650"/>
            </a:xfrm>
            <a:custGeom>
              <a:avLst/>
              <a:gdLst>
                <a:gd name="T0" fmla="*/ 11 w 38"/>
                <a:gd name="T1" fmla="*/ 54 h 54"/>
                <a:gd name="T2" fmla="*/ 0 w 38"/>
                <a:gd name="T3" fmla="*/ 52 h 54"/>
                <a:gd name="T4" fmla="*/ 0 w 38"/>
                <a:gd name="T5" fmla="*/ 39 h 54"/>
                <a:gd name="T6" fmla="*/ 11 w 38"/>
                <a:gd name="T7" fmla="*/ 43 h 54"/>
                <a:gd name="T8" fmla="*/ 27 w 38"/>
                <a:gd name="T9" fmla="*/ 27 h 54"/>
                <a:gd name="T10" fmla="*/ 11 w 38"/>
                <a:gd name="T11" fmla="*/ 11 h 54"/>
                <a:gd name="T12" fmla="*/ 0 w 38"/>
                <a:gd name="T13" fmla="*/ 15 h 54"/>
                <a:gd name="T14" fmla="*/ 0 w 38"/>
                <a:gd name="T15" fmla="*/ 2 h 54"/>
                <a:gd name="T16" fmla="*/ 11 w 38"/>
                <a:gd name="T17" fmla="*/ 0 h 54"/>
                <a:gd name="T18" fmla="*/ 38 w 38"/>
                <a:gd name="T19" fmla="*/ 27 h 54"/>
                <a:gd name="T20" fmla="*/ 11 w 38"/>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4">
                  <a:moveTo>
                    <a:pt x="11" y="54"/>
                  </a:moveTo>
                  <a:cubicBezTo>
                    <a:pt x="7" y="54"/>
                    <a:pt x="3" y="53"/>
                    <a:pt x="0" y="52"/>
                  </a:cubicBezTo>
                  <a:cubicBezTo>
                    <a:pt x="0" y="39"/>
                    <a:pt x="0" y="39"/>
                    <a:pt x="0" y="39"/>
                  </a:cubicBezTo>
                  <a:cubicBezTo>
                    <a:pt x="3" y="41"/>
                    <a:pt x="7" y="43"/>
                    <a:pt x="11" y="43"/>
                  </a:cubicBezTo>
                  <a:cubicBezTo>
                    <a:pt x="20" y="43"/>
                    <a:pt x="27" y="36"/>
                    <a:pt x="27" y="27"/>
                  </a:cubicBezTo>
                  <a:cubicBezTo>
                    <a:pt x="27" y="18"/>
                    <a:pt x="20" y="11"/>
                    <a:pt x="11" y="11"/>
                  </a:cubicBezTo>
                  <a:cubicBezTo>
                    <a:pt x="7" y="11"/>
                    <a:pt x="3" y="12"/>
                    <a:pt x="0" y="15"/>
                  </a:cubicBezTo>
                  <a:cubicBezTo>
                    <a:pt x="0" y="2"/>
                    <a:pt x="0" y="2"/>
                    <a:pt x="0" y="2"/>
                  </a:cubicBezTo>
                  <a:cubicBezTo>
                    <a:pt x="3" y="0"/>
                    <a:pt x="7" y="0"/>
                    <a:pt x="11" y="0"/>
                  </a:cubicBezTo>
                  <a:cubicBezTo>
                    <a:pt x="26" y="0"/>
                    <a:pt x="38" y="12"/>
                    <a:pt x="38" y="27"/>
                  </a:cubicBezTo>
                  <a:cubicBezTo>
                    <a:pt x="38" y="42"/>
                    <a:pt x="26" y="54"/>
                    <a:pt x="11"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2" name="Rectangle 299">
              <a:extLst>
                <a:ext uri="{FF2B5EF4-FFF2-40B4-BE49-F238E27FC236}">
                  <a16:creationId xmlns:a16="http://schemas.microsoft.com/office/drawing/2014/main" id="{42F98022-D39F-4FF9-A6F0-EE58837865ED}"/>
                </a:ext>
              </a:extLst>
            </p:cNvPr>
            <p:cNvSpPr>
              <a:spLocks noChangeArrowheads="1"/>
            </p:cNvSpPr>
            <p:nvPr/>
          </p:nvSpPr>
          <p:spPr bwMode="auto">
            <a:xfrm>
              <a:off x="9788527" y="5524501"/>
              <a:ext cx="34925"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3" name="Rectangle 300">
              <a:extLst>
                <a:ext uri="{FF2B5EF4-FFF2-40B4-BE49-F238E27FC236}">
                  <a16:creationId xmlns:a16="http://schemas.microsoft.com/office/drawing/2014/main" id="{FE987629-6BC6-4FCA-9BB0-A2A6299A0944}"/>
                </a:ext>
              </a:extLst>
            </p:cNvPr>
            <p:cNvSpPr>
              <a:spLocks noChangeArrowheads="1"/>
            </p:cNvSpPr>
            <p:nvPr/>
          </p:nvSpPr>
          <p:spPr bwMode="auto">
            <a:xfrm>
              <a:off x="9698039" y="5524501"/>
              <a:ext cx="33338"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4" name="Rectangle 301">
              <a:extLst>
                <a:ext uri="{FF2B5EF4-FFF2-40B4-BE49-F238E27FC236}">
                  <a16:creationId xmlns:a16="http://schemas.microsoft.com/office/drawing/2014/main" id="{9881412E-B119-426A-B9C1-6B0F5B73CDE6}"/>
                </a:ext>
              </a:extLst>
            </p:cNvPr>
            <p:cNvSpPr>
              <a:spLocks noChangeArrowheads="1"/>
            </p:cNvSpPr>
            <p:nvPr/>
          </p:nvSpPr>
          <p:spPr bwMode="auto">
            <a:xfrm>
              <a:off x="9598027" y="5524501"/>
              <a:ext cx="36513"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5" name="Freeform 302">
              <a:extLst>
                <a:ext uri="{FF2B5EF4-FFF2-40B4-BE49-F238E27FC236}">
                  <a16:creationId xmlns:a16="http://schemas.microsoft.com/office/drawing/2014/main" id="{5CD17512-3158-4F6F-AA8E-4C860E209968}"/>
                </a:ext>
              </a:extLst>
            </p:cNvPr>
            <p:cNvSpPr>
              <a:spLocks/>
            </p:cNvSpPr>
            <p:nvPr/>
          </p:nvSpPr>
          <p:spPr bwMode="auto">
            <a:xfrm>
              <a:off x="9548814" y="6019801"/>
              <a:ext cx="331788" cy="42863"/>
            </a:xfrm>
            <a:custGeom>
              <a:avLst/>
              <a:gdLst>
                <a:gd name="T0" fmla="*/ 19 w 147"/>
                <a:gd name="T1" fmla="*/ 19 h 19"/>
                <a:gd name="T2" fmla="*/ 0 w 147"/>
                <a:gd name="T3" fmla="*/ 0 h 19"/>
                <a:gd name="T4" fmla="*/ 147 w 147"/>
                <a:gd name="T5" fmla="*/ 0 h 19"/>
                <a:gd name="T6" fmla="*/ 128 w 147"/>
                <a:gd name="T7" fmla="*/ 19 h 19"/>
                <a:gd name="T8" fmla="*/ 19 w 147"/>
                <a:gd name="T9" fmla="*/ 19 h 19"/>
              </a:gdLst>
              <a:ahLst/>
              <a:cxnLst>
                <a:cxn ang="0">
                  <a:pos x="T0" y="T1"/>
                </a:cxn>
                <a:cxn ang="0">
                  <a:pos x="T2" y="T3"/>
                </a:cxn>
                <a:cxn ang="0">
                  <a:pos x="T4" y="T5"/>
                </a:cxn>
                <a:cxn ang="0">
                  <a:pos x="T6" y="T7"/>
                </a:cxn>
                <a:cxn ang="0">
                  <a:pos x="T8" y="T9"/>
                </a:cxn>
              </a:cxnLst>
              <a:rect l="0" t="0" r="r" b="b"/>
              <a:pathLst>
                <a:path w="147" h="19">
                  <a:moveTo>
                    <a:pt x="19" y="19"/>
                  </a:moveTo>
                  <a:cubicBezTo>
                    <a:pt x="8" y="19"/>
                    <a:pt x="0" y="11"/>
                    <a:pt x="0" y="0"/>
                  </a:cubicBezTo>
                  <a:cubicBezTo>
                    <a:pt x="147" y="0"/>
                    <a:pt x="147" y="0"/>
                    <a:pt x="147" y="0"/>
                  </a:cubicBezTo>
                  <a:cubicBezTo>
                    <a:pt x="147" y="11"/>
                    <a:pt x="139" y="19"/>
                    <a:pt x="128" y="19"/>
                  </a:cubicBez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6" name="Rectangle 303">
              <a:extLst>
                <a:ext uri="{FF2B5EF4-FFF2-40B4-BE49-F238E27FC236}">
                  <a16:creationId xmlns:a16="http://schemas.microsoft.com/office/drawing/2014/main" id="{D5BB2FA0-EA86-4D2C-B2AD-85DC879FEF37}"/>
                </a:ext>
              </a:extLst>
            </p:cNvPr>
            <p:cNvSpPr>
              <a:spLocks noChangeArrowheads="1"/>
            </p:cNvSpPr>
            <p:nvPr/>
          </p:nvSpPr>
          <p:spPr bwMode="auto">
            <a:xfrm>
              <a:off x="9485314" y="5972176"/>
              <a:ext cx="447675"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7" name="Freeform 304">
              <a:extLst>
                <a:ext uri="{FF2B5EF4-FFF2-40B4-BE49-F238E27FC236}">
                  <a16:creationId xmlns:a16="http://schemas.microsoft.com/office/drawing/2014/main" id="{40D7C94A-A5DA-42B0-83F9-64B8A9435AB5}"/>
                </a:ext>
              </a:extLst>
            </p:cNvPr>
            <p:cNvSpPr>
              <a:spLocks noEditPoints="1"/>
            </p:cNvSpPr>
            <p:nvPr/>
          </p:nvSpPr>
          <p:spPr bwMode="auto">
            <a:xfrm>
              <a:off x="9485314" y="5665789"/>
              <a:ext cx="455613" cy="282575"/>
            </a:xfrm>
            <a:custGeom>
              <a:avLst/>
              <a:gdLst>
                <a:gd name="T0" fmla="*/ 202 w 202"/>
                <a:gd name="T1" fmla="*/ 50 h 125"/>
                <a:gd name="T2" fmla="*/ 163 w 202"/>
                <a:gd name="T3" fmla="*/ 125 h 125"/>
                <a:gd name="T4" fmla="*/ 39 w 202"/>
                <a:gd name="T5" fmla="*/ 125 h 125"/>
                <a:gd name="T6" fmla="*/ 0 w 202"/>
                <a:gd name="T7" fmla="*/ 50 h 125"/>
                <a:gd name="T8" fmla="*/ 0 w 202"/>
                <a:gd name="T9" fmla="*/ 50 h 125"/>
                <a:gd name="T10" fmla="*/ 0 w 202"/>
                <a:gd name="T11" fmla="*/ 0 h 125"/>
                <a:gd name="T12" fmla="*/ 202 w 202"/>
                <a:gd name="T13" fmla="*/ 0 h 125"/>
                <a:gd name="T14" fmla="*/ 202 w 202"/>
                <a:gd name="T15" fmla="*/ 7 h 125"/>
                <a:gd name="T16" fmla="*/ 202 w 202"/>
                <a:gd name="T17" fmla="*/ 44 h 125"/>
                <a:gd name="T18" fmla="*/ 202 w 202"/>
                <a:gd name="T19" fmla="*/ 50 h 125"/>
                <a:gd name="T20" fmla="*/ 175 w 202"/>
                <a:gd name="T21" fmla="*/ 62 h 125"/>
                <a:gd name="T22" fmla="*/ 175 w 202"/>
                <a:gd name="T23" fmla="*/ 14 h 125"/>
                <a:gd name="T24" fmla="*/ 28 w 202"/>
                <a:gd name="T25" fmla="*/ 14 h 125"/>
                <a:gd name="T26" fmla="*/ 28 w 202"/>
                <a:gd name="T27" fmla="*/ 33 h 125"/>
                <a:gd name="T28" fmla="*/ 175 w 202"/>
                <a:gd name="T29"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2" h="125">
                  <a:moveTo>
                    <a:pt x="202" y="50"/>
                  </a:moveTo>
                  <a:cubicBezTo>
                    <a:pt x="201" y="80"/>
                    <a:pt x="186" y="107"/>
                    <a:pt x="163" y="125"/>
                  </a:cubicBezTo>
                  <a:cubicBezTo>
                    <a:pt x="39" y="125"/>
                    <a:pt x="39" y="125"/>
                    <a:pt x="39" y="125"/>
                  </a:cubicBezTo>
                  <a:cubicBezTo>
                    <a:pt x="16" y="107"/>
                    <a:pt x="1" y="80"/>
                    <a:pt x="0" y="50"/>
                  </a:cubicBezTo>
                  <a:cubicBezTo>
                    <a:pt x="0" y="50"/>
                    <a:pt x="0" y="50"/>
                    <a:pt x="0" y="50"/>
                  </a:cubicBezTo>
                  <a:cubicBezTo>
                    <a:pt x="0" y="0"/>
                    <a:pt x="0" y="0"/>
                    <a:pt x="0" y="0"/>
                  </a:cubicBezTo>
                  <a:cubicBezTo>
                    <a:pt x="202" y="0"/>
                    <a:pt x="202" y="0"/>
                    <a:pt x="202" y="0"/>
                  </a:cubicBezTo>
                  <a:cubicBezTo>
                    <a:pt x="202" y="7"/>
                    <a:pt x="202" y="7"/>
                    <a:pt x="202" y="7"/>
                  </a:cubicBezTo>
                  <a:cubicBezTo>
                    <a:pt x="202" y="44"/>
                    <a:pt x="202" y="44"/>
                    <a:pt x="202" y="44"/>
                  </a:cubicBezTo>
                  <a:cubicBezTo>
                    <a:pt x="202" y="50"/>
                    <a:pt x="202" y="50"/>
                    <a:pt x="202" y="50"/>
                  </a:cubicBezTo>
                  <a:close/>
                  <a:moveTo>
                    <a:pt x="175" y="62"/>
                  </a:moveTo>
                  <a:cubicBezTo>
                    <a:pt x="175" y="14"/>
                    <a:pt x="175" y="14"/>
                    <a:pt x="175" y="14"/>
                  </a:cubicBezTo>
                  <a:cubicBezTo>
                    <a:pt x="28" y="14"/>
                    <a:pt x="28" y="14"/>
                    <a:pt x="28" y="14"/>
                  </a:cubicBezTo>
                  <a:cubicBezTo>
                    <a:pt x="28" y="33"/>
                    <a:pt x="28" y="33"/>
                    <a:pt x="28" y="33"/>
                  </a:cubicBezTo>
                  <a:lnTo>
                    <a:pt x="1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48" name="组合 47" descr="e7d195523061f1c02e66e4f24090f95771f2a25398b4c6a397210DEF3B34B42E7CAE3753A3E55670C5C5B393DCCD8D49F265F3A29442F2D10D421F974AABEA3384308323DA72972389F1817D14B0E60022FBDB547B5692A8DCEFD86E2D2513E69BD63D8CDE7E58D442037D3097B1111DA8943D9EEDF53EE3E689F68151D4ABD87A98C268EDF7F34A35649E147DE056C5">
            <a:extLst>
              <a:ext uri="{FF2B5EF4-FFF2-40B4-BE49-F238E27FC236}">
                <a16:creationId xmlns:a16="http://schemas.microsoft.com/office/drawing/2014/main" id="{C49EBB58-9FEE-403F-B29C-D4C256F0628D}"/>
              </a:ext>
            </a:extLst>
          </p:cNvPr>
          <p:cNvGrpSpPr/>
          <p:nvPr/>
        </p:nvGrpSpPr>
        <p:grpSpPr>
          <a:xfrm>
            <a:off x="6223568" y="4995035"/>
            <a:ext cx="411712" cy="243070"/>
            <a:chOff x="2176464" y="7180264"/>
            <a:chExt cx="693738" cy="409575"/>
          </a:xfrm>
          <a:solidFill>
            <a:schemeClr val="bg1"/>
          </a:solidFill>
        </p:grpSpPr>
        <p:sp>
          <p:nvSpPr>
            <p:cNvPr id="49" name="Oval 381">
              <a:extLst>
                <a:ext uri="{FF2B5EF4-FFF2-40B4-BE49-F238E27FC236}">
                  <a16:creationId xmlns:a16="http://schemas.microsoft.com/office/drawing/2014/main" id="{1C0AE348-69B6-435A-8C91-D398839CC157}"/>
                </a:ext>
              </a:extLst>
            </p:cNvPr>
            <p:cNvSpPr>
              <a:spLocks noChangeArrowheads="1"/>
            </p:cNvSpPr>
            <p:nvPr/>
          </p:nvSpPr>
          <p:spPr bwMode="auto">
            <a:xfrm>
              <a:off x="2647952" y="7386639"/>
              <a:ext cx="34925" cy="36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0" name="Freeform 382">
              <a:extLst>
                <a:ext uri="{FF2B5EF4-FFF2-40B4-BE49-F238E27FC236}">
                  <a16:creationId xmlns:a16="http://schemas.microsoft.com/office/drawing/2014/main" id="{B98244E9-423A-4255-BB6E-3AA8A5F0917B}"/>
                </a:ext>
              </a:extLst>
            </p:cNvPr>
            <p:cNvSpPr>
              <a:spLocks noEditPoints="1"/>
            </p:cNvSpPr>
            <p:nvPr/>
          </p:nvSpPr>
          <p:spPr bwMode="auto">
            <a:xfrm>
              <a:off x="2514602" y="7180264"/>
              <a:ext cx="355600" cy="409575"/>
            </a:xfrm>
            <a:custGeom>
              <a:avLst/>
              <a:gdLst>
                <a:gd name="T0" fmla="*/ 158 w 158"/>
                <a:gd name="T1" fmla="*/ 91 h 181"/>
                <a:gd name="T2" fmla="*/ 67 w 158"/>
                <a:gd name="T3" fmla="*/ 181 h 181"/>
                <a:gd name="T4" fmla="*/ 12 w 158"/>
                <a:gd name="T5" fmla="*/ 162 h 181"/>
                <a:gd name="T6" fmla="*/ 15 w 158"/>
                <a:gd name="T7" fmla="*/ 152 h 181"/>
                <a:gd name="T8" fmla="*/ 15 w 158"/>
                <a:gd name="T9" fmla="*/ 48 h 181"/>
                <a:gd name="T10" fmla="*/ 0 w 158"/>
                <a:gd name="T11" fmla="*/ 31 h 181"/>
                <a:gd name="T12" fmla="*/ 67 w 158"/>
                <a:gd name="T13" fmla="*/ 0 h 181"/>
                <a:gd name="T14" fmla="*/ 158 w 158"/>
                <a:gd name="T15" fmla="*/ 91 h 181"/>
                <a:gd name="T16" fmla="*/ 125 w 158"/>
                <a:gd name="T17" fmla="*/ 102 h 181"/>
                <a:gd name="T18" fmla="*/ 118 w 158"/>
                <a:gd name="T19" fmla="*/ 94 h 181"/>
                <a:gd name="T20" fmla="*/ 82 w 158"/>
                <a:gd name="T21" fmla="*/ 94 h 181"/>
                <a:gd name="T22" fmla="*/ 74 w 158"/>
                <a:gd name="T23" fmla="*/ 84 h 181"/>
                <a:gd name="T24" fmla="*/ 74 w 158"/>
                <a:gd name="T25" fmla="*/ 49 h 181"/>
                <a:gd name="T26" fmla="*/ 67 w 158"/>
                <a:gd name="T27" fmla="*/ 42 h 181"/>
                <a:gd name="T28" fmla="*/ 59 w 158"/>
                <a:gd name="T29" fmla="*/ 49 h 181"/>
                <a:gd name="T30" fmla="*/ 59 w 158"/>
                <a:gd name="T31" fmla="*/ 85 h 181"/>
                <a:gd name="T32" fmla="*/ 51 w 158"/>
                <a:gd name="T33" fmla="*/ 99 h 181"/>
                <a:gd name="T34" fmla="*/ 67 w 158"/>
                <a:gd name="T35" fmla="*/ 115 h 181"/>
                <a:gd name="T36" fmla="*/ 80 w 158"/>
                <a:gd name="T37" fmla="*/ 109 h 181"/>
                <a:gd name="T38" fmla="*/ 118 w 158"/>
                <a:gd name="T39" fmla="*/ 109 h 181"/>
                <a:gd name="T40" fmla="*/ 125 w 158"/>
                <a:gd name="T41" fmla="*/ 10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181">
                  <a:moveTo>
                    <a:pt x="158" y="91"/>
                  </a:moveTo>
                  <a:cubicBezTo>
                    <a:pt x="158" y="141"/>
                    <a:pt x="117" y="181"/>
                    <a:pt x="67" y="181"/>
                  </a:cubicBezTo>
                  <a:cubicBezTo>
                    <a:pt x="46" y="181"/>
                    <a:pt x="27" y="174"/>
                    <a:pt x="12" y="162"/>
                  </a:cubicBezTo>
                  <a:cubicBezTo>
                    <a:pt x="14" y="159"/>
                    <a:pt x="15" y="156"/>
                    <a:pt x="15" y="152"/>
                  </a:cubicBezTo>
                  <a:cubicBezTo>
                    <a:pt x="15" y="48"/>
                    <a:pt x="15" y="48"/>
                    <a:pt x="15" y="48"/>
                  </a:cubicBezTo>
                  <a:cubicBezTo>
                    <a:pt x="15" y="39"/>
                    <a:pt x="8" y="32"/>
                    <a:pt x="0" y="31"/>
                  </a:cubicBezTo>
                  <a:cubicBezTo>
                    <a:pt x="16" y="12"/>
                    <a:pt x="40" y="0"/>
                    <a:pt x="67" y="0"/>
                  </a:cubicBezTo>
                  <a:cubicBezTo>
                    <a:pt x="117" y="0"/>
                    <a:pt x="158" y="41"/>
                    <a:pt x="158" y="91"/>
                  </a:cubicBezTo>
                  <a:close/>
                  <a:moveTo>
                    <a:pt x="125" y="102"/>
                  </a:moveTo>
                  <a:cubicBezTo>
                    <a:pt x="125" y="98"/>
                    <a:pt x="122" y="94"/>
                    <a:pt x="118" y="94"/>
                  </a:cubicBezTo>
                  <a:cubicBezTo>
                    <a:pt x="82" y="94"/>
                    <a:pt x="82" y="94"/>
                    <a:pt x="82" y="94"/>
                  </a:cubicBezTo>
                  <a:cubicBezTo>
                    <a:pt x="81" y="90"/>
                    <a:pt x="78" y="86"/>
                    <a:pt x="74" y="84"/>
                  </a:cubicBezTo>
                  <a:cubicBezTo>
                    <a:pt x="74" y="49"/>
                    <a:pt x="74" y="49"/>
                    <a:pt x="74" y="49"/>
                  </a:cubicBezTo>
                  <a:cubicBezTo>
                    <a:pt x="74" y="45"/>
                    <a:pt x="71" y="42"/>
                    <a:pt x="67" y="42"/>
                  </a:cubicBezTo>
                  <a:cubicBezTo>
                    <a:pt x="63" y="42"/>
                    <a:pt x="59" y="45"/>
                    <a:pt x="59" y="49"/>
                  </a:cubicBezTo>
                  <a:cubicBezTo>
                    <a:pt x="59" y="85"/>
                    <a:pt x="59" y="85"/>
                    <a:pt x="59" y="85"/>
                  </a:cubicBezTo>
                  <a:cubicBezTo>
                    <a:pt x="54" y="87"/>
                    <a:pt x="51" y="93"/>
                    <a:pt x="51" y="99"/>
                  </a:cubicBezTo>
                  <a:cubicBezTo>
                    <a:pt x="51" y="108"/>
                    <a:pt x="58" y="115"/>
                    <a:pt x="67" y="115"/>
                  </a:cubicBezTo>
                  <a:cubicBezTo>
                    <a:pt x="72" y="115"/>
                    <a:pt x="77" y="113"/>
                    <a:pt x="80" y="109"/>
                  </a:cubicBezTo>
                  <a:cubicBezTo>
                    <a:pt x="118" y="109"/>
                    <a:pt x="118" y="109"/>
                    <a:pt x="118" y="109"/>
                  </a:cubicBezTo>
                  <a:cubicBezTo>
                    <a:pt x="122" y="109"/>
                    <a:pt x="125" y="106"/>
                    <a:pt x="12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1" name="Freeform 383">
              <a:extLst>
                <a:ext uri="{FF2B5EF4-FFF2-40B4-BE49-F238E27FC236}">
                  <a16:creationId xmlns:a16="http://schemas.microsoft.com/office/drawing/2014/main" id="{A9E01AA3-2781-4431-B4A0-A9ED825A825A}"/>
                </a:ext>
              </a:extLst>
            </p:cNvPr>
            <p:cNvSpPr>
              <a:spLocks noEditPoints="1"/>
            </p:cNvSpPr>
            <p:nvPr/>
          </p:nvSpPr>
          <p:spPr bwMode="auto">
            <a:xfrm>
              <a:off x="2176464" y="7262814"/>
              <a:ext cx="355600" cy="298450"/>
            </a:xfrm>
            <a:custGeom>
              <a:avLst/>
              <a:gdLst>
                <a:gd name="T0" fmla="*/ 15 w 158"/>
                <a:gd name="T1" fmla="*/ 34 h 132"/>
                <a:gd name="T2" fmla="*/ 15 w 158"/>
                <a:gd name="T3" fmla="*/ 55 h 132"/>
                <a:gd name="T4" fmla="*/ 49 w 158"/>
                <a:gd name="T5" fmla="*/ 55 h 132"/>
                <a:gd name="T6" fmla="*/ 49 w 158"/>
                <a:gd name="T7" fmla="*/ 34 h 132"/>
                <a:gd name="T8" fmla="*/ 15 w 158"/>
                <a:gd name="T9" fmla="*/ 34 h 132"/>
                <a:gd name="T10" fmla="*/ 106 w 158"/>
                <a:gd name="T11" fmla="*/ 67 h 132"/>
                <a:gd name="T12" fmla="*/ 106 w 158"/>
                <a:gd name="T13" fmla="*/ 88 h 132"/>
                <a:gd name="T14" fmla="*/ 139 w 158"/>
                <a:gd name="T15" fmla="*/ 88 h 132"/>
                <a:gd name="T16" fmla="*/ 139 w 158"/>
                <a:gd name="T17" fmla="*/ 67 h 132"/>
                <a:gd name="T18" fmla="*/ 106 w 158"/>
                <a:gd name="T19" fmla="*/ 67 h 132"/>
                <a:gd name="T20" fmla="*/ 94 w 158"/>
                <a:gd name="T21" fmla="*/ 67 h 132"/>
                <a:gd name="T22" fmla="*/ 61 w 158"/>
                <a:gd name="T23" fmla="*/ 67 h 132"/>
                <a:gd name="T24" fmla="*/ 61 w 158"/>
                <a:gd name="T25" fmla="*/ 87 h 132"/>
                <a:gd name="T26" fmla="*/ 94 w 158"/>
                <a:gd name="T27" fmla="*/ 87 h 132"/>
                <a:gd name="T28" fmla="*/ 94 w 158"/>
                <a:gd name="T29" fmla="*/ 67 h 132"/>
                <a:gd name="T30" fmla="*/ 49 w 158"/>
                <a:gd name="T31" fmla="*/ 117 h 132"/>
                <a:gd name="T32" fmla="*/ 49 w 158"/>
                <a:gd name="T33" fmla="*/ 96 h 132"/>
                <a:gd name="T34" fmla="*/ 15 w 158"/>
                <a:gd name="T35" fmla="*/ 96 h 132"/>
                <a:gd name="T36" fmla="*/ 15 w 158"/>
                <a:gd name="T37" fmla="*/ 117 h 132"/>
                <a:gd name="T38" fmla="*/ 49 w 158"/>
                <a:gd name="T39" fmla="*/ 117 h 132"/>
                <a:gd name="T40" fmla="*/ 139 w 158"/>
                <a:gd name="T41" fmla="*/ 56 h 132"/>
                <a:gd name="T42" fmla="*/ 139 w 158"/>
                <a:gd name="T43" fmla="*/ 36 h 132"/>
                <a:gd name="T44" fmla="*/ 106 w 158"/>
                <a:gd name="T45" fmla="*/ 36 h 132"/>
                <a:gd name="T46" fmla="*/ 106 w 158"/>
                <a:gd name="T47" fmla="*/ 56 h 132"/>
                <a:gd name="T48" fmla="*/ 139 w 158"/>
                <a:gd name="T49" fmla="*/ 56 h 132"/>
                <a:gd name="T50" fmla="*/ 158 w 158"/>
                <a:gd name="T51" fmla="*/ 115 h 132"/>
                <a:gd name="T52" fmla="*/ 141 w 158"/>
                <a:gd name="T53" fmla="*/ 132 h 132"/>
                <a:gd name="T54" fmla="*/ 17 w 158"/>
                <a:gd name="T55" fmla="*/ 132 h 132"/>
                <a:gd name="T56" fmla="*/ 0 w 158"/>
                <a:gd name="T57" fmla="*/ 115 h 132"/>
                <a:gd name="T58" fmla="*/ 0 w 158"/>
                <a:gd name="T59" fmla="*/ 17 h 132"/>
                <a:gd name="T60" fmla="*/ 17 w 158"/>
                <a:gd name="T61" fmla="*/ 0 h 132"/>
                <a:gd name="T62" fmla="*/ 32 w 158"/>
                <a:gd name="T63" fmla="*/ 0 h 132"/>
                <a:gd name="T64" fmla="*/ 32 w 158"/>
                <a:gd name="T65" fmla="*/ 18 h 132"/>
                <a:gd name="T66" fmla="*/ 56 w 158"/>
                <a:gd name="T67" fmla="*/ 18 h 132"/>
                <a:gd name="T68" fmla="*/ 56 w 158"/>
                <a:gd name="T69" fmla="*/ 0 h 132"/>
                <a:gd name="T70" fmla="*/ 106 w 158"/>
                <a:gd name="T71" fmla="*/ 0 h 132"/>
                <a:gd name="T72" fmla="*/ 106 w 158"/>
                <a:gd name="T73" fmla="*/ 18 h 132"/>
                <a:gd name="T74" fmla="*/ 129 w 158"/>
                <a:gd name="T75" fmla="*/ 18 h 132"/>
                <a:gd name="T76" fmla="*/ 129 w 158"/>
                <a:gd name="T77" fmla="*/ 0 h 132"/>
                <a:gd name="T78" fmla="*/ 141 w 158"/>
                <a:gd name="T79" fmla="*/ 0 h 132"/>
                <a:gd name="T80" fmla="*/ 158 w 158"/>
                <a:gd name="T81" fmla="*/ 17 h 132"/>
                <a:gd name="T82" fmla="*/ 158 w 158"/>
                <a:gd name="T83" fmla="*/ 115 h 132"/>
                <a:gd name="T84" fmla="*/ 94 w 158"/>
                <a:gd name="T85" fmla="*/ 118 h 132"/>
                <a:gd name="T86" fmla="*/ 94 w 158"/>
                <a:gd name="T87" fmla="*/ 97 h 132"/>
                <a:gd name="T88" fmla="*/ 61 w 158"/>
                <a:gd name="T89" fmla="*/ 97 h 132"/>
                <a:gd name="T90" fmla="*/ 61 w 158"/>
                <a:gd name="T91" fmla="*/ 118 h 132"/>
                <a:gd name="T92" fmla="*/ 94 w 158"/>
                <a:gd name="T93" fmla="*/ 118 h 132"/>
                <a:gd name="T94" fmla="*/ 94 w 158"/>
                <a:gd name="T95" fmla="*/ 56 h 132"/>
                <a:gd name="T96" fmla="*/ 94 w 158"/>
                <a:gd name="T97" fmla="*/ 35 h 132"/>
                <a:gd name="T98" fmla="*/ 61 w 158"/>
                <a:gd name="T99" fmla="*/ 35 h 132"/>
                <a:gd name="T100" fmla="*/ 61 w 158"/>
                <a:gd name="T101" fmla="*/ 56 h 132"/>
                <a:gd name="T102" fmla="*/ 94 w 158"/>
                <a:gd name="T103" fmla="*/ 56 h 132"/>
                <a:gd name="T104" fmla="*/ 49 w 158"/>
                <a:gd name="T105" fmla="*/ 87 h 132"/>
                <a:gd name="T106" fmla="*/ 49 w 158"/>
                <a:gd name="T107" fmla="*/ 66 h 132"/>
                <a:gd name="T108" fmla="*/ 15 w 158"/>
                <a:gd name="T109" fmla="*/ 66 h 132"/>
                <a:gd name="T110" fmla="*/ 15 w 158"/>
                <a:gd name="T111" fmla="*/ 87 h 132"/>
                <a:gd name="T112" fmla="*/ 49 w 158"/>
                <a:gd name="T113" fmla="*/ 8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 h="132">
                  <a:moveTo>
                    <a:pt x="15" y="34"/>
                  </a:moveTo>
                  <a:cubicBezTo>
                    <a:pt x="15" y="55"/>
                    <a:pt x="15" y="55"/>
                    <a:pt x="15" y="55"/>
                  </a:cubicBezTo>
                  <a:cubicBezTo>
                    <a:pt x="49" y="55"/>
                    <a:pt x="49" y="55"/>
                    <a:pt x="49" y="55"/>
                  </a:cubicBezTo>
                  <a:cubicBezTo>
                    <a:pt x="49" y="34"/>
                    <a:pt x="49" y="34"/>
                    <a:pt x="49" y="34"/>
                  </a:cubicBezTo>
                  <a:lnTo>
                    <a:pt x="15" y="34"/>
                  </a:lnTo>
                  <a:close/>
                  <a:moveTo>
                    <a:pt x="106" y="67"/>
                  </a:moveTo>
                  <a:cubicBezTo>
                    <a:pt x="106" y="88"/>
                    <a:pt x="106" y="88"/>
                    <a:pt x="106" y="88"/>
                  </a:cubicBezTo>
                  <a:cubicBezTo>
                    <a:pt x="139" y="88"/>
                    <a:pt x="139" y="88"/>
                    <a:pt x="139" y="88"/>
                  </a:cubicBezTo>
                  <a:cubicBezTo>
                    <a:pt x="139" y="67"/>
                    <a:pt x="139" y="67"/>
                    <a:pt x="139" y="67"/>
                  </a:cubicBezTo>
                  <a:lnTo>
                    <a:pt x="106" y="67"/>
                  </a:lnTo>
                  <a:close/>
                  <a:moveTo>
                    <a:pt x="94" y="67"/>
                  </a:moveTo>
                  <a:cubicBezTo>
                    <a:pt x="61" y="67"/>
                    <a:pt x="61" y="67"/>
                    <a:pt x="61" y="67"/>
                  </a:cubicBezTo>
                  <a:cubicBezTo>
                    <a:pt x="61" y="87"/>
                    <a:pt x="61" y="87"/>
                    <a:pt x="61" y="87"/>
                  </a:cubicBezTo>
                  <a:cubicBezTo>
                    <a:pt x="94" y="87"/>
                    <a:pt x="94" y="87"/>
                    <a:pt x="94" y="87"/>
                  </a:cubicBezTo>
                  <a:lnTo>
                    <a:pt x="94" y="67"/>
                  </a:lnTo>
                  <a:close/>
                  <a:moveTo>
                    <a:pt x="49" y="117"/>
                  </a:moveTo>
                  <a:cubicBezTo>
                    <a:pt x="49" y="96"/>
                    <a:pt x="49" y="96"/>
                    <a:pt x="49" y="96"/>
                  </a:cubicBezTo>
                  <a:cubicBezTo>
                    <a:pt x="15" y="96"/>
                    <a:pt x="15" y="96"/>
                    <a:pt x="15" y="96"/>
                  </a:cubicBezTo>
                  <a:cubicBezTo>
                    <a:pt x="15" y="117"/>
                    <a:pt x="15" y="117"/>
                    <a:pt x="15" y="117"/>
                  </a:cubicBezTo>
                  <a:lnTo>
                    <a:pt x="49" y="117"/>
                  </a:lnTo>
                  <a:close/>
                  <a:moveTo>
                    <a:pt x="139" y="56"/>
                  </a:moveTo>
                  <a:cubicBezTo>
                    <a:pt x="139" y="36"/>
                    <a:pt x="139" y="36"/>
                    <a:pt x="139" y="36"/>
                  </a:cubicBezTo>
                  <a:cubicBezTo>
                    <a:pt x="106" y="36"/>
                    <a:pt x="106" y="36"/>
                    <a:pt x="106" y="36"/>
                  </a:cubicBezTo>
                  <a:cubicBezTo>
                    <a:pt x="106" y="56"/>
                    <a:pt x="106" y="56"/>
                    <a:pt x="106" y="56"/>
                  </a:cubicBezTo>
                  <a:lnTo>
                    <a:pt x="139" y="56"/>
                  </a:lnTo>
                  <a:close/>
                  <a:moveTo>
                    <a:pt x="158" y="115"/>
                  </a:moveTo>
                  <a:cubicBezTo>
                    <a:pt x="158" y="124"/>
                    <a:pt x="150" y="132"/>
                    <a:pt x="141" y="132"/>
                  </a:cubicBezTo>
                  <a:cubicBezTo>
                    <a:pt x="17" y="132"/>
                    <a:pt x="17" y="132"/>
                    <a:pt x="17" y="132"/>
                  </a:cubicBezTo>
                  <a:cubicBezTo>
                    <a:pt x="8" y="132"/>
                    <a:pt x="0" y="124"/>
                    <a:pt x="0" y="115"/>
                  </a:cubicBezTo>
                  <a:cubicBezTo>
                    <a:pt x="0" y="17"/>
                    <a:pt x="0" y="17"/>
                    <a:pt x="0" y="17"/>
                  </a:cubicBezTo>
                  <a:cubicBezTo>
                    <a:pt x="0" y="8"/>
                    <a:pt x="8" y="0"/>
                    <a:pt x="17" y="0"/>
                  </a:cubicBezTo>
                  <a:cubicBezTo>
                    <a:pt x="32" y="0"/>
                    <a:pt x="32" y="0"/>
                    <a:pt x="32" y="0"/>
                  </a:cubicBezTo>
                  <a:cubicBezTo>
                    <a:pt x="32" y="18"/>
                    <a:pt x="32" y="18"/>
                    <a:pt x="32" y="18"/>
                  </a:cubicBezTo>
                  <a:cubicBezTo>
                    <a:pt x="56" y="18"/>
                    <a:pt x="56" y="18"/>
                    <a:pt x="56" y="18"/>
                  </a:cubicBezTo>
                  <a:cubicBezTo>
                    <a:pt x="56" y="0"/>
                    <a:pt x="56" y="0"/>
                    <a:pt x="56" y="0"/>
                  </a:cubicBezTo>
                  <a:cubicBezTo>
                    <a:pt x="106" y="0"/>
                    <a:pt x="106" y="0"/>
                    <a:pt x="106" y="0"/>
                  </a:cubicBezTo>
                  <a:cubicBezTo>
                    <a:pt x="106" y="18"/>
                    <a:pt x="106" y="18"/>
                    <a:pt x="106" y="18"/>
                  </a:cubicBezTo>
                  <a:cubicBezTo>
                    <a:pt x="129" y="18"/>
                    <a:pt x="129" y="18"/>
                    <a:pt x="129" y="18"/>
                  </a:cubicBezTo>
                  <a:cubicBezTo>
                    <a:pt x="129" y="0"/>
                    <a:pt x="129" y="0"/>
                    <a:pt x="129" y="0"/>
                  </a:cubicBezTo>
                  <a:cubicBezTo>
                    <a:pt x="141" y="0"/>
                    <a:pt x="141" y="0"/>
                    <a:pt x="141" y="0"/>
                  </a:cubicBezTo>
                  <a:cubicBezTo>
                    <a:pt x="150" y="0"/>
                    <a:pt x="158" y="8"/>
                    <a:pt x="158" y="17"/>
                  </a:cubicBezTo>
                  <a:lnTo>
                    <a:pt x="158" y="115"/>
                  </a:lnTo>
                  <a:close/>
                  <a:moveTo>
                    <a:pt x="94" y="118"/>
                  </a:moveTo>
                  <a:cubicBezTo>
                    <a:pt x="94" y="97"/>
                    <a:pt x="94" y="97"/>
                    <a:pt x="94" y="97"/>
                  </a:cubicBezTo>
                  <a:cubicBezTo>
                    <a:pt x="61" y="97"/>
                    <a:pt x="61" y="97"/>
                    <a:pt x="61" y="97"/>
                  </a:cubicBezTo>
                  <a:cubicBezTo>
                    <a:pt x="61" y="118"/>
                    <a:pt x="61" y="118"/>
                    <a:pt x="61" y="118"/>
                  </a:cubicBezTo>
                  <a:lnTo>
                    <a:pt x="94" y="118"/>
                  </a:lnTo>
                  <a:close/>
                  <a:moveTo>
                    <a:pt x="94" y="56"/>
                  </a:moveTo>
                  <a:cubicBezTo>
                    <a:pt x="94" y="35"/>
                    <a:pt x="94" y="35"/>
                    <a:pt x="94" y="35"/>
                  </a:cubicBezTo>
                  <a:cubicBezTo>
                    <a:pt x="61" y="35"/>
                    <a:pt x="61" y="35"/>
                    <a:pt x="61" y="35"/>
                  </a:cubicBezTo>
                  <a:cubicBezTo>
                    <a:pt x="61" y="56"/>
                    <a:pt x="61" y="56"/>
                    <a:pt x="61" y="56"/>
                  </a:cubicBezTo>
                  <a:lnTo>
                    <a:pt x="94" y="56"/>
                  </a:lnTo>
                  <a:close/>
                  <a:moveTo>
                    <a:pt x="49" y="87"/>
                  </a:moveTo>
                  <a:cubicBezTo>
                    <a:pt x="49" y="66"/>
                    <a:pt x="49" y="66"/>
                    <a:pt x="49" y="66"/>
                  </a:cubicBezTo>
                  <a:cubicBezTo>
                    <a:pt x="15" y="66"/>
                    <a:pt x="15" y="66"/>
                    <a:pt x="15" y="66"/>
                  </a:cubicBezTo>
                  <a:cubicBezTo>
                    <a:pt x="15" y="87"/>
                    <a:pt x="15" y="87"/>
                    <a:pt x="15" y="87"/>
                  </a:cubicBezTo>
                  <a:lnTo>
                    <a:pt x="49"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2" name="Rectangle 384">
              <a:extLst>
                <a:ext uri="{FF2B5EF4-FFF2-40B4-BE49-F238E27FC236}">
                  <a16:creationId xmlns:a16="http://schemas.microsoft.com/office/drawing/2014/main" id="{2093E80C-DD6B-4E16-BCF9-A4D48BA71C43}"/>
                </a:ext>
              </a:extLst>
            </p:cNvPr>
            <p:cNvSpPr>
              <a:spLocks noChangeArrowheads="1"/>
            </p:cNvSpPr>
            <p:nvPr/>
          </p:nvSpPr>
          <p:spPr bwMode="auto">
            <a:xfrm>
              <a:off x="2428877" y="7232651"/>
              <a:ext cx="26988" cy="61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3" name="Rectangle 385">
              <a:extLst>
                <a:ext uri="{FF2B5EF4-FFF2-40B4-BE49-F238E27FC236}">
                  <a16:creationId xmlns:a16="http://schemas.microsoft.com/office/drawing/2014/main" id="{E76AD94E-55D4-4F15-9929-BB0A1FE3F033}"/>
                </a:ext>
              </a:extLst>
            </p:cNvPr>
            <p:cNvSpPr>
              <a:spLocks noChangeArrowheads="1"/>
            </p:cNvSpPr>
            <p:nvPr/>
          </p:nvSpPr>
          <p:spPr bwMode="auto">
            <a:xfrm>
              <a:off x="2259014" y="7232651"/>
              <a:ext cx="26988" cy="61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54" name="组合 53"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a:extLst>
              <a:ext uri="{FF2B5EF4-FFF2-40B4-BE49-F238E27FC236}">
                <a16:creationId xmlns:a16="http://schemas.microsoft.com/office/drawing/2014/main" id="{0AE828C6-DCF0-47D9-AE57-6E39AE932B17}"/>
              </a:ext>
            </a:extLst>
          </p:cNvPr>
          <p:cNvGrpSpPr/>
          <p:nvPr/>
        </p:nvGrpSpPr>
        <p:grpSpPr>
          <a:xfrm>
            <a:off x="5821954" y="1639893"/>
            <a:ext cx="864000" cy="864000"/>
            <a:chOff x="1033103" y="4587142"/>
            <a:chExt cx="864000" cy="864000"/>
          </a:xfrm>
        </p:grpSpPr>
        <p:grpSp>
          <p:nvGrpSpPr>
            <p:cNvPr id="55" name="组合 54">
              <a:extLst>
                <a:ext uri="{FF2B5EF4-FFF2-40B4-BE49-F238E27FC236}">
                  <a16:creationId xmlns:a16="http://schemas.microsoft.com/office/drawing/2014/main" id="{DF198777-7036-47F0-B598-E70B2135380C}"/>
                </a:ext>
              </a:extLst>
            </p:cNvPr>
            <p:cNvGrpSpPr/>
            <p:nvPr/>
          </p:nvGrpSpPr>
          <p:grpSpPr>
            <a:xfrm>
              <a:off x="1033103" y="4587142"/>
              <a:ext cx="864000" cy="864000"/>
              <a:chOff x="2685273" y="2003310"/>
              <a:chExt cx="1429322" cy="1429322"/>
            </a:xfrm>
          </p:grpSpPr>
          <p:sp>
            <p:nvSpPr>
              <p:cNvPr id="57" name="椭圆 56">
                <a:extLst>
                  <a:ext uri="{FF2B5EF4-FFF2-40B4-BE49-F238E27FC236}">
                    <a16:creationId xmlns:a16="http://schemas.microsoft.com/office/drawing/2014/main" id="{32628A7E-427C-4183-9D5A-ABBA401A43B1}"/>
                  </a:ext>
                </a:extLst>
              </p:cNvPr>
              <p:cNvSpPr/>
              <p:nvPr/>
            </p:nvSpPr>
            <p:spPr>
              <a:xfrm>
                <a:off x="2685273" y="2003310"/>
                <a:ext cx="1429322" cy="1429322"/>
              </a:xfrm>
              <a:prstGeom prst="ellipse">
                <a:avLst/>
              </a:prstGeom>
              <a:noFill/>
              <a:ln w="12700">
                <a:no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E8C8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8" name="椭圆 57">
                <a:extLst>
                  <a:ext uri="{FF2B5EF4-FFF2-40B4-BE49-F238E27FC236}">
                    <a16:creationId xmlns:a16="http://schemas.microsoft.com/office/drawing/2014/main" id="{0E0E2790-2708-490F-A2E2-25D66F9DC96A}"/>
                  </a:ext>
                </a:extLst>
              </p:cNvPr>
              <p:cNvSpPr/>
              <p:nvPr/>
            </p:nvSpPr>
            <p:spPr>
              <a:xfrm>
                <a:off x="2836034" y="2154071"/>
                <a:ext cx="1127798" cy="1127798"/>
              </a:xfrm>
              <a:prstGeom prst="ellipse">
                <a:avLst/>
              </a:pr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56" name="Freeform 7">
              <a:extLst>
                <a:ext uri="{FF2B5EF4-FFF2-40B4-BE49-F238E27FC236}">
                  <a16:creationId xmlns:a16="http://schemas.microsoft.com/office/drawing/2014/main" id="{ABFE02E2-2C94-4092-9301-F12D208556B2}"/>
                </a:ext>
              </a:extLst>
            </p:cNvPr>
            <p:cNvSpPr>
              <a:spLocks noEditPoints="1"/>
            </p:cNvSpPr>
            <p:nvPr/>
          </p:nvSpPr>
          <p:spPr bwMode="auto">
            <a:xfrm>
              <a:off x="1297700" y="4874717"/>
              <a:ext cx="290173" cy="307633"/>
            </a:xfrm>
            <a:custGeom>
              <a:avLst/>
              <a:gdLst>
                <a:gd name="T0" fmla="*/ 255 w 366"/>
                <a:gd name="T1" fmla="*/ 65 h 387"/>
                <a:gd name="T2" fmla="*/ 257 w 366"/>
                <a:gd name="T3" fmla="*/ 100 h 387"/>
                <a:gd name="T4" fmla="*/ 243 w 366"/>
                <a:gd name="T5" fmla="*/ 88 h 387"/>
                <a:gd name="T6" fmla="*/ 120 w 366"/>
                <a:gd name="T7" fmla="*/ 88 h 387"/>
                <a:gd name="T8" fmla="*/ 107 w 366"/>
                <a:gd name="T9" fmla="*/ 100 h 387"/>
                <a:gd name="T10" fmla="*/ 109 w 366"/>
                <a:gd name="T11" fmla="*/ 65 h 387"/>
                <a:gd name="T12" fmla="*/ 348 w 366"/>
                <a:gd name="T13" fmla="*/ 242 h 387"/>
                <a:gd name="T14" fmla="*/ 330 w 366"/>
                <a:gd name="T15" fmla="*/ 214 h 387"/>
                <a:gd name="T16" fmla="*/ 305 w 366"/>
                <a:gd name="T17" fmla="*/ 245 h 387"/>
                <a:gd name="T18" fmla="*/ 298 w 366"/>
                <a:gd name="T19" fmla="*/ 261 h 387"/>
                <a:gd name="T20" fmla="*/ 293 w 366"/>
                <a:gd name="T21" fmla="*/ 278 h 387"/>
                <a:gd name="T22" fmla="*/ 290 w 366"/>
                <a:gd name="T23" fmla="*/ 290 h 387"/>
                <a:gd name="T24" fmla="*/ 310 w 366"/>
                <a:gd name="T25" fmla="*/ 234 h 387"/>
                <a:gd name="T26" fmla="*/ 34 w 366"/>
                <a:gd name="T27" fmla="*/ 232 h 387"/>
                <a:gd name="T28" fmla="*/ 55 w 366"/>
                <a:gd name="T29" fmla="*/ 234 h 387"/>
                <a:gd name="T30" fmla="*/ 62 w 366"/>
                <a:gd name="T31" fmla="*/ 249 h 387"/>
                <a:gd name="T32" fmla="*/ 68 w 366"/>
                <a:gd name="T33" fmla="*/ 265 h 387"/>
                <a:gd name="T34" fmla="*/ 73 w 366"/>
                <a:gd name="T35" fmla="*/ 280 h 387"/>
                <a:gd name="T36" fmla="*/ 0 w 366"/>
                <a:gd name="T37" fmla="*/ 264 h 387"/>
                <a:gd name="T38" fmla="*/ 64 w 366"/>
                <a:gd name="T39" fmla="*/ 146 h 387"/>
                <a:gd name="T40" fmla="*/ 96 w 366"/>
                <a:gd name="T41" fmla="*/ 150 h 387"/>
                <a:gd name="T42" fmla="*/ 89 w 366"/>
                <a:gd name="T43" fmla="*/ 130 h 387"/>
                <a:gd name="T44" fmla="*/ 98 w 366"/>
                <a:gd name="T45" fmla="*/ 126 h 387"/>
                <a:gd name="T46" fmla="*/ 182 w 366"/>
                <a:gd name="T47" fmla="*/ 196 h 387"/>
                <a:gd name="T48" fmla="*/ 266 w 366"/>
                <a:gd name="T49" fmla="*/ 125 h 387"/>
                <a:gd name="T50" fmla="*/ 276 w 366"/>
                <a:gd name="T51" fmla="*/ 130 h 387"/>
                <a:gd name="T52" fmla="*/ 269 w 366"/>
                <a:gd name="T53" fmla="*/ 150 h 387"/>
                <a:gd name="T54" fmla="*/ 301 w 366"/>
                <a:gd name="T55" fmla="*/ 146 h 387"/>
                <a:gd name="T56" fmla="*/ 318 w 366"/>
                <a:gd name="T57" fmla="*/ 220 h 387"/>
                <a:gd name="T58" fmla="*/ 301 w 366"/>
                <a:gd name="T59" fmla="*/ 226 h 387"/>
                <a:gd name="T60" fmla="*/ 212 w 366"/>
                <a:gd name="T61" fmla="*/ 360 h 387"/>
                <a:gd name="T62" fmla="*/ 310 w 366"/>
                <a:gd name="T63" fmla="*/ 316 h 387"/>
                <a:gd name="T64" fmla="*/ 207 w 366"/>
                <a:gd name="T65" fmla="*/ 380 h 387"/>
                <a:gd name="T66" fmla="*/ 195 w 366"/>
                <a:gd name="T67" fmla="*/ 385 h 387"/>
                <a:gd name="T68" fmla="*/ 48 w 366"/>
                <a:gd name="T69" fmla="*/ 334 h 387"/>
                <a:gd name="T70" fmla="*/ 65 w 366"/>
                <a:gd name="T71" fmla="*/ 311 h 387"/>
                <a:gd name="T72" fmla="*/ 154 w 366"/>
                <a:gd name="T73" fmla="*/ 207 h 387"/>
                <a:gd name="T74" fmla="*/ 61 w 366"/>
                <a:gd name="T75" fmla="*/ 218 h 387"/>
                <a:gd name="T76" fmla="*/ 48 w 366"/>
                <a:gd name="T77" fmla="*/ 144 h 387"/>
                <a:gd name="T78" fmla="*/ 292 w 366"/>
                <a:gd name="T79" fmla="*/ 194 h 387"/>
                <a:gd name="T80" fmla="*/ 223 w 366"/>
                <a:gd name="T81" fmla="*/ 221 h 387"/>
                <a:gd name="T82" fmla="*/ 182 w 366"/>
                <a:gd name="T83" fmla="*/ 370 h 387"/>
                <a:gd name="T84" fmla="*/ 183 w 366"/>
                <a:gd name="T85" fmla="*/ 21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6" h="387">
                  <a:moveTo>
                    <a:pt x="182" y="0"/>
                  </a:moveTo>
                  <a:cubicBezTo>
                    <a:pt x="203" y="0"/>
                    <a:pt x="222" y="10"/>
                    <a:pt x="235" y="26"/>
                  </a:cubicBezTo>
                  <a:cubicBezTo>
                    <a:pt x="244" y="37"/>
                    <a:pt x="251" y="50"/>
                    <a:pt x="255" y="65"/>
                  </a:cubicBezTo>
                  <a:cubicBezTo>
                    <a:pt x="260" y="64"/>
                    <a:pt x="267" y="63"/>
                    <a:pt x="269" y="68"/>
                  </a:cubicBezTo>
                  <a:cubicBezTo>
                    <a:pt x="273" y="77"/>
                    <a:pt x="271" y="97"/>
                    <a:pt x="265" y="99"/>
                  </a:cubicBezTo>
                  <a:cubicBezTo>
                    <a:pt x="263" y="100"/>
                    <a:pt x="260" y="100"/>
                    <a:pt x="257" y="100"/>
                  </a:cubicBezTo>
                  <a:cubicBezTo>
                    <a:pt x="256" y="105"/>
                    <a:pt x="255" y="110"/>
                    <a:pt x="254" y="115"/>
                  </a:cubicBezTo>
                  <a:cubicBezTo>
                    <a:pt x="248" y="116"/>
                    <a:pt x="243" y="117"/>
                    <a:pt x="238" y="118"/>
                  </a:cubicBezTo>
                  <a:cubicBezTo>
                    <a:pt x="241" y="109"/>
                    <a:pt x="243" y="99"/>
                    <a:pt x="243" y="88"/>
                  </a:cubicBezTo>
                  <a:cubicBezTo>
                    <a:pt x="243" y="75"/>
                    <a:pt x="240" y="63"/>
                    <a:pt x="235" y="52"/>
                  </a:cubicBezTo>
                  <a:cubicBezTo>
                    <a:pt x="194" y="85"/>
                    <a:pt x="140" y="61"/>
                    <a:pt x="127" y="55"/>
                  </a:cubicBezTo>
                  <a:cubicBezTo>
                    <a:pt x="122" y="65"/>
                    <a:pt x="120" y="76"/>
                    <a:pt x="120" y="88"/>
                  </a:cubicBezTo>
                  <a:cubicBezTo>
                    <a:pt x="120" y="99"/>
                    <a:pt x="122" y="109"/>
                    <a:pt x="125" y="118"/>
                  </a:cubicBezTo>
                  <a:cubicBezTo>
                    <a:pt x="120" y="117"/>
                    <a:pt x="115" y="116"/>
                    <a:pt x="109" y="115"/>
                  </a:cubicBezTo>
                  <a:cubicBezTo>
                    <a:pt x="108" y="110"/>
                    <a:pt x="107" y="105"/>
                    <a:pt x="107" y="100"/>
                  </a:cubicBezTo>
                  <a:cubicBezTo>
                    <a:pt x="103" y="100"/>
                    <a:pt x="100" y="100"/>
                    <a:pt x="98" y="99"/>
                  </a:cubicBezTo>
                  <a:cubicBezTo>
                    <a:pt x="92" y="97"/>
                    <a:pt x="91" y="77"/>
                    <a:pt x="94" y="68"/>
                  </a:cubicBezTo>
                  <a:cubicBezTo>
                    <a:pt x="96" y="63"/>
                    <a:pt x="103" y="64"/>
                    <a:pt x="109" y="65"/>
                  </a:cubicBezTo>
                  <a:cubicBezTo>
                    <a:pt x="112" y="50"/>
                    <a:pt x="119" y="37"/>
                    <a:pt x="128" y="26"/>
                  </a:cubicBezTo>
                  <a:cubicBezTo>
                    <a:pt x="141" y="10"/>
                    <a:pt x="160" y="0"/>
                    <a:pt x="182" y="0"/>
                  </a:cubicBezTo>
                  <a:close/>
                  <a:moveTo>
                    <a:pt x="348" y="242"/>
                  </a:moveTo>
                  <a:cubicBezTo>
                    <a:pt x="336" y="237"/>
                    <a:pt x="336" y="237"/>
                    <a:pt x="336" y="237"/>
                  </a:cubicBezTo>
                  <a:cubicBezTo>
                    <a:pt x="331" y="232"/>
                    <a:pt x="331" y="232"/>
                    <a:pt x="331" y="232"/>
                  </a:cubicBezTo>
                  <a:cubicBezTo>
                    <a:pt x="330" y="214"/>
                    <a:pt x="330" y="214"/>
                    <a:pt x="330" y="214"/>
                  </a:cubicBezTo>
                  <a:cubicBezTo>
                    <a:pt x="341" y="219"/>
                    <a:pt x="345" y="229"/>
                    <a:pt x="348" y="242"/>
                  </a:cubicBezTo>
                  <a:close/>
                  <a:moveTo>
                    <a:pt x="310" y="234"/>
                  </a:moveTo>
                  <a:cubicBezTo>
                    <a:pt x="308" y="238"/>
                    <a:pt x="306" y="241"/>
                    <a:pt x="305" y="245"/>
                  </a:cubicBezTo>
                  <a:cubicBezTo>
                    <a:pt x="325" y="258"/>
                    <a:pt x="325" y="258"/>
                    <a:pt x="325" y="258"/>
                  </a:cubicBezTo>
                  <a:cubicBezTo>
                    <a:pt x="303" y="249"/>
                    <a:pt x="303" y="249"/>
                    <a:pt x="303" y="249"/>
                  </a:cubicBezTo>
                  <a:cubicBezTo>
                    <a:pt x="301" y="253"/>
                    <a:pt x="300" y="257"/>
                    <a:pt x="298" y="261"/>
                  </a:cubicBezTo>
                  <a:cubicBezTo>
                    <a:pt x="318" y="273"/>
                    <a:pt x="318" y="273"/>
                    <a:pt x="318" y="273"/>
                  </a:cubicBezTo>
                  <a:cubicBezTo>
                    <a:pt x="297" y="265"/>
                    <a:pt x="297" y="265"/>
                    <a:pt x="297" y="265"/>
                  </a:cubicBezTo>
                  <a:cubicBezTo>
                    <a:pt x="296" y="269"/>
                    <a:pt x="294" y="273"/>
                    <a:pt x="293" y="278"/>
                  </a:cubicBezTo>
                  <a:cubicBezTo>
                    <a:pt x="311" y="287"/>
                    <a:pt x="311" y="287"/>
                    <a:pt x="311" y="287"/>
                  </a:cubicBezTo>
                  <a:cubicBezTo>
                    <a:pt x="292" y="280"/>
                    <a:pt x="292" y="280"/>
                    <a:pt x="292" y="280"/>
                  </a:cubicBezTo>
                  <a:cubicBezTo>
                    <a:pt x="292" y="283"/>
                    <a:pt x="291" y="287"/>
                    <a:pt x="290" y="290"/>
                  </a:cubicBezTo>
                  <a:cubicBezTo>
                    <a:pt x="294" y="293"/>
                    <a:pt x="323" y="311"/>
                    <a:pt x="337" y="306"/>
                  </a:cubicBezTo>
                  <a:cubicBezTo>
                    <a:pt x="350" y="301"/>
                    <a:pt x="364" y="281"/>
                    <a:pt x="365" y="264"/>
                  </a:cubicBezTo>
                  <a:cubicBezTo>
                    <a:pt x="366" y="246"/>
                    <a:pt x="320" y="235"/>
                    <a:pt x="310" y="234"/>
                  </a:cubicBezTo>
                  <a:close/>
                  <a:moveTo>
                    <a:pt x="18" y="242"/>
                  </a:moveTo>
                  <a:cubicBezTo>
                    <a:pt x="29" y="237"/>
                    <a:pt x="29" y="237"/>
                    <a:pt x="29" y="237"/>
                  </a:cubicBezTo>
                  <a:cubicBezTo>
                    <a:pt x="34" y="232"/>
                    <a:pt x="34" y="232"/>
                    <a:pt x="34" y="232"/>
                  </a:cubicBezTo>
                  <a:cubicBezTo>
                    <a:pt x="35" y="214"/>
                    <a:pt x="35" y="214"/>
                    <a:pt x="35" y="214"/>
                  </a:cubicBezTo>
                  <a:cubicBezTo>
                    <a:pt x="24" y="219"/>
                    <a:pt x="20" y="229"/>
                    <a:pt x="18" y="242"/>
                  </a:cubicBezTo>
                  <a:close/>
                  <a:moveTo>
                    <a:pt x="55" y="234"/>
                  </a:moveTo>
                  <a:cubicBezTo>
                    <a:pt x="57" y="238"/>
                    <a:pt x="59" y="241"/>
                    <a:pt x="60" y="245"/>
                  </a:cubicBezTo>
                  <a:cubicBezTo>
                    <a:pt x="40" y="258"/>
                    <a:pt x="40" y="258"/>
                    <a:pt x="40" y="258"/>
                  </a:cubicBezTo>
                  <a:cubicBezTo>
                    <a:pt x="62" y="249"/>
                    <a:pt x="62" y="249"/>
                    <a:pt x="62" y="249"/>
                  </a:cubicBezTo>
                  <a:cubicBezTo>
                    <a:pt x="64" y="253"/>
                    <a:pt x="65" y="257"/>
                    <a:pt x="67" y="261"/>
                  </a:cubicBezTo>
                  <a:cubicBezTo>
                    <a:pt x="47" y="273"/>
                    <a:pt x="47" y="273"/>
                    <a:pt x="47" y="273"/>
                  </a:cubicBezTo>
                  <a:cubicBezTo>
                    <a:pt x="68" y="265"/>
                    <a:pt x="68" y="265"/>
                    <a:pt x="68" y="265"/>
                  </a:cubicBezTo>
                  <a:cubicBezTo>
                    <a:pt x="70" y="269"/>
                    <a:pt x="71" y="273"/>
                    <a:pt x="72" y="278"/>
                  </a:cubicBezTo>
                  <a:cubicBezTo>
                    <a:pt x="55" y="287"/>
                    <a:pt x="55" y="287"/>
                    <a:pt x="55" y="287"/>
                  </a:cubicBezTo>
                  <a:cubicBezTo>
                    <a:pt x="73" y="280"/>
                    <a:pt x="73" y="280"/>
                    <a:pt x="73" y="280"/>
                  </a:cubicBezTo>
                  <a:cubicBezTo>
                    <a:pt x="74" y="283"/>
                    <a:pt x="74" y="287"/>
                    <a:pt x="75" y="290"/>
                  </a:cubicBezTo>
                  <a:cubicBezTo>
                    <a:pt x="71" y="293"/>
                    <a:pt x="42" y="311"/>
                    <a:pt x="29" y="306"/>
                  </a:cubicBezTo>
                  <a:cubicBezTo>
                    <a:pt x="15" y="301"/>
                    <a:pt x="1" y="281"/>
                    <a:pt x="0" y="264"/>
                  </a:cubicBezTo>
                  <a:cubicBezTo>
                    <a:pt x="0" y="246"/>
                    <a:pt x="45" y="235"/>
                    <a:pt x="55" y="234"/>
                  </a:cubicBezTo>
                  <a:close/>
                  <a:moveTo>
                    <a:pt x="91" y="162"/>
                  </a:moveTo>
                  <a:cubicBezTo>
                    <a:pt x="64" y="146"/>
                    <a:pt x="64" y="146"/>
                    <a:pt x="64" y="146"/>
                  </a:cubicBezTo>
                  <a:cubicBezTo>
                    <a:pt x="61" y="145"/>
                    <a:pt x="59" y="141"/>
                    <a:pt x="61" y="138"/>
                  </a:cubicBezTo>
                  <a:cubicBezTo>
                    <a:pt x="63" y="135"/>
                    <a:pt x="67" y="134"/>
                    <a:pt x="70" y="135"/>
                  </a:cubicBezTo>
                  <a:cubicBezTo>
                    <a:pt x="96" y="150"/>
                    <a:pt x="96" y="150"/>
                    <a:pt x="96" y="150"/>
                  </a:cubicBezTo>
                  <a:cubicBezTo>
                    <a:pt x="82" y="140"/>
                    <a:pt x="82" y="140"/>
                    <a:pt x="82" y="140"/>
                  </a:cubicBezTo>
                  <a:cubicBezTo>
                    <a:pt x="79" y="138"/>
                    <a:pt x="78" y="134"/>
                    <a:pt x="80" y="131"/>
                  </a:cubicBezTo>
                  <a:cubicBezTo>
                    <a:pt x="82" y="128"/>
                    <a:pt x="86" y="128"/>
                    <a:pt x="89" y="130"/>
                  </a:cubicBezTo>
                  <a:cubicBezTo>
                    <a:pt x="108" y="143"/>
                    <a:pt x="108" y="143"/>
                    <a:pt x="108" y="143"/>
                  </a:cubicBezTo>
                  <a:cubicBezTo>
                    <a:pt x="99" y="134"/>
                    <a:pt x="99" y="134"/>
                    <a:pt x="99" y="134"/>
                  </a:cubicBezTo>
                  <a:cubicBezTo>
                    <a:pt x="96" y="132"/>
                    <a:pt x="96" y="128"/>
                    <a:pt x="98" y="126"/>
                  </a:cubicBezTo>
                  <a:cubicBezTo>
                    <a:pt x="101" y="123"/>
                    <a:pt x="105" y="123"/>
                    <a:pt x="107" y="125"/>
                  </a:cubicBezTo>
                  <a:cubicBezTo>
                    <a:pt x="182" y="195"/>
                    <a:pt x="182" y="195"/>
                    <a:pt x="182" y="195"/>
                  </a:cubicBezTo>
                  <a:cubicBezTo>
                    <a:pt x="182" y="195"/>
                    <a:pt x="182" y="195"/>
                    <a:pt x="182" y="196"/>
                  </a:cubicBezTo>
                  <a:cubicBezTo>
                    <a:pt x="182" y="195"/>
                    <a:pt x="183" y="195"/>
                    <a:pt x="183" y="195"/>
                  </a:cubicBezTo>
                  <a:cubicBezTo>
                    <a:pt x="257" y="125"/>
                    <a:pt x="257" y="125"/>
                    <a:pt x="257" y="125"/>
                  </a:cubicBezTo>
                  <a:cubicBezTo>
                    <a:pt x="260" y="123"/>
                    <a:pt x="264" y="123"/>
                    <a:pt x="266" y="125"/>
                  </a:cubicBezTo>
                  <a:cubicBezTo>
                    <a:pt x="268" y="128"/>
                    <a:pt x="268" y="132"/>
                    <a:pt x="266" y="134"/>
                  </a:cubicBezTo>
                  <a:cubicBezTo>
                    <a:pt x="257" y="143"/>
                    <a:pt x="257" y="143"/>
                    <a:pt x="257" y="143"/>
                  </a:cubicBezTo>
                  <a:cubicBezTo>
                    <a:pt x="276" y="130"/>
                    <a:pt x="276" y="130"/>
                    <a:pt x="276" y="130"/>
                  </a:cubicBezTo>
                  <a:cubicBezTo>
                    <a:pt x="278" y="128"/>
                    <a:pt x="282" y="128"/>
                    <a:pt x="284" y="131"/>
                  </a:cubicBezTo>
                  <a:cubicBezTo>
                    <a:pt x="286" y="134"/>
                    <a:pt x="286" y="138"/>
                    <a:pt x="283" y="140"/>
                  </a:cubicBezTo>
                  <a:cubicBezTo>
                    <a:pt x="269" y="150"/>
                    <a:pt x="269" y="150"/>
                    <a:pt x="269" y="150"/>
                  </a:cubicBezTo>
                  <a:cubicBezTo>
                    <a:pt x="295" y="135"/>
                    <a:pt x="295" y="135"/>
                    <a:pt x="295" y="135"/>
                  </a:cubicBezTo>
                  <a:cubicBezTo>
                    <a:pt x="298" y="134"/>
                    <a:pt x="302" y="135"/>
                    <a:pt x="303" y="138"/>
                  </a:cubicBezTo>
                  <a:cubicBezTo>
                    <a:pt x="305" y="141"/>
                    <a:pt x="304" y="145"/>
                    <a:pt x="301" y="146"/>
                  </a:cubicBezTo>
                  <a:cubicBezTo>
                    <a:pt x="268" y="165"/>
                    <a:pt x="268" y="165"/>
                    <a:pt x="268" y="165"/>
                  </a:cubicBezTo>
                  <a:cubicBezTo>
                    <a:pt x="318" y="144"/>
                    <a:pt x="318" y="144"/>
                    <a:pt x="318" y="144"/>
                  </a:cubicBezTo>
                  <a:cubicBezTo>
                    <a:pt x="318" y="220"/>
                    <a:pt x="318" y="220"/>
                    <a:pt x="318" y="220"/>
                  </a:cubicBezTo>
                  <a:cubicBezTo>
                    <a:pt x="317" y="220"/>
                    <a:pt x="316" y="220"/>
                    <a:pt x="315" y="220"/>
                  </a:cubicBezTo>
                  <a:cubicBezTo>
                    <a:pt x="305" y="218"/>
                    <a:pt x="305" y="218"/>
                    <a:pt x="305" y="218"/>
                  </a:cubicBezTo>
                  <a:cubicBezTo>
                    <a:pt x="301" y="226"/>
                    <a:pt x="301" y="226"/>
                    <a:pt x="301" y="226"/>
                  </a:cubicBezTo>
                  <a:cubicBezTo>
                    <a:pt x="301" y="170"/>
                    <a:pt x="301" y="170"/>
                    <a:pt x="301" y="170"/>
                  </a:cubicBezTo>
                  <a:cubicBezTo>
                    <a:pt x="212" y="207"/>
                    <a:pt x="212" y="207"/>
                    <a:pt x="212" y="207"/>
                  </a:cubicBezTo>
                  <a:cubicBezTo>
                    <a:pt x="212" y="360"/>
                    <a:pt x="212" y="360"/>
                    <a:pt x="212" y="360"/>
                  </a:cubicBezTo>
                  <a:cubicBezTo>
                    <a:pt x="301" y="322"/>
                    <a:pt x="301" y="322"/>
                    <a:pt x="301" y="322"/>
                  </a:cubicBezTo>
                  <a:cubicBezTo>
                    <a:pt x="301" y="311"/>
                    <a:pt x="301" y="311"/>
                    <a:pt x="301" y="311"/>
                  </a:cubicBezTo>
                  <a:cubicBezTo>
                    <a:pt x="304" y="313"/>
                    <a:pt x="307" y="314"/>
                    <a:pt x="310" y="316"/>
                  </a:cubicBezTo>
                  <a:cubicBezTo>
                    <a:pt x="313" y="317"/>
                    <a:pt x="315" y="318"/>
                    <a:pt x="318" y="318"/>
                  </a:cubicBezTo>
                  <a:cubicBezTo>
                    <a:pt x="318" y="334"/>
                    <a:pt x="318" y="334"/>
                    <a:pt x="318" y="334"/>
                  </a:cubicBezTo>
                  <a:cubicBezTo>
                    <a:pt x="207" y="380"/>
                    <a:pt x="207" y="380"/>
                    <a:pt x="207" y="380"/>
                  </a:cubicBezTo>
                  <a:cubicBezTo>
                    <a:pt x="205" y="382"/>
                    <a:pt x="202" y="383"/>
                    <a:pt x="200" y="384"/>
                  </a:cubicBezTo>
                  <a:cubicBezTo>
                    <a:pt x="195" y="385"/>
                    <a:pt x="195" y="385"/>
                    <a:pt x="195" y="385"/>
                  </a:cubicBezTo>
                  <a:cubicBezTo>
                    <a:pt x="195" y="385"/>
                    <a:pt x="195" y="385"/>
                    <a:pt x="195" y="385"/>
                  </a:cubicBezTo>
                  <a:cubicBezTo>
                    <a:pt x="191" y="386"/>
                    <a:pt x="187" y="387"/>
                    <a:pt x="183" y="387"/>
                  </a:cubicBezTo>
                  <a:cubicBezTo>
                    <a:pt x="174" y="387"/>
                    <a:pt x="166" y="385"/>
                    <a:pt x="159" y="380"/>
                  </a:cubicBezTo>
                  <a:cubicBezTo>
                    <a:pt x="48" y="334"/>
                    <a:pt x="48" y="334"/>
                    <a:pt x="48" y="334"/>
                  </a:cubicBezTo>
                  <a:cubicBezTo>
                    <a:pt x="48" y="318"/>
                    <a:pt x="48" y="318"/>
                    <a:pt x="48" y="318"/>
                  </a:cubicBezTo>
                  <a:cubicBezTo>
                    <a:pt x="51" y="318"/>
                    <a:pt x="53" y="317"/>
                    <a:pt x="56" y="316"/>
                  </a:cubicBezTo>
                  <a:cubicBezTo>
                    <a:pt x="59" y="314"/>
                    <a:pt x="62" y="313"/>
                    <a:pt x="65" y="311"/>
                  </a:cubicBezTo>
                  <a:cubicBezTo>
                    <a:pt x="65" y="322"/>
                    <a:pt x="65" y="322"/>
                    <a:pt x="65" y="322"/>
                  </a:cubicBezTo>
                  <a:cubicBezTo>
                    <a:pt x="154" y="360"/>
                    <a:pt x="154" y="360"/>
                    <a:pt x="154" y="360"/>
                  </a:cubicBezTo>
                  <a:cubicBezTo>
                    <a:pt x="154" y="207"/>
                    <a:pt x="154" y="207"/>
                    <a:pt x="154" y="207"/>
                  </a:cubicBezTo>
                  <a:cubicBezTo>
                    <a:pt x="65" y="170"/>
                    <a:pt x="65" y="170"/>
                    <a:pt x="65" y="170"/>
                  </a:cubicBezTo>
                  <a:cubicBezTo>
                    <a:pt x="65" y="226"/>
                    <a:pt x="65" y="226"/>
                    <a:pt x="65" y="226"/>
                  </a:cubicBezTo>
                  <a:cubicBezTo>
                    <a:pt x="61" y="218"/>
                    <a:pt x="61" y="218"/>
                    <a:pt x="61" y="218"/>
                  </a:cubicBezTo>
                  <a:cubicBezTo>
                    <a:pt x="51" y="220"/>
                    <a:pt x="51" y="220"/>
                    <a:pt x="51" y="220"/>
                  </a:cubicBezTo>
                  <a:cubicBezTo>
                    <a:pt x="50" y="220"/>
                    <a:pt x="49" y="220"/>
                    <a:pt x="48" y="220"/>
                  </a:cubicBezTo>
                  <a:cubicBezTo>
                    <a:pt x="48" y="144"/>
                    <a:pt x="48" y="144"/>
                    <a:pt x="48" y="144"/>
                  </a:cubicBezTo>
                  <a:cubicBezTo>
                    <a:pt x="91" y="162"/>
                    <a:pt x="91" y="162"/>
                    <a:pt x="91" y="162"/>
                  </a:cubicBezTo>
                  <a:close/>
                  <a:moveTo>
                    <a:pt x="223" y="221"/>
                  </a:moveTo>
                  <a:cubicBezTo>
                    <a:pt x="292" y="194"/>
                    <a:pt x="292" y="194"/>
                    <a:pt x="292" y="194"/>
                  </a:cubicBezTo>
                  <a:cubicBezTo>
                    <a:pt x="292" y="222"/>
                    <a:pt x="292" y="222"/>
                    <a:pt x="292" y="222"/>
                  </a:cubicBezTo>
                  <a:cubicBezTo>
                    <a:pt x="223" y="249"/>
                    <a:pt x="223" y="249"/>
                    <a:pt x="223" y="249"/>
                  </a:cubicBezTo>
                  <a:cubicBezTo>
                    <a:pt x="223" y="221"/>
                    <a:pt x="223" y="221"/>
                    <a:pt x="223" y="221"/>
                  </a:cubicBezTo>
                  <a:close/>
                  <a:moveTo>
                    <a:pt x="171" y="213"/>
                  </a:moveTo>
                  <a:cubicBezTo>
                    <a:pt x="171" y="368"/>
                    <a:pt x="171" y="368"/>
                    <a:pt x="171" y="368"/>
                  </a:cubicBezTo>
                  <a:cubicBezTo>
                    <a:pt x="175" y="369"/>
                    <a:pt x="179" y="370"/>
                    <a:pt x="182" y="370"/>
                  </a:cubicBezTo>
                  <a:cubicBezTo>
                    <a:pt x="187" y="370"/>
                    <a:pt x="191" y="369"/>
                    <a:pt x="195" y="367"/>
                  </a:cubicBezTo>
                  <a:cubicBezTo>
                    <a:pt x="195" y="213"/>
                    <a:pt x="195" y="213"/>
                    <a:pt x="195" y="213"/>
                  </a:cubicBezTo>
                  <a:cubicBezTo>
                    <a:pt x="191" y="214"/>
                    <a:pt x="187" y="214"/>
                    <a:pt x="183" y="214"/>
                  </a:cubicBezTo>
                  <a:cubicBezTo>
                    <a:pt x="179" y="214"/>
                    <a:pt x="175" y="214"/>
                    <a:pt x="171" y="2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59" name="组合 58"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a:extLst>
              <a:ext uri="{FF2B5EF4-FFF2-40B4-BE49-F238E27FC236}">
                <a16:creationId xmlns:a16="http://schemas.microsoft.com/office/drawing/2014/main" id="{1BD68235-9E2D-4466-9469-86932790D180}"/>
              </a:ext>
            </a:extLst>
          </p:cNvPr>
          <p:cNvGrpSpPr/>
          <p:nvPr/>
        </p:nvGrpSpPr>
        <p:grpSpPr>
          <a:xfrm>
            <a:off x="5821954" y="3251454"/>
            <a:ext cx="864000" cy="864000"/>
            <a:chOff x="3348793" y="4587142"/>
            <a:chExt cx="864000" cy="864000"/>
          </a:xfrm>
        </p:grpSpPr>
        <p:grpSp>
          <p:nvGrpSpPr>
            <p:cNvPr id="60" name="组合 59">
              <a:extLst>
                <a:ext uri="{FF2B5EF4-FFF2-40B4-BE49-F238E27FC236}">
                  <a16:creationId xmlns:a16="http://schemas.microsoft.com/office/drawing/2014/main" id="{CA34E877-3949-4687-AE85-6D7731A11B50}"/>
                </a:ext>
              </a:extLst>
            </p:cNvPr>
            <p:cNvGrpSpPr/>
            <p:nvPr/>
          </p:nvGrpSpPr>
          <p:grpSpPr>
            <a:xfrm>
              <a:off x="3348793" y="4587142"/>
              <a:ext cx="864000" cy="864000"/>
              <a:chOff x="2685273" y="2003310"/>
              <a:chExt cx="1429322" cy="1429322"/>
            </a:xfrm>
          </p:grpSpPr>
          <p:sp>
            <p:nvSpPr>
              <p:cNvPr id="62" name="椭圆 61">
                <a:extLst>
                  <a:ext uri="{FF2B5EF4-FFF2-40B4-BE49-F238E27FC236}">
                    <a16:creationId xmlns:a16="http://schemas.microsoft.com/office/drawing/2014/main" id="{E46F393B-FA60-4060-8862-E73FAFC02855}"/>
                  </a:ext>
                </a:extLst>
              </p:cNvPr>
              <p:cNvSpPr/>
              <p:nvPr/>
            </p:nvSpPr>
            <p:spPr>
              <a:xfrm>
                <a:off x="2685273" y="2003310"/>
                <a:ext cx="1429322" cy="1429322"/>
              </a:xfrm>
              <a:prstGeom prst="ellipse">
                <a:avLst/>
              </a:prstGeom>
              <a:noFill/>
              <a:ln w="12700">
                <a:no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E8C8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3" name="椭圆 62">
                <a:extLst>
                  <a:ext uri="{FF2B5EF4-FFF2-40B4-BE49-F238E27FC236}">
                    <a16:creationId xmlns:a16="http://schemas.microsoft.com/office/drawing/2014/main" id="{2E892C6A-8FEE-4CF8-B464-36A33C1A0F2B}"/>
                  </a:ext>
                </a:extLst>
              </p:cNvPr>
              <p:cNvSpPr/>
              <p:nvPr/>
            </p:nvSpPr>
            <p:spPr>
              <a:xfrm>
                <a:off x="2836034" y="2154071"/>
                <a:ext cx="1127798" cy="1127798"/>
              </a:xfrm>
              <a:prstGeom prst="ellipse">
                <a:avLst/>
              </a:pr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61" name="Freeform 9">
              <a:extLst>
                <a:ext uri="{FF2B5EF4-FFF2-40B4-BE49-F238E27FC236}">
                  <a16:creationId xmlns:a16="http://schemas.microsoft.com/office/drawing/2014/main" id="{6A9E6721-6CAA-4786-AFC9-80FE5223A727}"/>
                </a:ext>
              </a:extLst>
            </p:cNvPr>
            <p:cNvSpPr>
              <a:spLocks noEditPoints="1"/>
            </p:cNvSpPr>
            <p:nvPr/>
          </p:nvSpPr>
          <p:spPr bwMode="auto">
            <a:xfrm>
              <a:off x="3642688" y="4890930"/>
              <a:ext cx="295577" cy="275207"/>
            </a:xfrm>
            <a:custGeom>
              <a:avLst/>
              <a:gdLst>
                <a:gd name="T0" fmla="*/ 74 w 373"/>
                <a:gd name="T1" fmla="*/ 104 h 346"/>
                <a:gd name="T2" fmla="*/ 57 w 373"/>
                <a:gd name="T3" fmla="*/ 75 h 346"/>
                <a:gd name="T4" fmla="*/ 30 w 373"/>
                <a:gd name="T5" fmla="*/ 257 h 346"/>
                <a:gd name="T6" fmla="*/ 50 w 373"/>
                <a:gd name="T7" fmla="*/ 283 h 346"/>
                <a:gd name="T8" fmla="*/ 0 w 373"/>
                <a:gd name="T9" fmla="*/ 346 h 346"/>
                <a:gd name="T10" fmla="*/ 373 w 373"/>
                <a:gd name="T11" fmla="*/ 322 h 346"/>
                <a:gd name="T12" fmla="*/ 342 w 373"/>
                <a:gd name="T13" fmla="*/ 257 h 346"/>
                <a:gd name="T14" fmla="*/ 314 w 373"/>
                <a:gd name="T15" fmla="*/ 75 h 346"/>
                <a:gd name="T16" fmla="*/ 298 w 373"/>
                <a:gd name="T17" fmla="*/ 104 h 346"/>
                <a:gd name="T18" fmla="*/ 315 w 373"/>
                <a:gd name="T19" fmla="*/ 261 h 346"/>
                <a:gd name="T20" fmla="*/ 56 w 373"/>
                <a:gd name="T21" fmla="*/ 104 h 346"/>
                <a:gd name="T22" fmla="*/ 212 w 373"/>
                <a:gd name="T23" fmla="*/ 19 h 346"/>
                <a:gd name="T24" fmla="*/ 226 w 373"/>
                <a:gd name="T25" fmla="*/ 35 h 346"/>
                <a:gd name="T26" fmla="*/ 132 w 373"/>
                <a:gd name="T27" fmla="*/ 59 h 346"/>
                <a:gd name="T28" fmla="*/ 122 w 373"/>
                <a:gd name="T29" fmla="*/ 186 h 346"/>
                <a:gd name="T30" fmla="*/ 195 w 373"/>
                <a:gd name="T31" fmla="*/ 101 h 346"/>
                <a:gd name="T32" fmla="*/ 265 w 373"/>
                <a:gd name="T33" fmla="*/ 123 h 346"/>
                <a:gd name="T34" fmla="*/ 195 w 373"/>
                <a:gd name="T35" fmla="*/ 101 h 346"/>
                <a:gd name="T36" fmla="*/ 267 w 373"/>
                <a:gd name="T37" fmla="*/ 68 h 346"/>
                <a:gd name="T38" fmla="*/ 281 w 373"/>
                <a:gd name="T39" fmla="*/ 208 h 346"/>
                <a:gd name="T40" fmla="*/ 178 w 373"/>
                <a:gd name="T41" fmla="*/ 235 h 346"/>
                <a:gd name="T42" fmla="*/ 149 w 373"/>
                <a:gd name="T43" fmla="*/ 63 h 346"/>
                <a:gd name="T44" fmla="*/ 170 w 373"/>
                <a:gd name="T45" fmla="*/ 83 h 346"/>
                <a:gd name="T46" fmla="*/ 165 w 373"/>
                <a:gd name="T47" fmla="*/ 236 h 346"/>
                <a:gd name="T48" fmla="*/ 145 w 373"/>
                <a:gd name="T49" fmla="*/ 216 h 346"/>
                <a:gd name="T50" fmla="*/ 149 w 373"/>
                <a:gd name="T51" fmla="*/ 63 h 346"/>
                <a:gd name="T52" fmla="*/ 170 w 373"/>
                <a:gd name="T53" fmla="*/ 66 h 346"/>
                <a:gd name="T54" fmla="*/ 257 w 373"/>
                <a:gd name="T55" fmla="*/ 56 h 346"/>
                <a:gd name="T56" fmla="*/ 160 w 373"/>
                <a:gd name="T57" fmla="*/ 60 h 346"/>
                <a:gd name="T58" fmla="*/ 110 w 373"/>
                <a:gd name="T59" fmla="*/ 24 h 346"/>
                <a:gd name="T60" fmla="*/ 114 w 373"/>
                <a:gd name="T61" fmla="*/ 183 h 346"/>
                <a:gd name="T62" fmla="*/ 93 w 373"/>
                <a:gd name="T63" fmla="*/ 177 h 346"/>
                <a:gd name="T64" fmla="*/ 89 w 373"/>
                <a:gd name="T65" fmla="*/ 18 h 346"/>
                <a:gd name="T66" fmla="*/ 105 w 373"/>
                <a:gd name="T67" fmla="*/ 12 h 346"/>
                <a:gd name="T68" fmla="*/ 116 w 373"/>
                <a:gd name="T69" fmla="*/ 19 h 346"/>
                <a:gd name="T70" fmla="*/ 188 w 373"/>
                <a:gd name="T71" fmla="*/ 1 h 346"/>
                <a:gd name="T72" fmla="*/ 166 w 373"/>
                <a:gd name="T73" fmla="*/ 303 h 346"/>
                <a:gd name="T74" fmla="*/ 219 w 373"/>
                <a:gd name="T75" fmla="*/ 326 h 346"/>
                <a:gd name="T76" fmla="*/ 166 w 373"/>
                <a:gd name="T77" fmla="*/ 30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3" h="346">
                  <a:moveTo>
                    <a:pt x="56" y="104"/>
                  </a:moveTo>
                  <a:cubicBezTo>
                    <a:pt x="74" y="104"/>
                    <a:pt x="74" y="104"/>
                    <a:pt x="74" y="104"/>
                  </a:cubicBezTo>
                  <a:cubicBezTo>
                    <a:pt x="74" y="75"/>
                    <a:pt x="74" y="75"/>
                    <a:pt x="74" y="75"/>
                  </a:cubicBezTo>
                  <a:cubicBezTo>
                    <a:pt x="57" y="75"/>
                    <a:pt x="57" y="75"/>
                    <a:pt x="57" y="75"/>
                  </a:cubicBezTo>
                  <a:cubicBezTo>
                    <a:pt x="42" y="75"/>
                    <a:pt x="30" y="87"/>
                    <a:pt x="30" y="102"/>
                  </a:cubicBezTo>
                  <a:cubicBezTo>
                    <a:pt x="30" y="257"/>
                    <a:pt x="30" y="257"/>
                    <a:pt x="30" y="257"/>
                  </a:cubicBezTo>
                  <a:cubicBezTo>
                    <a:pt x="30" y="269"/>
                    <a:pt x="38" y="280"/>
                    <a:pt x="50" y="283"/>
                  </a:cubicBezTo>
                  <a:cubicBezTo>
                    <a:pt x="50" y="283"/>
                    <a:pt x="50" y="283"/>
                    <a:pt x="50" y="283"/>
                  </a:cubicBezTo>
                  <a:cubicBezTo>
                    <a:pt x="0" y="322"/>
                    <a:pt x="0" y="322"/>
                    <a:pt x="0" y="322"/>
                  </a:cubicBezTo>
                  <a:cubicBezTo>
                    <a:pt x="0" y="346"/>
                    <a:pt x="0" y="346"/>
                    <a:pt x="0" y="346"/>
                  </a:cubicBezTo>
                  <a:cubicBezTo>
                    <a:pt x="373" y="346"/>
                    <a:pt x="373" y="346"/>
                    <a:pt x="373" y="346"/>
                  </a:cubicBezTo>
                  <a:cubicBezTo>
                    <a:pt x="373" y="322"/>
                    <a:pt x="373" y="322"/>
                    <a:pt x="373" y="322"/>
                  </a:cubicBezTo>
                  <a:cubicBezTo>
                    <a:pt x="320" y="284"/>
                    <a:pt x="320" y="284"/>
                    <a:pt x="320" y="284"/>
                  </a:cubicBezTo>
                  <a:cubicBezTo>
                    <a:pt x="332" y="281"/>
                    <a:pt x="342" y="270"/>
                    <a:pt x="342" y="257"/>
                  </a:cubicBezTo>
                  <a:cubicBezTo>
                    <a:pt x="342" y="102"/>
                    <a:pt x="342" y="102"/>
                    <a:pt x="342" y="102"/>
                  </a:cubicBezTo>
                  <a:cubicBezTo>
                    <a:pt x="342" y="87"/>
                    <a:pt x="329" y="75"/>
                    <a:pt x="314" y="75"/>
                  </a:cubicBezTo>
                  <a:cubicBezTo>
                    <a:pt x="298" y="75"/>
                    <a:pt x="298" y="75"/>
                    <a:pt x="298" y="75"/>
                  </a:cubicBezTo>
                  <a:cubicBezTo>
                    <a:pt x="298" y="104"/>
                    <a:pt x="298" y="104"/>
                    <a:pt x="298" y="104"/>
                  </a:cubicBezTo>
                  <a:cubicBezTo>
                    <a:pt x="315" y="104"/>
                    <a:pt x="315" y="104"/>
                    <a:pt x="315" y="104"/>
                  </a:cubicBezTo>
                  <a:cubicBezTo>
                    <a:pt x="315" y="261"/>
                    <a:pt x="315" y="261"/>
                    <a:pt x="315" y="261"/>
                  </a:cubicBezTo>
                  <a:cubicBezTo>
                    <a:pt x="56" y="261"/>
                    <a:pt x="56" y="261"/>
                    <a:pt x="56" y="261"/>
                  </a:cubicBezTo>
                  <a:cubicBezTo>
                    <a:pt x="56" y="104"/>
                    <a:pt x="56" y="104"/>
                    <a:pt x="56" y="104"/>
                  </a:cubicBezTo>
                  <a:close/>
                  <a:moveTo>
                    <a:pt x="122" y="31"/>
                  </a:moveTo>
                  <a:cubicBezTo>
                    <a:pt x="212" y="19"/>
                    <a:pt x="212" y="19"/>
                    <a:pt x="212" y="19"/>
                  </a:cubicBezTo>
                  <a:cubicBezTo>
                    <a:pt x="219" y="18"/>
                    <a:pt x="226" y="24"/>
                    <a:pt x="226" y="31"/>
                  </a:cubicBezTo>
                  <a:cubicBezTo>
                    <a:pt x="226" y="35"/>
                    <a:pt x="226" y="35"/>
                    <a:pt x="226" y="35"/>
                  </a:cubicBezTo>
                  <a:cubicBezTo>
                    <a:pt x="141" y="46"/>
                    <a:pt x="141" y="46"/>
                    <a:pt x="141" y="46"/>
                  </a:cubicBezTo>
                  <a:cubicBezTo>
                    <a:pt x="135" y="47"/>
                    <a:pt x="132" y="51"/>
                    <a:pt x="132" y="59"/>
                  </a:cubicBezTo>
                  <a:cubicBezTo>
                    <a:pt x="132" y="184"/>
                    <a:pt x="132" y="184"/>
                    <a:pt x="132" y="184"/>
                  </a:cubicBezTo>
                  <a:cubicBezTo>
                    <a:pt x="122" y="186"/>
                    <a:pt x="122" y="186"/>
                    <a:pt x="122" y="186"/>
                  </a:cubicBezTo>
                  <a:cubicBezTo>
                    <a:pt x="122" y="31"/>
                    <a:pt x="122" y="31"/>
                    <a:pt x="122" y="31"/>
                  </a:cubicBezTo>
                  <a:close/>
                  <a:moveTo>
                    <a:pt x="195" y="101"/>
                  </a:moveTo>
                  <a:cubicBezTo>
                    <a:pt x="265" y="92"/>
                    <a:pt x="265" y="92"/>
                    <a:pt x="265" y="92"/>
                  </a:cubicBezTo>
                  <a:cubicBezTo>
                    <a:pt x="265" y="123"/>
                    <a:pt x="265" y="123"/>
                    <a:pt x="265" y="123"/>
                  </a:cubicBezTo>
                  <a:cubicBezTo>
                    <a:pt x="195" y="132"/>
                    <a:pt x="195" y="132"/>
                    <a:pt x="195" y="132"/>
                  </a:cubicBezTo>
                  <a:cubicBezTo>
                    <a:pt x="195" y="101"/>
                    <a:pt x="195" y="101"/>
                    <a:pt x="195" y="101"/>
                  </a:cubicBezTo>
                  <a:close/>
                  <a:moveTo>
                    <a:pt x="178" y="80"/>
                  </a:moveTo>
                  <a:cubicBezTo>
                    <a:pt x="267" y="68"/>
                    <a:pt x="267" y="68"/>
                    <a:pt x="267" y="68"/>
                  </a:cubicBezTo>
                  <a:cubicBezTo>
                    <a:pt x="275" y="67"/>
                    <a:pt x="281" y="72"/>
                    <a:pt x="281" y="80"/>
                  </a:cubicBezTo>
                  <a:cubicBezTo>
                    <a:pt x="281" y="208"/>
                    <a:pt x="281" y="208"/>
                    <a:pt x="281" y="208"/>
                  </a:cubicBezTo>
                  <a:cubicBezTo>
                    <a:pt x="281" y="215"/>
                    <a:pt x="275" y="222"/>
                    <a:pt x="267" y="223"/>
                  </a:cubicBezTo>
                  <a:cubicBezTo>
                    <a:pt x="178" y="235"/>
                    <a:pt x="178" y="235"/>
                    <a:pt x="178" y="235"/>
                  </a:cubicBezTo>
                  <a:cubicBezTo>
                    <a:pt x="178" y="80"/>
                    <a:pt x="178" y="80"/>
                    <a:pt x="178" y="80"/>
                  </a:cubicBezTo>
                  <a:close/>
                  <a:moveTo>
                    <a:pt x="149" y="63"/>
                  </a:moveTo>
                  <a:cubicBezTo>
                    <a:pt x="165" y="73"/>
                    <a:pt x="165" y="73"/>
                    <a:pt x="165" y="73"/>
                  </a:cubicBezTo>
                  <a:cubicBezTo>
                    <a:pt x="168" y="75"/>
                    <a:pt x="170" y="79"/>
                    <a:pt x="170" y="83"/>
                  </a:cubicBezTo>
                  <a:cubicBezTo>
                    <a:pt x="170" y="232"/>
                    <a:pt x="170" y="232"/>
                    <a:pt x="170" y="232"/>
                  </a:cubicBezTo>
                  <a:cubicBezTo>
                    <a:pt x="170" y="236"/>
                    <a:pt x="168" y="238"/>
                    <a:pt x="165" y="236"/>
                  </a:cubicBezTo>
                  <a:cubicBezTo>
                    <a:pt x="149" y="226"/>
                    <a:pt x="149" y="226"/>
                    <a:pt x="149" y="226"/>
                  </a:cubicBezTo>
                  <a:cubicBezTo>
                    <a:pt x="147" y="224"/>
                    <a:pt x="145" y="220"/>
                    <a:pt x="145" y="216"/>
                  </a:cubicBezTo>
                  <a:cubicBezTo>
                    <a:pt x="145" y="67"/>
                    <a:pt x="145" y="67"/>
                    <a:pt x="145" y="67"/>
                  </a:cubicBezTo>
                  <a:cubicBezTo>
                    <a:pt x="145" y="63"/>
                    <a:pt x="147" y="61"/>
                    <a:pt x="149" y="63"/>
                  </a:cubicBezTo>
                  <a:close/>
                  <a:moveTo>
                    <a:pt x="160" y="60"/>
                  </a:moveTo>
                  <a:cubicBezTo>
                    <a:pt x="170" y="66"/>
                    <a:pt x="170" y="66"/>
                    <a:pt x="170" y="66"/>
                  </a:cubicBezTo>
                  <a:cubicBezTo>
                    <a:pt x="171" y="67"/>
                    <a:pt x="171" y="67"/>
                    <a:pt x="171" y="67"/>
                  </a:cubicBezTo>
                  <a:cubicBezTo>
                    <a:pt x="257" y="56"/>
                    <a:pt x="257" y="56"/>
                    <a:pt x="257" y="56"/>
                  </a:cubicBezTo>
                  <a:cubicBezTo>
                    <a:pt x="255" y="52"/>
                    <a:pt x="250" y="49"/>
                    <a:pt x="244" y="50"/>
                  </a:cubicBezTo>
                  <a:cubicBezTo>
                    <a:pt x="160" y="60"/>
                    <a:pt x="160" y="60"/>
                    <a:pt x="160" y="60"/>
                  </a:cubicBezTo>
                  <a:close/>
                  <a:moveTo>
                    <a:pt x="93" y="14"/>
                  </a:moveTo>
                  <a:cubicBezTo>
                    <a:pt x="110" y="24"/>
                    <a:pt x="110" y="24"/>
                    <a:pt x="110" y="24"/>
                  </a:cubicBezTo>
                  <a:cubicBezTo>
                    <a:pt x="112" y="26"/>
                    <a:pt x="114" y="30"/>
                    <a:pt x="114" y="34"/>
                  </a:cubicBezTo>
                  <a:cubicBezTo>
                    <a:pt x="114" y="183"/>
                    <a:pt x="114" y="183"/>
                    <a:pt x="114" y="183"/>
                  </a:cubicBezTo>
                  <a:cubicBezTo>
                    <a:pt x="114" y="187"/>
                    <a:pt x="112" y="189"/>
                    <a:pt x="110" y="187"/>
                  </a:cubicBezTo>
                  <a:cubicBezTo>
                    <a:pt x="93" y="177"/>
                    <a:pt x="93" y="177"/>
                    <a:pt x="93" y="177"/>
                  </a:cubicBezTo>
                  <a:cubicBezTo>
                    <a:pt x="91" y="175"/>
                    <a:pt x="89" y="171"/>
                    <a:pt x="89" y="167"/>
                  </a:cubicBezTo>
                  <a:cubicBezTo>
                    <a:pt x="89" y="18"/>
                    <a:pt x="89" y="18"/>
                    <a:pt x="89" y="18"/>
                  </a:cubicBezTo>
                  <a:cubicBezTo>
                    <a:pt x="89" y="14"/>
                    <a:pt x="91" y="13"/>
                    <a:pt x="93" y="14"/>
                  </a:cubicBezTo>
                  <a:close/>
                  <a:moveTo>
                    <a:pt x="105" y="12"/>
                  </a:moveTo>
                  <a:cubicBezTo>
                    <a:pt x="114" y="18"/>
                    <a:pt x="114" y="18"/>
                    <a:pt x="114" y="18"/>
                  </a:cubicBezTo>
                  <a:cubicBezTo>
                    <a:pt x="115" y="18"/>
                    <a:pt x="115" y="18"/>
                    <a:pt x="116" y="19"/>
                  </a:cubicBezTo>
                  <a:cubicBezTo>
                    <a:pt x="202" y="8"/>
                    <a:pt x="202" y="8"/>
                    <a:pt x="202" y="8"/>
                  </a:cubicBezTo>
                  <a:cubicBezTo>
                    <a:pt x="199" y="3"/>
                    <a:pt x="194" y="0"/>
                    <a:pt x="188" y="1"/>
                  </a:cubicBezTo>
                  <a:cubicBezTo>
                    <a:pt x="105" y="12"/>
                    <a:pt x="105" y="12"/>
                    <a:pt x="105" y="12"/>
                  </a:cubicBezTo>
                  <a:close/>
                  <a:moveTo>
                    <a:pt x="166" y="303"/>
                  </a:moveTo>
                  <a:cubicBezTo>
                    <a:pt x="206" y="303"/>
                    <a:pt x="206" y="303"/>
                    <a:pt x="206" y="303"/>
                  </a:cubicBezTo>
                  <a:cubicBezTo>
                    <a:pt x="219" y="326"/>
                    <a:pt x="219" y="326"/>
                    <a:pt x="219" y="326"/>
                  </a:cubicBezTo>
                  <a:cubicBezTo>
                    <a:pt x="154" y="326"/>
                    <a:pt x="154" y="326"/>
                    <a:pt x="154" y="326"/>
                  </a:cubicBezTo>
                  <a:lnTo>
                    <a:pt x="166" y="30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64" name="组合 63"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a:extLst>
              <a:ext uri="{FF2B5EF4-FFF2-40B4-BE49-F238E27FC236}">
                <a16:creationId xmlns:a16="http://schemas.microsoft.com/office/drawing/2014/main" id="{E1C732BF-FDA0-4690-A19B-D0C43B8944A6}"/>
              </a:ext>
            </a:extLst>
          </p:cNvPr>
          <p:cNvGrpSpPr/>
          <p:nvPr/>
        </p:nvGrpSpPr>
        <p:grpSpPr>
          <a:xfrm>
            <a:off x="5821954" y="4863015"/>
            <a:ext cx="864000" cy="864000"/>
            <a:chOff x="5623446" y="4587142"/>
            <a:chExt cx="864000" cy="864000"/>
          </a:xfrm>
        </p:grpSpPr>
        <p:grpSp>
          <p:nvGrpSpPr>
            <p:cNvPr id="65" name="组合 64">
              <a:extLst>
                <a:ext uri="{FF2B5EF4-FFF2-40B4-BE49-F238E27FC236}">
                  <a16:creationId xmlns:a16="http://schemas.microsoft.com/office/drawing/2014/main" id="{DE930891-C7D6-4E1E-B424-6479DD289BB8}"/>
                </a:ext>
              </a:extLst>
            </p:cNvPr>
            <p:cNvGrpSpPr/>
            <p:nvPr/>
          </p:nvGrpSpPr>
          <p:grpSpPr>
            <a:xfrm>
              <a:off x="5623446" y="4587142"/>
              <a:ext cx="864000" cy="864000"/>
              <a:chOff x="2685273" y="2003310"/>
              <a:chExt cx="1429322" cy="1429322"/>
            </a:xfrm>
          </p:grpSpPr>
          <p:sp>
            <p:nvSpPr>
              <p:cNvPr id="67" name="椭圆 66">
                <a:extLst>
                  <a:ext uri="{FF2B5EF4-FFF2-40B4-BE49-F238E27FC236}">
                    <a16:creationId xmlns:a16="http://schemas.microsoft.com/office/drawing/2014/main" id="{B3C26A5E-0A1B-4958-A854-0AB01BAF66FA}"/>
                  </a:ext>
                </a:extLst>
              </p:cNvPr>
              <p:cNvSpPr/>
              <p:nvPr/>
            </p:nvSpPr>
            <p:spPr>
              <a:xfrm>
                <a:off x="2685273" y="2003310"/>
                <a:ext cx="1429322" cy="1429322"/>
              </a:xfrm>
              <a:prstGeom prst="ellipse">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E8C8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8" name="椭圆 67">
                <a:extLst>
                  <a:ext uri="{FF2B5EF4-FFF2-40B4-BE49-F238E27FC236}">
                    <a16:creationId xmlns:a16="http://schemas.microsoft.com/office/drawing/2014/main" id="{2F2BA0EC-E06C-4FC9-83C8-AE6AA8CE9AC2}"/>
                  </a:ext>
                </a:extLst>
              </p:cNvPr>
              <p:cNvSpPr/>
              <p:nvPr/>
            </p:nvSpPr>
            <p:spPr>
              <a:xfrm>
                <a:off x="2836034" y="2154071"/>
                <a:ext cx="1127798" cy="1127798"/>
              </a:xfrm>
              <a:prstGeom prst="ellipse">
                <a:avLst/>
              </a:pr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66" name="Freeform 19">
              <a:extLst>
                <a:ext uri="{FF2B5EF4-FFF2-40B4-BE49-F238E27FC236}">
                  <a16:creationId xmlns:a16="http://schemas.microsoft.com/office/drawing/2014/main" id="{56E3A633-551D-4386-9E49-CD14B0A9CF39}"/>
                </a:ext>
              </a:extLst>
            </p:cNvPr>
            <p:cNvSpPr>
              <a:spLocks noEditPoints="1"/>
            </p:cNvSpPr>
            <p:nvPr/>
          </p:nvSpPr>
          <p:spPr bwMode="auto">
            <a:xfrm>
              <a:off x="5925708" y="4916289"/>
              <a:ext cx="290588" cy="224489"/>
            </a:xfrm>
            <a:custGeom>
              <a:avLst/>
              <a:gdLst>
                <a:gd name="T0" fmla="*/ 146 w 367"/>
                <a:gd name="T1" fmla="*/ 218 h 282"/>
                <a:gd name="T2" fmla="*/ 229 w 367"/>
                <a:gd name="T3" fmla="*/ 203 h 282"/>
                <a:gd name="T4" fmla="*/ 274 w 367"/>
                <a:gd name="T5" fmla="*/ 158 h 282"/>
                <a:gd name="T6" fmla="*/ 319 w 367"/>
                <a:gd name="T7" fmla="*/ 203 h 282"/>
                <a:gd name="T8" fmla="*/ 339 w 367"/>
                <a:gd name="T9" fmla="*/ 218 h 282"/>
                <a:gd name="T10" fmla="*/ 289 w 367"/>
                <a:gd name="T11" fmla="*/ 80 h 282"/>
                <a:gd name="T12" fmla="*/ 282 w 367"/>
                <a:gd name="T13" fmla="*/ 72 h 282"/>
                <a:gd name="T14" fmla="*/ 29 w 367"/>
                <a:gd name="T15" fmla="*/ 28 h 282"/>
                <a:gd name="T16" fmla="*/ 0 w 367"/>
                <a:gd name="T17" fmla="*/ 0 h 282"/>
                <a:gd name="T18" fmla="*/ 306 w 367"/>
                <a:gd name="T19" fmla="*/ 0 h 282"/>
                <a:gd name="T20" fmla="*/ 363 w 367"/>
                <a:gd name="T21" fmla="*/ 55 h 282"/>
                <a:gd name="T22" fmla="*/ 367 w 367"/>
                <a:gd name="T23" fmla="*/ 65 h 282"/>
                <a:gd name="T24" fmla="*/ 367 w 367"/>
                <a:gd name="T25" fmla="*/ 246 h 282"/>
                <a:gd name="T26" fmla="*/ 306 w 367"/>
                <a:gd name="T27" fmla="*/ 246 h 282"/>
                <a:gd name="T28" fmla="*/ 299 w 367"/>
                <a:gd name="T29" fmla="*/ 272 h 282"/>
                <a:gd name="T30" fmla="*/ 274 w 367"/>
                <a:gd name="T31" fmla="*/ 247 h 282"/>
                <a:gd name="T32" fmla="*/ 274 w 367"/>
                <a:gd name="T33" fmla="*/ 247 h 282"/>
                <a:gd name="T34" fmla="*/ 249 w 367"/>
                <a:gd name="T35" fmla="*/ 272 h 282"/>
                <a:gd name="T36" fmla="*/ 242 w 367"/>
                <a:gd name="T37" fmla="*/ 246 h 282"/>
                <a:gd name="T38" fmla="*/ 0 w 367"/>
                <a:gd name="T39" fmla="*/ 246 h 282"/>
                <a:gd name="T40" fmla="*/ 332 w 367"/>
                <a:gd name="T41" fmla="*/ 64 h 282"/>
                <a:gd name="T42" fmla="*/ 300 w 367"/>
                <a:gd name="T43" fmla="*/ 33 h 282"/>
                <a:gd name="T44" fmla="*/ 290 w 367"/>
                <a:gd name="T45" fmla="*/ 186 h 282"/>
                <a:gd name="T46" fmla="*/ 290 w 367"/>
                <a:gd name="T47" fmla="*/ 219 h 282"/>
                <a:gd name="T48" fmla="*/ 257 w 367"/>
                <a:gd name="T49" fmla="*/ 219 h 282"/>
                <a:gd name="T50" fmla="*/ 257 w 367"/>
                <a:gd name="T51" fmla="*/ 186 h 282"/>
                <a:gd name="T52" fmla="*/ 290 w 367"/>
                <a:gd name="T53" fmla="*/ 186 h 282"/>
                <a:gd name="T54" fmla="*/ 210 w 367"/>
                <a:gd name="T55" fmla="*/ 136 h 282"/>
                <a:gd name="T56" fmla="*/ 57 w 367"/>
                <a:gd name="T57" fmla="*/ 146 h 282"/>
                <a:gd name="T58" fmla="*/ 57 w 367"/>
                <a:gd name="T59" fmla="*/ 95 h 282"/>
                <a:gd name="T60" fmla="*/ 237 w 367"/>
                <a:gd name="T61" fmla="*/ 106 h 282"/>
                <a:gd name="T62" fmla="*/ 57 w 367"/>
                <a:gd name="T63" fmla="*/ 95 h 282"/>
                <a:gd name="T64" fmla="*/ 237 w 367"/>
                <a:gd name="T65" fmla="*/ 54 h 282"/>
                <a:gd name="T66" fmla="*/ 57 w 367"/>
                <a:gd name="T67" fmla="*/ 6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7" h="282">
                  <a:moveTo>
                    <a:pt x="29" y="218"/>
                  </a:moveTo>
                  <a:cubicBezTo>
                    <a:pt x="146" y="218"/>
                    <a:pt x="146" y="218"/>
                    <a:pt x="146" y="218"/>
                  </a:cubicBezTo>
                  <a:cubicBezTo>
                    <a:pt x="232" y="218"/>
                    <a:pt x="232" y="218"/>
                    <a:pt x="232" y="218"/>
                  </a:cubicBezTo>
                  <a:cubicBezTo>
                    <a:pt x="230" y="213"/>
                    <a:pt x="229" y="208"/>
                    <a:pt x="229" y="203"/>
                  </a:cubicBezTo>
                  <a:cubicBezTo>
                    <a:pt x="229" y="190"/>
                    <a:pt x="234" y="179"/>
                    <a:pt x="242" y="171"/>
                  </a:cubicBezTo>
                  <a:cubicBezTo>
                    <a:pt x="250" y="163"/>
                    <a:pt x="262" y="158"/>
                    <a:pt x="274" y="158"/>
                  </a:cubicBezTo>
                  <a:cubicBezTo>
                    <a:pt x="286" y="158"/>
                    <a:pt x="297" y="163"/>
                    <a:pt x="306" y="171"/>
                  </a:cubicBezTo>
                  <a:cubicBezTo>
                    <a:pt x="314" y="179"/>
                    <a:pt x="319" y="190"/>
                    <a:pt x="319" y="203"/>
                  </a:cubicBezTo>
                  <a:cubicBezTo>
                    <a:pt x="319" y="208"/>
                    <a:pt x="318" y="213"/>
                    <a:pt x="316" y="218"/>
                  </a:cubicBezTo>
                  <a:cubicBezTo>
                    <a:pt x="339" y="218"/>
                    <a:pt x="339" y="218"/>
                    <a:pt x="339" y="218"/>
                  </a:cubicBezTo>
                  <a:cubicBezTo>
                    <a:pt x="339" y="78"/>
                    <a:pt x="339" y="78"/>
                    <a:pt x="339" y="78"/>
                  </a:cubicBezTo>
                  <a:cubicBezTo>
                    <a:pt x="289" y="80"/>
                    <a:pt x="289" y="80"/>
                    <a:pt x="289" y="80"/>
                  </a:cubicBezTo>
                  <a:cubicBezTo>
                    <a:pt x="281" y="80"/>
                    <a:pt x="281" y="80"/>
                    <a:pt x="281" y="80"/>
                  </a:cubicBezTo>
                  <a:cubicBezTo>
                    <a:pt x="282" y="72"/>
                    <a:pt x="282" y="72"/>
                    <a:pt x="282" y="72"/>
                  </a:cubicBezTo>
                  <a:cubicBezTo>
                    <a:pt x="286" y="28"/>
                    <a:pt x="286" y="28"/>
                    <a:pt x="286" y="28"/>
                  </a:cubicBezTo>
                  <a:cubicBezTo>
                    <a:pt x="200" y="28"/>
                    <a:pt x="114" y="28"/>
                    <a:pt x="29" y="28"/>
                  </a:cubicBezTo>
                  <a:cubicBezTo>
                    <a:pt x="29" y="218"/>
                    <a:pt x="29" y="218"/>
                    <a:pt x="29" y="218"/>
                  </a:cubicBezTo>
                  <a:close/>
                  <a:moveTo>
                    <a:pt x="0" y="0"/>
                  </a:moveTo>
                  <a:cubicBezTo>
                    <a:pt x="100" y="0"/>
                    <a:pt x="200" y="0"/>
                    <a:pt x="300" y="0"/>
                  </a:cubicBezTo>
                  <a:cubicBezTo>
                    <a:pt x="306" y="0"/>
                    <a:pt x="306" y="0"/>
                    <a:pt x="306" y="0"/>
                  </a:cubicBezTo>
                  <a:cubicBezTo>
                    <a:pt x="310" y="4"/>
                    <a:pt x="310" y="4"/>
                    <a:pt x="310" y="4"/>
                  </a:cubicBezTo>
                  <a:cubicBezTo>
                    <a:pt x="363" y="55"/>
                    <a:pt x="363" y="55"/>
                    <a:pt x="363" y="55"/>
                  </a:cubicBezTo>
                  <a:cubicBezTo>
                    <a:pt x="367" y="59"/>
                    <a:pt x="367" y="59"/>
                    <a:pt x="367" y="59"/>
                  </a:cubicBezTo>
                  <a:cubicBezTo>
                    <a:pt x="367" y="65"/>
                    <a:pt x="367" y="65"/>
                    <a:pt x="367" y="65"/>
                  </a:cubicBezTo>
                  <a:cubicBezTo>
                    <a:pt x="367" y="232"/>
                    <a:pt x="367" y="232"/>
                    <a:pt x="367" y="232"/>
                  </a:cubicBezTo>
                  <a:cubicBezTo>
                    <a:pt x="367" y="246"/>
                    <a:pt x="367" y="246"/>
                    <a:pt x="367" y="246"/>
                  </a:cubicBezTo>
                  <a:cubicBezTo>
                    <a:pt x="353" y="246"/>
                    <a:pt x="353" y="246"/>
                    <a:pt x="353" y="246"/>
                  </a:cubicBezTo>
                  <a:cubicBezTo>
                    <a:pt x="306" y="246"/>
                    <a:pt x="306" y="246"/>
                    <a:pt x="306" y="246"/>
                  </a:cubicBezTo>
                  <a:cubicBezTo>
                    <a:pt x="315" y="272"/>
                    <a:pt x="315" y="272"/>
                    <a:pt x="315" y="272"/>
                  </a:cubicBezTo>
                  <a:cubicBezTo>
                    <a:pt x="299" y="272"/>
                    <a:pt x="299" y="272"/>
                    <a:pt x="299" y="272"/>
                  </a:cubicBezTo>
                  <a:cubicBezTo>
                    <a:pt x="290" y="282"/>
                    <a:pt x="290" y="282"/>
                    <a:pt x="290" y="282"/>
                  </a:cubicBezTo>
                  <a:cubicBezTo>
                    <a:pt x="274" y="247"/>
                    <a:pt x="274" y="247"/>
                    <a:pt x="274" y="247"/>
                  </a:cubicBezTo>
                  <a:cubicBezTo>
                    <a:pt x="274" y="247"/>
                    <a:pt x="274" y="247"/>
                    <a:pt x="274" y="247"/>
                  </a:cubicBezTo>
                  <a:cubicBezTo>
                    <a:pt x="274" y="247"/>
                    <a:pt x="274" y="247"/>
                    <a:pt x="274" y="247"/>
                  </a:cubicBezTo>
                  <a:cubicBezTo>
                    <a:pt x="258" y="282"/>
                    <a:pt x="258" y="282"/>
                    <a:pt x="258" y="282"/>
                  </a:cubicBezTo>
                  <a:cubicBezTo>
                    <a:pt x="249" y="272"/>
                    <a:pt x="249" y="272"/>
                    <a:pt x="249" y="272"/>
                  </a:cubicBezTo>
                  <a:cubicBezTo>
                    <a:pt x="232" y="272"/>
                    <a:pt x="232" y="272"/>
                    <a:pt x="232" y="272"/>
                  </a:cubicBezTo>
                  <a:cubicBezTo>
                    <a:pt x="242" y="246"/>
                    <a:pt x="242" y="246"/>
                    <a:pt x="242" y="246"/>
                  </a:cubicBezTo>
                  <a:cubicBezTo>
                    <a:pt x="146" y="246"/>
                    <a:pt x="146" y="246"/>
                    <a:pt x="146" y="246"/>
                  </a:cubicBezTo>
                  <a:cubicBezTo>
                    <a:pt x="97" y="246"/>
                    <a:pt x="49" y="246"/>
                    <a:pt x="0" y="246"/>
                  </a:cubicBezTo>
                  <a:cubicBezTo>
                    <a:pt x="0" y="0"/>
                    <a:pt x="0" y="0"/>
                    <a:pt x="0" y="0"/>
                  </a:cubicBezTo>
                  <a:close/>
                  <a:moveTo>
                    <a:pt x="332" y="64"/>
                  </a:moveTo>
                  <a:cubicBezTo>
                    <a:pt x="297" y="65"/>
                    <a:pt x="297" y="65"/>
                    <a:pt x="297" y="65"/>
                  </a:cubicBezTo>
                  <a:cubicBezTo>
                    <a:pt x="300" y="33"/>
                    <a:pt x="300" y="33"/>
                    <a:pt x="300" y="33"/>
                  </a:cubicBezTo>
                  <a:cubicBezTo>
                    <a:pt x="332" y="64"/>
                    <a:pt x="332" y="64"/>
                    <a:pt x="332" y="64"/>
                  </a:cubicBezTo>
                  <a:close/>
                  <a:moveTo>
                    <a:pt x="290" y="186"/>
                  </a:moveTo>
                  <a:cubicBezTo>
                    <a:pt x="295" y="190"/>
                    <a:pt x="297" y="196"/>
                    <a:pt x="297" y="203"/>
                  </a:cubicBezTo>
                  <a:cubicBezTo>
                    <a:pt x="297" y="209"/>
                    <a:pt x="295" y="215"/>
                    <a:pt x="290" y="219"/>
                  </a:cubicBezTo>
                  <a:cubicBezTo>
                    <a:pt x="286" y="224"/>
                    <a:pt x="280" y="226"/>
                    <a:pt x="274" y="226"/>
                  </a:cubicBezTo>
                  <a:cubicBezTo>
                    <a:pt x="267" y="226"/>
                    <a:pt x="262" y="224"/>
                    <a:pt x="257" y="219"/>
                  </a:cubicBezTo>
                  <a:cubicBezTo>
                    <a:pt x="253" y="215"/>
                    <a:pt x="251" y="209"/>
                    <a:pt x="251" y="203"/>
                  </a:cubicBezTo>
                  <a:cubicBezTo>
                    <a:pt x="251" y="196"/>
                    <a:pt x="253" y="190"/>
                    <a:pt x="257" y="186"/>
                  </a:cubicBezTo>
                  <a:cubicBezTo>
                    <a:pt x="262" y="182"/>
                    <a:pt x="267" y="179"/>
                    <a:pt x="274" y="179"/>
                  </a:cubicBezTo>
                  <a:cubicBezTo>
                    <a:pt x="280" y="179"/>
                    <a:pt x="286" y="182"/>
                    <a:pt x="290" y="186"/>
                  </a:cubicBezTo>
                  <a:close/>
                  <a:moveTo>
                    <a:pt x="57" y="136"/>
                  </a:moveTo>
                  <a:cubicBezTo>
                    <a:pt x="210" y="136"/>
                    <a:pt x="210" y="136"/>
                    <a:pt x="210" y="136"/>
                  </a:cubicBezTo>
                  <a:cubicBezTo>
                    <a:pt x="210" y="146"/>
                    <a:pt x="210" y="146"/>
                    <a:pt x="210" y="146"/>
                  </a:cubicBezTo>
                  <a:cubicBezTo>
                    <a:pt x="57" y="146"/>
                    <a:pt x="57" y="146"/>
                    <a:pt x="57" y="146"/>
                  </a:cubicBezTo>
                  <a:cubicBezTo>
                    <a:pt x="57" y="136"/>
                    <a:pt x="57" y="136"/>
                    <a:pt x="57" y="136"/>
                  </a:cubicBezTo>
                  <a:close/>
                  <a:moveTo>
                    <a:pt x="57" y="95"/>
                  </a:moveTo>
                  <a:cubicBezTo>
                    <a:pt x="237" y="95"/>
                    <a:pt x="237" y="95"/>
                    <a:pt x="237" y="95"/>
                  </a:cubicBezTo>
                  <a:cubicBezTo>
                    <a:pt x="237" y="106"/>
                    <a:pt x="237" y="106"/>
                    <a:pt x="237" y="106"/>
                  </a:cubicBezTo>
                  <a:cubicBezTo>
                    <a:pt x="57" y="106"/>
                    <a:pt x="57" y="106"/>
                    <a:pt x="57" y="106"/>
                  </a:cubicBezTo>
                  <a:cubicBezTo>
                    <a:pt x="57" y="95"/>
                    <a:pt x="57" y="95"/>
                    <a:pt x="57" y="95"/>
                  </a:cubicBezTo>
                  <a:close/>
                  <a:moveTo>
                    <a:pt x="57" y="54"/>
                  </a:moveTo>
                  <a:cubicBezTo>
                    <a:pt x="237" y="54"/>
                    <a:pt x="237" y="54"/>
                    <a:pt x="237" y="54"/>
                  </a:cubicBezTo>
                  <a:cubicBezTo>
                    <a:pt x="237" y="65"/>
                    <a:pt x="237" y="65"/>
                    <a:pt x="237" y="65"/>
                  </a:cubicBezTo>
                  <a:cubicBezTo>
                    <a:pt x="57" y="65"/>
                    <a:pt x="57" y="65"/>
                    <a:pt x="57" y="65"/>
                  </a:cubicBezTo>
                  <a:lnTo>
                    <a:pt x="57"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69" name="组合 68"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a:extLst>
              <a:ext uri="{FF2B5EF4-FFF2-40B4-BE49-F238E27FC236}">
                <a16:creationId xmlns:a16="http://schemas.microsoft.com/office/drawing/2014/main" id="{A026C3A4-C9E9-478D-9990-4DEE7DECD6E5}"/>
              </a:ext>
            </a:extLst>
          </p:cNvPr>
          <p:cNvGrpSpPr/>
          <p:nvPr/>
        </p:nvGrpSpPr>
        <p:grpSpPr>
          <a:xfrm>
            <a:off x="6734904" y="1881444"/>
            <a:ext cx="4734501" cy="792353"/>
            <a:chOff x="5965648" y="2735083"/>
            <a:chExt cx="4734501" cy="792353"/>
          </a:xfrm>
        </p:grpSpPr>
        <p:sp>
          <p:nvSpPr>
            <p:cNvPr id="70" name="文本框 69">
              <a:extLst>
                <a:ext uri="{FF2B5EF4-FFF2-40B4-BE49-F238E27FC236}">
                  <a16:creationId xmlns:a16="http://schemas.microsoft.com/office/drawing/2014/main" id="{F2D41A0E-62BE-4E4E-AFEB-2FD147147588}"/>
                </a:ext>
              </a:extLst>
            </p:cNvPr>
            <p:cNvSpPr txBox="1"/>
            <p:nvPr/>
          </p:nvSpPr>
          <p:spPr>
            <a:xfrm>
              <a:off x="5994590" y="2949363"/>
              <a:ext cx="4691698" cy="578073"/>
            </a:xfrm>
            <a:prstGeom prst="rect">
              <a:avLst/>
            </a:prstGeom>
          </p:spPr>
          <p:txBody>
            <a:bodyPr vert="horz" lIns="121807" tIns="60904" rIns="121807" bIns="60904"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lvl="0">
                <a:lnSpc>
                  <a:spcPct val="120000"/>
                </a:lnSpc>
                <a:spcBef>
                  <a:spcPct val="0"/>
                </a:spcBef>
              </a:pPr>
              <a:endParaRPr lang="zh-CN" altLang="en-US" sz="1400" dirty="0">
                <a:solidFill>
                  <a:prstClr val="black">
                    <a:lumMod val="95000"/>
                    <a:lumOff val="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1" name="文本框 70">
              <a:extLst>
                <a:ext uri="{FF2B5EF4-FFF2-40B4-BE49-F238E27FC236}">
                  <a16:creationId xmlns:a16="http://schemas.microsoft.com/office/drawing/2014/main" id="{85F5123A-E078-475C-8235-CF4EE2A28801}"/>
                </a:ext>
              </a:extLst>
            </p:cNvPr>
            <p:cNvSpPr txBox="1"/>
            <p:nvPr/>
          </p:nvSpPr>
          <p:spPr>
            <a:xfrm>
              <a:off x="5965648" y="2735083"/>
              <a:ext cx="4734501" cy="420243"/>
            </a:xfrm>
            <a:prstGeom prst="rect">
              <a:avLst/>
            </a:prstGeom>
            <a:noFill/>
          </p:spPr>
          <p:txBody>
            <a:bodyPr wrap="none" rtlCol="0">
              <a:spAutoFit/>
            </a:bodyPr>
            <a:lstStyle/>
            <a:p>
              <a:pPr lvl="0"/>
              <a:r>
                <a:rPr lang="zh-CN" altLang="en-US" sz="2131" b="1" dirty="0">
                  <a:solidFill>
                    <a:prstClr val="black">
                      <a:lumMod val="95000"/>
                      <a:lumOff val="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独热编码 </a:t>
              </a:r>
              <a:r>
                <a:rPr lang="en-US" altLang="zh-CN" sz="2131" b="1" dirty="0">
                  <a:solidFill>
                    <a:prstClr val="black">
                      <a:lumMod val="95000"/>
                      <a:lumOff val="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 one-hot representation</a:t>
              </a:r>
              <a:endParaRPr lang="zh-CN" altLang="en-US" sz="2131" b="1" dirty="0">
                <a:solidFill>
                  <a:prstClr val="black">
                    <a:lumMod val="95000"/>
                    <a:lumOff val="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72" name="文本框 71">
            <a:extLst>
              <a:ext uri="{FF2B5EF4-FFF2-40B4-BE49-F238E27FC236}">
                <a16:creationId xmlns:a16="http://schemas.microsoft.com/office/drawing/2014/main" id="{3AF72B9F-1A55-4A10-9BE6-CC954162192C}"/>
              </a:ext>
            </a:extLst>
          </p:cNvPr>
          <p:cNvSpPr txBox="1"/>
          <p:nvPr/>
        </p:nvSpPr>
        <p:spPr>
          <a:xfrm>
            <a:off x="6831355" y="3512121"/>
            <a:ext cx="1274708" cy="420243"/>
          </a:xfrm>
          <a:prstGeom prst="rect">
            <a:avLst/>
          </a:prstGeom>
          <a:noFill/>
        </p:spPr>
        <p:txBody>
          <a:bodyPr wrap="none" rtlCol="0">
            <a:spAutoFit/>
          </a:bodyPr>
          <a:lstStyle/>
          <a:p>
            <a:pPr lvl="0"/>
            <a:r>
              <a:rPr lang="zh-CN" altLang="en-US" sz="2131" b="1" dirty="0">
                <a:solidFill>
                  <a:prstClr val="black">
                    <a:lumMod val="95000"/>
                    <a:lumOff val="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整数编码</a:t>
            </a:r>
          </a:p>
        </p:txBody>
      </p:sp>
      <p:grpSp>
        <p:nvGrpSpPr>
          <p:cNvPr id="73" name="组合 72"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a:extLst>
              <a:ext uri="{FF2B5EF4-FFF2-40B4-BE49-F238E27FC236}">
                <a16:creationId xmlns:a16="http://schemas.microsoft.com/office/drawing/2014/main" id="{63C56B63-4C6A-4056-9833-9A34E4E14908}"/>
              </a:ext>
            </a:extLst>
          </p:cNvPr>
          <p:cNvGrpSpPr/>
          <p:nvPr/>
        </p:nvGrpSpPr>
        <p:grpSpPr>
          <a:xfrm>
            <a:off x="6734904" y="5084892"/>
            <a:ext cx="4720640" cy="837290"/>
            <a:chOff x="5965648" y="2690146"/>
            <a:chExt cx="4720640" cy="837290"/>
          </a:xfrm>
        </p:grpSpPr>
        <p:sp>
          <p:nvSpPr>
            <p:cNvPr id="74" name="文本框 73">
              <a:extLst>
                <a:ext uri="{FF2B5EF4-FFF2-40B4-BE49-F238E27FC236}">
                  <a16:creationId xmlns:a16="http://schemas.microsoft.com/office/drawing/2014/main" id="{C7C359C1-164D-4E96-8C49-C622AFB0EFD9}"/>
                </a:ext>
              </a:extLst>
            </p:cNvPr>
            <p:cNvSpPr txBox="1"/>
            <p:nvPr/>
          </p:nvSpPr>
          <p:spPr>
            <a:xfrm>
              <a:off x="5994590" y="2949363"/>
              <a:ext cx="4691698" cy="578073"/>
            </a:xfrm>
            <a:prstGeom prst="rect">
              <a:avLst/>
            </a:prstGeom>
          </p:spPr>
          <p:txBody>
            <a:bodyPr vert="horz" lIns="121807" tIns="60904" rIns="121807" bIns="60904"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lvl="0">
                <a:lnSpc>
                  <a:spcPct val="120000"/>
                </a:lnSpc>
                <a:spcBef>
                  <a:spcPct val="0"/>
                </a:spcBef>
              </a:pPr>
              <a:endParaRPr lang="zh-CN" altLang="en-US" sz="1400" dirty="0">
                <a:solidFill>
                  <a:prstClr val="black">
                    <a:lumMod val="95000"/>
                    <a:lumOff val="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5" name="文本框 74">
              <a:extLst>
                <a:ext uri="{FF2B5EF4-FFF2-40B4-BE49-F238E27FC236}">
                  <a16:creationId xmlns:a16="http://schemas.microsoft.com/office/drawing/2014/main" id="{CEF1E9B3-4B16-47A4-9E06-08F668D6B1DF}"/>
                </a:ext>
              </a:extLst>
            </p:cNvPr>
            <p:cNvSpPr txBox="1"/>
            <p:nvPr/>
          </p:nvSpPr>
          <p:spPr>
            <a:xfrm>
              <a:off x="5965648" y="2690146"/>
              <a:ext cx="3614003" cy="420243"/>
            </a:xfrm>
            <a:prstGeom prst="rect">
              <a:avLst/>
            </a:prstGeom>
            <a:noFill/>
          </p:spPr>
          <p:txBody>
            <a:bodyPr wrap="none" rtlCol="0">
              <a:spAutoFit/>
            </a:bodyPr>
            <a:lstStyle/>
            <a:p>
              <a:pPr lvl="0"/>
              <a:r>
                <a:rPr lang="zh-CN" altLang="en-US" sz="2131" b="1" dirty="0">
                  <a:solidFill>
                    <a:prstClr val="black">
                      <a:lumMod val="95000"/>
                      <a:lumOff val="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词嵌入 </a:t>
              </a:r>
              <a:r>
                <a:rPr lang="en-US" altLang="zh-CN" sz="2131" b="1" dirty="0">
                  <a:solidFill>
                    <a:prstClr val="black">
                      <a:lumMod val="95000"/>
                      <a:lumOff val="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 word embedding</a:t>
              </a:r>
              <a:endParaRPr lang="zh-CN" altLang="en-US" sz="2131" b="1" dirty="0">
                <a:solidFill>
                  <a:prstClr val="black">
                    <a:lumMod val="95000"/>
                    <a:lumOff val="5000"/>
                  </a:prst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76" name="文本框 75">
            <a:extLst>
              <a:ext uri="{FF2B5EF4-FFF2-40B4-BE49-F238E27FC236}">
                <a16:creationId xmlns:a16="http://schemas.microsoft.com/office/drawing/2014/main" id="{19011EEC-7416-4A25-873B-C54A621BF556}"/>
              </a:ext>
            </a:extLst>
          </p:cNvPr>
          <p:cNvSpPr txBox="1"/>
          <p:nvPr/>
        </p:nvSpPr>
        <p:spPr>
          <a:xfrm>
            <a:off x="1157273" y="4232188"/>
            <a:ext cx="609600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文本表示方法</a:t>
            </a:r>
          </a:p>
        </p:txBody>
      </p:sp>
    </p:spTree>
    <p:extLst>
      <p:ext uri="{BB962C8B-B14F-4D97-AF65-F5344CB8AC3E}">
        <p14:creationId xmlns:p14="http://schemas.microsoft.com/office/powerpoint/2010/main" val="323203662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DBE5E0FA-3DFC-4164-8712-8993B5A1BDE7}"/>
              </a:ext>
            </a:extLst>
          </p:cNvPr>
          <p:cNvGrpSpPr/>
          <p:nvPr/>
        </p:nvGrpSpPr>
        <p:grpSpPr>
          <a:xfrm>
            <a:off x="0" y="1395413"/>
            <a:ext cx="12192000" cy="4392612"/>
            <a:chOff x="0" y="1395413"/>
            <a:chExt cx="12192000" cy="4392612"/>
          </a:xfrm>
        </p:grpSpPr>
        <p:sp>
          <p:nvSpPr>
            <p:cNvPr id="8" name="Freeform 5"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a:spLocks/>
            </p:cNvSpPr>
            <p:nvPr/>
          </p:nvSpPr>
          <p:spPr bwMode="auto">
            <a:xfrm>
              <a:off x="3308645" y="1395413"/>
              <a:ext cx="8883355" cy="1881187"/>
            </a:xfrm>
            <a:custGeom>
              <a:avLst/>
              <a:gdLst>
                <a:gd name="T0" fmla="*/ 11567 w 11567"/>
                <a:gd name="T1" fmla="*/ 2441 h 2441"/>
                <a:gd name="T2" fmla="*/ 0 w 11567"/>
                <a:gd name="T3" fmla="*/ 2441 h 2441"/>
                <a:gd name="T4" fmla="*/ 1542 w 11567"/>
                <a:gd name="T5" fmla="*/ 0 h 2441"/>
                <a:gd name="T6" fmla="*/ 11567 w 11567"/>
                <a:gd name="T7" fmla="*/ 0 h 2441"/>
                <a:gd name="T8" fmla="*/ 11567 w 11567"/>
                <a:gd name="T9" fmla="*/ 2441 h 2441"/>
              </a:gdLst>
              <a:ahLst/>
              <a:cxnLst>
                <a:cxn ang="0">
                  <a:pos x="T0" y="T1"/>
                </a:cxn>
                <a:cxn ang="0">
                  <a:pos x="T2" y="T3"/>
                </a:cxn>
                <a:cxn ang="0">
                  <a:pos x="T4" y="T5"/>
                </a:cxn>
                <a:cxn ang="0">
                  <a:pos x="T6" y="T7"/>
                </a:cxn>
                <a:cxn ang="0">
                  <a:pos x="T8" y="T9"/>
                </a:cxn>
              </a:cxnLst>
              <a:rect l="0" t="0" r="r" b="b"/>
              <a:pathLst>
                <a:path w="11567" h="2441">
                  <a:moveTo>
                    <a:pt x="11567" y="2441"/>
                  </a:moveTo>
                  <a:lnTo>
                    <a:pt x="0" y="2441"/>
                  </a:lnTo>
                  <a:lnTo>
                    <a:pt x="1542" y="0"/>
                  </a:lnTo>
                  <a:lnTo>
                    <a:pt x="11567" y="0"/>
                  </a:lnTo>
                  <a:lnTo>
                    <a:pt x="11567" y="2441"/>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 name="Freeform 6"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a:spLocks/>
            </p:cNvSpPr>
            <p:nvPr/>
          </p:nvSpPr>
          <p:spPr bwMode="auto">
            <a:xfrm>
              <a:off x="0" y="4075113"/>
              <a:ext cx="5693725" cy="1712912"/>
            </a:xfrm>
            <a:custGeom>
              <a:avLst/>
              <a:gdLst>
                <a:gd name="T0" fmla="*/ 0 w 7413"/>
                <a:gd name="T1" fmla="*/ 0 h 2222"/>
                <a:gd name="T2" fmla="*/ 7413 w 7413"/>
                <a:gd name="T3" fmla="*/ 0 h 2222"/>
                <a:gd name="T4" fmla="*/ 6010 w 7413"/>
                <a:gd name="T5" fmla="*/ 2222 h 2222"/>
                <a:gd name="T6" fmla="*/ 0 w 7413"/>
                <a:gd name="T7" fmla="*/ 2222 h 2222"/>
                <a:gd name="T8" fmla="*/ 0 w 7413"/>
                <a:gd name="T9" fmla="*/ 0 h 2222"/>
              </a:gdLst>
              <a:ahLst/>
              <a:cxnLst>
                <a:cxn ang="0">
                  <a:pos x="T0" y="T1"/>
                </a:cxn>
                <a:cxn ang="0">
                  <a:pos x="T2" y="T3"/>
                </a:cxn>
                <a:cxn ang="0">
                  <a:pos x="T4" y="T5"/>
                </a:cxn>
                <a:cxn ang="0">
                  <a:pos x="T6" y="T7"/>
                </a:cxn>
                <a:cxn ang="0">
                  <a:pos x="T8" y="T9"/>
                </a:cxn>
              </a:cxnLst>
              <a:rect l="0" t="0" r="r" b="b"/>
              <a:pathLst>
                <a:path w="7413" h="2222">
                  <a:moveTo>
                    <a:pt x="0" y="0"/>
                  </a:moveTo>
                  <a:lnTo>
                    <a:pt x="7413" y="0"/>
                  </a:lnTo>
                  <a:lnTo>
                    <a:pt x="6010" y="2222"/>
                  </a:lnTo>
                  <a:lnTo>
                    <a:pt x="0" y="2222"/>
                  </a:lnTo>
                  <a:lnTo>
                    <a:pt x="0" y="0"/>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1" name="Freeform 7"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a:spLocks/>
            </p:cNvSpPr>
            <p:nvPr/>
          </p:nvSpPr>
          <p:spPr bwMode="auto">
            <a:xfrm>
              <a:off x="0" y="2052639"/>
              <a:ext cx="10728896"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005DA2"/>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2" name="e7d195523061f1c0" descr="e7d195523061f1c060910eeaeeff1464599dc3392e14be42F6605DBF3376AA578EAD49A2F34CDE9F8BA873D9FC4305B94F8C98BE913D0BB55B77B4982D855D57316D9666CF50C0C1F882EEA92AB650391898752DC0F28C027E30AABBE39009D367F52CF2EB08CFD5B7F9FB4301E8C18380EF535FE4A4CCCE7A68EA8B854FFF693052B82C6FF16E3D" hidden="1"/>
          <p:cNvSpPr txBox="1"/>
          <p:nvPr/>
        </p:nvSpPr>
        <p:spPr>
          <a:xfrm>
            <a:off x="-355600" y="1803400"/>
            <a:ext cx="259366"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e7d195523061f1c060910eeaeeff1464599dc3392e14be42F6605DBF3376AA578EAD49A2F34CDE9F8BA873D9FC4305B94F8C98BE913D0BB55B77B4982D855D57316D9666CF50C0C1F882EEA92AB650391898752DC0F28C027E30AABBE39009D367F52CF2EB08CFD5B7F9FB4301E8C18380EF535FE4A4CCCE7A68EA8B854FFF693052B82C6FF16E3D</a:t>
            </a:r>
            <a:endParaRPr kumimoji="0" lang="zh-CN" altLang="en-US" sz="1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3" name="文本框 12" descr="e7d195523061f1c060910eeaeeff1464599dc3392e14be42F6605DBF3376AA578EAD49A2F34CDE9F8BA873D9FC4305B94F8C98BE913D0BB55B77B4982D855D57316D9666CF50C0C1F882EEA92AB650391898752DC0F28C027E30AABBE39009D367F52CF2EB08CFD5B7F9FB4301E8C18380EF535FE4A4CCCE7A68EA8B854FFF693052B82C6FF16E3D">
            <a:extLst>
              <a:ext uri="{FF2B5EF4-FFF2-40B4-BE49-F238E27FC236}">
                <a16:creationId xmlns:a16="http://schemas.microsoft.com/office/drawing/2014/main" id="{B0A26906-AE60-40D2-8C87-949BF8255D0E}"/>
              </a:ext>
            </a:extLst>
          </p:cNvPr>
          <p:cNvSpPr txBox="1"/>
          <p:nvPr/>
        </p:nvSpPr>
        <p:spPr>
          <a:xfrm>
            <a:off x="1004605" y="1908176"/>
            <a:ext cx="1681871" cy="315471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900" noProof="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rPr>
              <a:t>5</a:t>
            </a:r>
            <a:endParaRPr kumimoji="0" lang="zh-CN" altLang="en-US" sz="19900" b="0"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5" name="文本框 14" descr="e7d195523061f1c060910eeaeeff1464599dc3392e14be42F6605DBF3376AA578EAD49A2F34CDE9F8BA873D9FC4305B94F8C98BE913D0BB55B77B4982D855D57316D9666CF50C0C1F882EEA92AB650396E1778977ABF941FB65177D6883232DFBC3F3168BD9BD0485E96A7ADBC6152F51AEFDD4DC1585EA5788F3B2196A7697FB05ACDF1C9823A42">
            <a:extLst>
              <a:ext uri="{FF2B5EF4-FFF2-40B4-BE49-F238E27FC236}">
                <a16:creationId xmlns:a16="http://schemas.microsoft.com/office/drawing/2014/main" id="{7ADB3DBB-7273-448D-A338-7792C31A338C}"/>
              </a:ext>
            </a:extLst>
          </p:cNvPr>
          <p:cNvSpPr txBox="1"/>
          <p:nvPr/>
        </p:nvSpPr>
        <p:spPr>
          <a:xfrm>
            <a:off x="2846862" y="2668383"/>
            <a:ext cx="5400323" cy="769441"/>
          </a:xfrm>
          <a:prstGeom prst="rect">
            <a:avLst/>
          </a:prstGeom>
          <a:noFill/>
        </p:spPr>
        <p:txBody>
          <a:bodyPr wrap="square" rtlCol="0">
            <a:spAutoFit/>
          </a:bodyPr>
          <a:lstStyle/>
          <a:p>
            <a:pPr lvl="0"/>
            <a:r>
              <a:rPr lang="zh-CN" altLang="en-US" sz="440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rPr>
              <a:t>代码实现及结果分析</a:t>
            </a:r>
          </a:p>
        </p:txBody>
      </p:sp>
      <p:sp>
        <p:nvSpPr>
          <p:cNvPr id="16" name="矩形 15" descr="e7d195523061f1c060910eeaeeff1464599dc3392e14be42F6605DBF3376AA578EAD49A2F34CDE9F8BA873D9FC4305B94F8C98BE913D0BB55B77B4982D855D57316D9666CF50C0C1F882EEA92AB650396E1778977ABF941FB65177D6883232DFBC3F3168BD9BD0485E96A7ADBC6152F51AEFDD4DC1585EA5788F3B2196A7697FB05ACDF1C9823A42">
            <a:extLst>
              <a:ext uri="{FF2B5EF4-FFF2-40B4-BE49-F238E27FC236}">
                <a16:creationId xmlns:a16="http://schemas.microsoft.com/office/drawing/2014/main" id="{13A26355-50C4-4371-8ED6-C726847550A2}"/>
              </a:ext>
            </a:extLst>
          </p:cNvPr>
          <p:cNvSpPr/>
          <p:nvPr/>
        </p:nvSpPr>
        <p:spPr>
          <a:xfrm>
            <a:off x="2956407" y="3466746"/>
            <a:ext cx="566069" cy="60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7" name="Freeform 8" descr="e7d195523061f1c060910eeaeeff1464599dc3392e14be42F6605DBF3376AA578EAD49A2F34CDE9F8BA873D9FC4305B94F8C98BE913D0BB55B77B4982D855D57316D9666CF50C0C1F882EEA92AB650391898752DC0F28C027E30AABBE39009D367F52CF2EB08CFD5B7F9FB4301E8C18380EF535FE4A4CCCE7A68EA8B854FFF693052B82C6FF16E3D">
            <a:extLst>
              <a:ext uri="{FF2B5EF4-FFF2-40B4-BE49-F238E27FC236}">
                <a16:creationId xmlns:a16="http://schemas.microsoft.com/office/drawing/2014/main" id="{6C9D0C74-BBBE-423C-945F-1C1159608125}"/>
              </a:ext>
            </a:extLst>
          </p:cNvPr>
          <p:cNvSpPr>
            <a:spLocks/>
          </p:cNvSpPr>
          <p:nvPr/>
        </p:nvSpPr>
        <p:spPr bwMode="auto">
          <a:xfrm>
            <a:off x="11227177" y="1908176"/>
            <a:ext cx="556995" cy="900113"/>
          </a:xfrm>
          <a:custGeom>
            <a:avLst/>
            <a:gdLst>
              <a:gd name="T0" fmla="*/ 584 w 725"/>
              <a:gd name="T1" fmla="*/ 443 h 1169"/>
              <a:gd name="T2" fmla="*/ 725 w 725"/>
              <a:gd name="T3" fmla="*/ 585 h 1169"/>
              <a:gd name="T4" fmla="*/ 584 w 725"/>
              <a:gd name="T5" fmla="*/ 726 h 1169"/>
              <a:gd name="T6" fmla="*/ 141 w 725"/>
              <a:gd name="T7" fmla="*/ 1169 h 1169"/>
              <a:gd name="T8" fmla="*/ 0 w 725"/>
              <a:gd name="T9" fmla="*/ 1028 h 1169"/>
              <a:gd name="T10" fmla="*/ 443 w 725"/>
              <a:gd name="T11" fmla="*/ 585 h 1169"/>
              <a:gd name="T12" fmla="*/ 0 w 725"/>
              <a:gd name="T13" fmla="*/ 141 h 1169"/>
              <a:gd name="T14" fmla="*/ 141 w 725"/>
              <a:gd name="T15" fmla="*/ 0 h 1169"/>
              <a:gd name="T16" fmla="*/ 584 w 725"/>
              <a:gd name="T17" fmla="*/ 443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Tree>
    <p:extLst>
      <p:ext uri="{BB962C8B-B14F-4D97-AF65-F5344CB8AC3E}">
        <p14:creationId xmlns:p14="http://schemas.microsoft.com/office/powerpoint/2010/main" val="115706154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639030EA-AE85-407B-AE4D-37DAD38F5C2E}"/>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代码实现</a:t>
            </a:r>
          </a:p>
        </p:txBody>
      </p:sp>
      <p:sp>
        <p:nvSpPr>
          <p:cNvPr id="62" name="矩形 6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C2E5BAA0-5C87-4B05-9B83-42750A014234}"/>
              </a:ext>
            </a:extLst>
          </p:cNvPr>
          <p:cNvSpPr/>
          <p:nvPr/>
        </p:nvSpPr>
        <p:spPr>
          <a:xfrm>
            <a:off x="1" y="0"/>
            <a:ext cx="571060" cy="546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05</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3" name="图片 2">
            <a:extLst>
              <a:ext uri="{FF2B5EF4-FFF2-40B4-BE49-F238E27FC236}">
                <a16:creationId xmlns:a16="http://schemas.microsoft.com/office/drawing/2014/main" id="{EC1454EC-CCCF-4F0C-BEC2-472799B142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4004" y="2180625"/>
            <a:ext cx="7903991" cy="2496747"/>
          </a:xfrm>
          <a:prstGeom prst="rect">
            <a:avLst/>
          </a:prstGeom>
        </p:spPr>
      </p:pic>
      <p:sp>
        <p:nvSpPr>
          <p:cNvPr id="46" name="矩形 45">
            <a:extLst>
              <a:ext uri="{FF2B5EF4-FFF2-40B4-BE49-F238E27FC236}">
                <a16:creationId xmlns:a16="http://schemas.microsoft.com/office/drawing/2014/main" id="{0F7EC089-09A6-47BD-BD32-643DF8918588}"/>
              </a:ext>
            </a:extLst>
          </p:cNvPr>
          <p:cNvSpPr/>
          <p:nvPr/>
        </p:nvSpPr>
        <p:spPr>
          <a:xfrm>
            <a:off x="2144004" y="1813456"/>
            <a:ext cx="2713415" cy="367169"/>
          </a:xfrm>
          <a:prstGeom prst="rect">
            <a:avLst/>
          </a:prstGeom>
          <a:solidFill>
            <a:srgbClr val="0070C0"/>
          </a:solidFill>
          <a:ln w="12700" cap="flat" cmpd="sng" algn="ctr">
            <a:noFill/>
            <a:prstDash val="solid"/>
            <a:miter lim="800000"/>
          </a:ln>
          <a:effectLst/>
        </p:spPr>
        <p:txBody>
          <a:bodyPr lIns="35985" tIns="45699" rIns="35985" bIns="45699" rtlCol="0" anchor="ctr"/>
          <a:lstStyle/>
          <a:p>
            <a:pPr marL="0" marR="0" lvl="0" indent="0" algn="ctr" defTabSz="1218804" eaLnBrk="1" fontAlgn="base" latinLnBrk="0" hangingPunct="1">
              <a:lnSpc>
                <a:spcPct val="100000"/>
              </a:lnSpc>
              <a:spcBef>
                <a:spcPct val="0"/>
              </a:spcBef>
              <a:spcAft>
                <a:spcPct val="0"/>
              </a:spcAft>
              <a:buClrTx/>
              <a:buSzTx/>
              <a:buFontTx/>
              <a:buNone/>
              <a:tabLst/>
              <a:defRPr/>
            </a:pPr>
            <a:r>
              <a:rPr lang="zh-CN" altLang="en-US" sz="1599" kern="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rPr>
              <a:t>分词</a:t>
            </a:r>
            <a:endParaRPr kumimoji="0" lang="zh-CN" altLang="en-US" sz="1599" b="0" i="0" u="none" strike="noStrike" kern="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Tree>
    <p:extLst>
      <p:ext uri="{BB962C8B-B14F-4D97-AF65-F5344CB8AC3E}">
        <p14:creationId xmlns:p14="http://schemas.microsoft.com/office/powerpoint/2010/main" val="273677211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639030EA-AE85-407B-AE4D-37DAD38F5C2E}"/>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代码实现</a:t>
            </a:r>
          </a:p>
        </p:txBody>
      </p:sp>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5" name="图片 4">
            <a:extLst>
              <a:ext uri="{FF2B5EF4-FFF2-40B4-BE49-F238E27FC236}">
                <a16:creationId xmlns:a16="http://schemas.microsoft.com/office/drawing/2014/main" id="{96E7ED7A-CEBA-4746-BA7A-5E3969C17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0780" y="1154585"/>
            <a:ext cx="9022255" cy="5207181"/>
          </a:xfrm>
          <a:prstGeom prst="rect">
            <a:avLst/>
          </a:prstGeom>
        </p:spPr>
      </p:pic>
      <p:sp>
        <p:nvSpPr>
          <p:cNvPr id="48" name="矩形 47">
            <a:extLst>
              <a:ext uri="{FF2B5EF4-FFF2-40B4-BE49-F238E27FC236}">
                <a16:creationId xmlns:a16="http://schemas.microsoft.com/office/drawing/2014/main" id="{B2ED7ADC-BE14-46A9-8C0C-B436D137651F}"/>
              </a:ext>
            </a:extLst>
          </p:cNvPr>
          <p:cNvSpPr/>
          <p:nvPr/>
        </p:nvSpPr>
        <p:spPr>
          <a:xfrm>
            <a:off x="1770781" y="801305"/>
            <a:ext cx="2713415" cy="367169"/>
          </a:xfrm>
          <a:prstGeom prst="rect">
            <a:avLst/>
          </a:prstGeom>
          <a:solidFill>
            <a:srgbClr val="0070C0"/>
          </a:solidFill>
          <a:ln w="12700" cap="flat" cmpd="sng" algn="ctr">
            <a:noFill/>
            <a:prstDash val="solid"/>
            <a:miter lim="800000"/>
          </a:ln>
          <a:effectLst/>
        </p:spPr>
        <p:txBody>
          <a:bodyPr lIns="35985" tIns="45699" rIns="35985" bIns="45699" rtlCol="0" anchor="ctr"/>
          <a:lstStyle/>
          <a:p>
            <a:pPr marL="0" marR="0" lvl="0" indent="0" algn="ctr" defTabSz="1218804" eaLnBrk="1" fontAlgn="base" latinLnBrk="0" hangingPunct="1">
              <a:lnSpc>
                <a:spcPct val="100000"/>
              </a:lnSpc>
              <a:spcBef>
                <a:spcPct val="0"/>
              </a:spcBef>
              <a:spcAft>
                <a:spcPct val="0"/>
              </a:spcAft>
              <a:buClrTx/>
              <a:buSzTx/>
              <a:buFontTx/>
              <a:buNone/>
              <a:tabLst/>
              <a:defRPr/>
            </a:pPr>
            <a:r>
              <a:rPr lang="zh-CN" altLang="en-US" sz="1599" kern="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rPr>
              <a:t>分词</a:t>
            </a:r>
            <a:endParaRPr kumimoji="0" lang="zh-CN" altLang="en-US" sz="1599" b="0" i="0" u="none" strike="noStrike" kern="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8" name="矩形 7"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8AAA8B25-3D23-4763-90E6-247E4DA8A4CD}"/>
              </a:ext>
            </a:extLst>
          </p:cNvPr>
          <p:cNvSpPr/>
          <p:nvPr/>
        </p:nvSpPr>
        <p:spPr>
          <a:xfrm>
            <a:off x="1" y="0"/>
            <a:ext cx="571060" cy="546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05</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extLst>
      <p:ext uri="{BB962C8B-B14F-4D97-AF65-F5344CB8AC3E}">
        <p14:creationId xmlns:p14="http://schemas.microsoft.com/office/powerpoint/2010/main" val="286190312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639030EA-AE85-407B-AE4D-37DAD38F5C2E}"/>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代码实现</a:t>
            </a:r>
          </a:p>
        </p:txBody>
      </p:sp>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48" name="矩形 47">
            <a:extLst>
              <a:ext uri="{FF2B5EF4-FFF2-40B4-BE49-F238E27FC236}">
                <a16:creationId xmlns:a16="http://schemas.microsoft.com/office/drawing/2014/main" id="{B2ED7ADC-BE14-46A9-8C0C-B436D137651F}"/>
              </a:ext>
            </a:extLst>
          </p:cNvPr>
          <p:cNvSpPr/>
          <p:nvPr/>
        </p:nvSpPr>
        <p:spPr>
          <a:xfrm>
            <a:off x="1682596" y="692719"/>
            <a:ext cx="2713415" cy="367169"/>
          </a:xfrm>
          <a:prstGeom prst="rect">
            <a:avLst/>
          </a:prstGeom>
          <a:solidFill>
            <a:srgbClr val="0070C0"/>
          </a:solidFill>
          <a:ln w="12700" cap="flat" cmpd="sng" algn="ctr">
            <a:noFill/>
            <a:prstDash val="solid"/>
            <a:miter lim="800000"/>
          </a:ln>
          <a:effectLst/>
        </p:spPr>
        <p:txBody>
          <a:bodyPr lIns="35985" tIns="45699" rIns="35985" bIns="45699" rtlCol="0" anchor="ctr"/>
          <a:lstStyle/>
          <a:p>
            <a:pPr marL="0" marR="0" lvl="0" indent="0" algn="ctr" defTabSz="1218804" eaLnBrk="1" fontAlgn="base" latinLnBrk="0" hangingPunct="1">
              <a:lnSpc>
                <a:spcPct val="100000"/>
              </a:lnSpc>
              <a:spcBef>
                <a:spcPct val="0"/>
              </a:spcBef>
              <a:spcAft>
                <a:spcPct val="0"/>
              </a:spcAft>
              <a:buClrTx/>
              <a:buSzTx/>
              <a:buFontTx/>
              <a:buNone/>
              <a:tabLst/>
              <a:defRPr/>
            </a:pPr>
            <a:r>
              <a:rPr lang="en-US" altLang="zh-CN" sz="1599" kern="0" noProof="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rPr>
              <a:t>Word2Vec</a:t>
            </a:r>
            <a:endParaRPr kumimoji="0" lang="zh-CN" altLang="en-US" sz="1599" b="0" i="0" u="none" strike="noStrike" kern="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a:extLst>
              <a:ext uri="{FF2B5EF4-FFF2-40B4-BE49-F238E27FC236}">
                <a16:creationId xmlns:a16="http://schemas.microsoft.com/office/drawing/2014/main" id="{389D9602-7929-456B-8B5A-C51972EF68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2596" y="1059887"/>
            <a:ext cx="9420832" cy="5612019"/>
          </a:xfrm>
          <a:prstGeom prst="rect">
            <a:avLst/>
          </a:prstGeom>
        </p:spPr>
      </p:pic>
      <p:sp>
        <p:nvSpPr>
          <p:cNvPr id="2" name="文本框 1">
            <a:extLst>
              <a:ext uri="{FF2B5EF4-FFF2-40B4-BE49-F238E27FC236}">
                <a16:creationId xmlns:a16="http://schemas.microsoft.com/office/drawing/2014/main" id="{179683C8-E6EB-407E-8D9B-9C649352D3CB}"/>
              </a:ext>
            </a:extLst>
          </p:cNvPr>
          <p:cNvSpPr txBox="1"/>
          <p:nvPr/>
        </p:nvSpPr>
        <p:spPr>
          <a:xfrm>
            <a:off x="7999443" y="5934670"/>
            <a:ext cx="4192557" cy="9233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altLang="zh-CN" dirty="0"/>
              <a:t>Tips</a:t>
            </a:r>
            <a:r>
              <a:rPr lang="zh-CN" altLang="en-US" dirty="0"/>
              <a:t>：</a:t>
            </a:r>
            <a:r>
              <a:rPr lang="en-US" altLang="zh-CN" dirty="0"/>
              <a:t>1</a:t>
            </a:r>
            <a:r>
              <a:rPr lang="zh-CN" altLang="en-US" dirty="0"/>
              <a:t>、</a:t>
            </a:r>
            <a:r>
              <a:rPr lang="en-US" altLang="zh-CN" dirty="0" err="1"/>
              <a:t>gensim</a:t>
            </a:r>
            <a:r>
              <a:rPr lang="zh-CN" altLang="en-US" dirty="0"/>
              <a:t>的版本需要是</a:t>
            </a:r>
            <a:r>
              <a:rPr lang="en-US" altLang="zh-CN" dirty="0"/>
              <a:t>3.x</a:t>
            </a:r>
          </a:p>
          <a:p>
            <a:r>
              <a:rPr lang="en-US" altLang="zh-CN" dirty="0"/>
              <a:t>          2</a:t>
            </a:r>
            <a:r>
              <a:rPr lang="zh-CN" altLang="en-US" dirty="0"/>
              <a:t>、</a:t>
            </a:r>
            <a:r>
              <a:rPr lang="en-US" altLang="zh-CN" dirty="0" err="1"/>
              <a:t>sklearn</a:t>
            </a:r>
            <a:r>
              <a:rPr lang="zh-CN" altLang="en-US" dirty="0"/>
              <a:t>中</a:t>
            </a:r>
            <a:r>
              <a:rPr lang="en-US" altLang="zh-CN" dirty="0" err="1"/>
              <a:t>logsumexp</a:t>
            </a:r>
            <a:r>
              <a:rPr lang="zh-CN" altLang="en-US" dirty="0"/>
              <a:t>这个方法已经被移除了</a:t>
            </a:r>
          </a:p>
        </p:txBody>
      </p:sp>
      <p:sp>
        <p:nvSpPr>
          <p:cNvPr id="9" name="矩形 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982CC9E7-C372-4E73-AFBD-56F93786DCBE}"/>
              </a:ext>
            </a:extLst>
          </p:cNvPr>
          <p:cNvSpPr/>
          <p:nvPr/>
        </p:nvSpPr>
        <p:spPr>
          <a:xfrm>
            <a:off x="1" y="0"/>
            <a:ext cx="571060" cy="546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05</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extLst>
      <p:ext uri="{BB962C8B-B14F-4D97-AF65-F5344CB8AC3E}">
        <p14:creationId xmlns:p14="http://schemas.microsoft.com/office/powerpoint/2010/main" val="252182499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639030EA-AE85-407B-AE4D-37DAD38F5C2E}"/>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代码实现</a:t>
            </a:r>
          </a:p>
        </p:txBody>
      </p:sp>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48" name="矩形 47">
            <a:extLst>
              <a:ext uri="{FF2B5EF4-FFF2-40B4-BE49-F238E27FC236}">
                <a16:creationId xmlns:a16="http://schemas.microsoft.com/office/drawing/2014/main" id="{B2ED7ADC-BE14-46A9-8C0C-B436D137651F}"/>
              </a:ext>
            </a:extLst>
          </p:cNvPr>
          <p:cNvSpPr/>
          <p:nvPr/>
        </p:nvSpPr>
        <p:spPr>
          <a:xfrm>
            <a:off x="1822555" y="692718"/>
            <a:ext cx="2713415" cy="367169"/>
          </a:xfrm>
          <a:prstGeom prst="rect">
            <a:avLst/>
          </a:prstGeom>
          <a:solidFill>
            <a:srgbClr val="0070C0"/>
          </a:solidFill>
          <a:ln w="12700" cap="flat" cmpd="sng" algn="ctr">
            <a:noFill/>
            <a:prstDash val="solid"/>
            <a:miter lim="800000"/>
          </a:ln>
          <a:effectLst/>
        </p:spPr>
        <p:txBody>
          <a:bodyPr lIns="35985" tIns="45699" rIns="35985" bIns="45699" rtlCol="0" anchor="ctr"/>
          <a:lstStyle/>
          <a:p>
            <a:pPr marL="0" marR="0" lvl="0" indent="0" algn="ctr" defTabSz="1218804" eaLnBrk="1" fontAlgn="base" latinLnBrk="0" hangingPunct="1">
              <a:lnSpc>
                <a:spcPct val="100000"/>
              </a:lnSpc>
              <a:spcBef>
                <a:spcPct val="0"/>
              </a:spcBef>
              <a:spcAft>
                <a:spcPct val="0"/>
              </a:spcAft>
              <a:buClrTx/>
              <a:buSzTx/>
              <a:buFontTx/>
              <a:buNone/>
              <a:tabLst/>
              <a:defRPr/>
            </a:pPr>
            <a:r>
              <a:rPr lang="en-US" altLang="zh-CN" sz="1599" kern="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rPr>
              <a:t>G</a:t>
            </a:r>
            <a:r>
              <a:rPr kumimoji="0" lang="en-US" altLang="zh-CN" sz="1599" b="0" i="0" u="none" strike="noStrike" kern="0" cap="none" spc="0" normalizeH="0" baseline="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love</a:t>
            </a:r>
            <a:endParaRPr kumimoji="0" lang="zh-CN" altLang="en-US" sz="1599" b="0" i="0" u="none" strike="noStrike" kern="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 name="图片 3">
            <a:extLst>
              <a:ext uri="{FF2B5EF4-FFF2-40B4-BE49-F238E27FC236}">
                <a16:creationId xmlns:a16="http://schemas.microsoft.com/office/drawing/2014/main" id="{F0E84EE5-2A80-4A6D-8704-4DFD5C40CD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2555" y="1059887"/>
            <a:ext cx="9178236" cy="5706864"/>
          </a:xfrm>
          <a:prstGeom prst="rect">
            <a:avLst/>
          </a:prstGeom>
        </p:spPr>
      </p:pic>
      <p:sp>
        <p:nvSpPr>
          <p:cNvPr id="8" name="矩形 7"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F503FCB6-7BC6-44D5-ACE9-A44438F99346}"/>
              </a:ext>
            </a:extLst>
          </p:cNvPr>
          <p:cNvSpPr/>
          <p:nvPr/>
        </p:nvSpPr>
        <p:spPr>
          <a:xfrm>
            <a:off x="1" y="0"/>
            <a:ext cx="571060" cy="546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05</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extLst>
      <p:ext uri="{BB962C8B-B14F-4D97-AF65-F5344CB8AC3E}">
        <p14:creationId xmlns:p14="http://schemas.microsoft.com/office/powerpoint/2010/main" val="280145322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639030EA-AE85-407B-AE4D-37DAD38F5C2E}"/>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代码实现</a:t>
            </a:r>
          </a:p>
        </p:txBody>
      </p:sp>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pic>
        <p:nvPicPr>
          <p:cNvPr id="4" name="图片 3">
            <a:extLst>
              <a:ext uri="{FF2B5EF4-FFF2-40B4-BE49-F238E27FC236}">
                <a16:creationId xmlns:a16="http://schemas.microsoft.com/office/drawing/2014/main" id="{7ECDC662-0950-4BFB-A2C8-D5C69B9DEF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4004" y="1885597"/>
            <a:ext cx="7903991" cy="3848140"/>
          </a:xfrm>
          <a:prstGeom prst="rect">
            <a:avLst/>
          </a:prstGeom>
        </p:spPr>
      </p:pic>
      <p:sp>
        <p:nvSpPr>
          <p:cNvPr id="46" name="矩形 45">
            <a:extLst>
              <a:ext uri="{FF2B5EF4-FFF2-40B4-BE49-F238E27FC236}">
                <a16:creationId xmlns:a16="http://schemas.microsoft.com/office/drawing/2014/main" id="{0F7EC089-09A6-47BD-BD32-643DF8918588}"/>
              </a:ext>
            </a:extLst>
          </p:cNvPr>
          <p:cNvSpPr/>
          <p:nvPr/>
        </p:nvSpPr>
        <p:spPr>
          <a:xfrm>
            <a:off x="2144004" y="1518427"/>
            <a:ext cx="2713415" cy="367169"/>
          </a:xfrm>
          <a:prstGeom prst="rect">
            <a:avLst/>
          </a:prstGeom>
          <a:solidFill>
            <a:srgbClr val="0070C0"/>
          </a:solidFill>
          <a:ln w="12700" cap="flat" cmpd="sng" algn="ctr">
            <a:noFill/>
            <a:prstDash val="solid"/>
            <a:miter lim="800000"/>
          </a:ln>
          <a:effectLst/>
        </p:spPr>
        <p:txBody>
          <a:bodyPr lIns="35985" tIns="45699" rIns="35985" bIns="45699" rtlCol="0" anchor="ctr"/>
          <a:lstStyle/>
          <a:p>
            <a:pPr marL="0" marR="0" lvl="0" indent="0" algn="ctr" defTabSz="1218804" eaLnBrk="1" fontAlgn="base" latinLnBrk="0" hangingPunct="1">
              <a:lnSpc>
                <a:spcPct val="100000"/>
              </a:lnSpc>
              <a:spcBef>
                <a:spcPct val="0"/>
              </a:spcBef>
              <a:spcAft>
                <a:spcPct val="0"/>
              </a:spcAft>
              <a:buClrTx/>
              <a:buSzTx/>
              <a:buFontTx/>
              <a:buNone/>
              <a:tabLst/>
              <a:defRPr/>
            </a:pPr>
            <a:r>
              <a:rPr kumimoji="0" lang="zh-CN" altLang="en-US" sz="1599" b="0" i="0" u="none" strike="noStrike" kern="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损失函数和权重函数</a:t>
            </a:r>
          </a:p>
        </p:txBody>
      </p:sp>
      <p:sp>
        <p:nvSpPr>
          <p:cNvPr id="8" name="矩形 7"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F3C6698-B88B-4A7F-A8B7-F4D7E1A6FF81}"/>
              </a:ext>
            </a:extLst>
          </p:cNvPr>
          <p:cNvSpPr/>
          <p:nvPr/>
        </p:nvSpPr>
        <p:spPr>
          <a:xfrm>
            <a:off x="1" y="0"/>
            <a:ext cx="571060" cy="546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05</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extLst>
      <p:ext uri="{BB962C8B-B14F-4D97-AF65-F5344CB8AC3E}">
        <p14:creationId xmlns:p14="http://schemas.microsoft.com/office/powerpoint/2010/main" val="251684759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639030EA-AE85-407B-AE4D-37DAD38F5C2E}"/>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Word2vec</a:t>
            </a:r>
            <a:r>
              <a:rPr lang="zh-CN" altLang="en-US"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和</a:t>
            </a:r>
            <a:r>
              <a:rPr lang="en-US" altLang="zh-CN"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Glove</a:t>
            </a:r>
            <a:r>
              <a:rPr lang="zh-CN" altLang="en-US"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的区别</a:t>
            </a:r>
          </a:p>
        </p:txBody>
      </p:sp>
      <p:pic>
        <p:nvPicPr>
          <p:cNvPr id="58" name="图片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59" name="矩形 58">
            <a:extLst>
              <a:ext uri="{FF2B5EF4-FFF2-40B4-BE49-F238E27FC236}">
                <a16:creationId xmlns:a16="http://schemas.microsoft.com/office/drawing/2014/main" id="{22322EC9-7FE4-4EC8-8D4C-ECB9A355D947}"/>
              </a:ext>
            </a:extLst>
          </p:cNvPr>
          <p:cNvSpPr/>
          <p:nvPr/>
        </p:nvSpPr>
        <p:spPr>
          <a:xfrm>
            <a:off x="987637" y="1064417"/>
            <a:ext cx="2277863" cy="2869657"/>
          </a:xfrm>
          <a:prstGeom prst="rect">
            <a:avLst/>
          </a:prstGeom>
        </p:spPr>
        <p:txBody>
          <a:bodyPr wrap="none" lIns="95988" tIns="0" rIns="95988" bIns="0">
            <a:noAutofit/>
          </a:bodyPr>
          <a:lstStyle/>
          <a:p>
            <a:pPr marL="0" marR="0" lvl="0" indent="0" defTabSz="1219018" eaLnBrk="1" fontAlgn="base" latinLnBrk="0" hangingPunct="1">
              <a:lnSpc>
                <a:spcPct val="100000"/>
              </a:lnSpc>
              <a:spcBef>
                <a:spcPct val="0"/>
              </a:spcBef>
              <a:spcAft>
                <a:spcPct val="0"/>
              </a:spcAft>
              <a:buClrTx/>
              <a:buSzTx/>
              <a:buFontTx/>
              <a:buNone/>
              <a:tabLst/>
              <a:defRPr/>
            </a:pPr>
            <a:r>
              <a:rPr kumimoji="0" lang="en-US" altLang="zh-CN" sz="1866"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1</a:t>
            </a:r>
            <a:r>
              <a:rPr kumimoji="0" lang="zh-CN" altLang="en-US" sz="1866"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kumimoji="0" lang="en-US" altLang="zh-CN" sz="1866"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word2vec</a:t>
            </a:r>
            <a:r>
              <a:rPr kumimoji="0" lang="zh-CN" altLang="en-US" sz="1866"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是局部语料库训练的，其特征提取是基于滑窗；</a:t>
            </a:r>
            <a:endParaRPr kumimoji="0" lang="en-US" altLang="zh-CN" sz="1866"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marL="0" marR="0" lvl="0" indent="0" defTabSz="1219018" eaLnBrk="1" fontAlgn="base" latinLnBrk="0" hangingPunct="1">
              <a:lnSpc>
                <a:spcPct val="100000"/>
              </a:lnSpc>
              <a:spcBef>
                <a:spcPct val="0"/>
              </a:spcBef>
              <a:spcAft>
                <a:spcPct val="0"/>
              </a:spcAft>
              <a:buClrTx/>
              <a:buSzTx/>
              <a:buFontTx/>
              <a:buNone/>
              <a:tabLst/>
              <a:defRPr/>
            </a:pPr>
            <a:r>
              <a:rPr kumimoji="0" lang="zh-CN" altLang="en-US" sz="1866"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kumimoji="0" lang="en-US" altLang="zh-CN" sz="1866"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glove</a:t>
            </a:r>
            <a:r>
              <a:rPr kumimoji="0" lang="zh-CN" altLang="en-US" sz="1866"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的滑窗是为了构建共现矩阵，是基于全局语料的事先统计共现概率。</a:t>
            </a:r>
            <a:endParaRPr kumimoji="0" lang="en-US" altLang="zh-CN" sz="1866"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marL="0" marR="0" lvl="0" indent="0" defTabSz="1219018" eaLnBrk="1" fontAlgn="base" latinLnBrk="0" hangingPunct="1">
              <a:lnSpc>
                <a:spcPct val="100000"/>
              </a:lnSpc>
              <a:spcBef>
                <a:spcPct val="0"/>
              </a:spcBef>
              <a:spcAft>
                <a:spcPct val="0"/>
              </a:spcAft>
              <a:buClrTx/>
              <a:buSzTx/>
              <a:buFontTx/>
              <a:buNone/>
              <a:tabLst/>
              <a:defRPr/>
            </a:pPr>
            <a:r>
              <a:rPr lang="en-US" altLang="zh-CN" sz="1866" kern="0" dirty="0">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1866" kern="0" dirty="0">
                <a:latin typeface="字魂105号-简雅黑" panose="00000500000000000000" pitchFamily="2" charset="-122"/>
                <a:ea typeface="字魂105号-简雅黑" panose="00000500000000000000" pitchFamily="2" charset="-122"/>
                <a:sym typeface="字魂105号-简雅黑" panose="00000500000000000000" pitchFamily="2" charset="-122"/>
              </a:rPr>
              <a:t>因此，</a:t>
            </a:r>
            <a:r>
              <a:rPr lang="en-US" altLang="zh-CN" sz="1866" kern="0" dirty="0">
                <a:latin typeface="字魂105号-简雅黑" panose="00000500000000000000" pitchFamily="2" charset="-122"/>
                <a:ea typeface="字魂105号-简雅黑" panose="00000500000000000000" pitchFamily="2" charset="-122"/>
                <a:sym typeface="字魂105号-简雅黑" panose="00000500000000000000" pitchFamily="2" charset="-122"/>
              </a:rPr>
              <a:t>word2vec</a:t>
            </a:r>
            <a:r>
              <a:rPr lang="zh-CN" altLang="en-US" sz="1866" kern="0" dirty="0">
                <a:latin typeface="字魂105号-简雅黑" panose="00000500000000000000" pitchFamily="2" charset="-122"/>
                <a:ea typeface="字魂105号-简雅黑" panose="00000500000000000000" pitchFamily="2" charset="-122"/>
                <a:sym typeface="字魂105号-简雅黑" panose="00000500000000000000" pitchFamily="2" charset="-122"/>
              </a:rPr>
              <a:t>可以进行在线学习，</a:t>
            </a:r>
            <a:r>
              <a:rPr lang="en-US" altLang="zh-CN" sz="1866" kern="0" dirty="0">
                <a:latin typeface="字魂105号-简雅黑" panose="00000500000000000000" pitchFamily="2" charset="-122"/>
                <a:ea typeface="字魂105号-简雅黑" panose="00000500000000000000" pitchFamily="2" charset="-122"/>
                <a:sym typeface="字魂105号-简雅黑" panose="00000500000000000000" pitchFamily="2" charset="-122"/>
              </a:rPr>
              <a:t>glove</a:t>
            </a:r>
            <a:r>
              <a:rPr lang="zh-CN" altLang="en-US" sz="1866" kern="0" dirty="0">
                <a:latin typeface="字魂105号-简雅黑" panose="00000500000000000000" pitchFamily="2" charset="-122"/>
                <a:ea typeface="字魂105号-简雅黑" panose="00000500000000000000" pitchFamily="2" charset="-122"/>
                <a:sym typeface="字魂105号-简雅黑" panose="00000500000000000000" pitchFamily="2" charset="-122"/>
              </a:rPr>
              <a:t>则需要统计固定语料信息。</a:t>
            </a:r>
            <a:endParaRPr lang="en-US" altLang="zh-CN" sz="1866" kern="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marL="0" marR="0" lvl="0" indent="0" defTabSz="1219018" eaLnBrk="1" fontAlgn="base" latinLnBrk="0" hangingPunct="1">
              <a:lnSpc>
                <a:spcPct val="100000"/>
              </a:lnSpc>
              <a:spcBef>
                <a:spcPct val="0"/>
              </a:spcBef>
              <a:spcAft>
                <a:spcPct val="0"/>
              </a:spcAft>
              <a:buClrTx/>
              <a:buSzTx/>
              <a:buFontTx/>
              <a:buNone/>
              <a:tabLst/>
              <a:defRPr/>
            </a:pPr>
            <a:r>
              <a:rPr kumimoji="0" lang="en-US" altLang="zh-CN" sz="1866"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2</a:t>
            </a:r>
            <a:r>
              <a:rPr kumimoji="0" lang="zh-CN" altLang="en-US" sz="1866"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kumimoji="0" lang="en-US" altLang="zh-CN" sz="1866"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word2vec</a:t>
            </a:r>
            <a:r>
              <a:rPr lang="zh-CN" altLang="en-US" sz="1866" kern="0" dirty="0">
                <a:latin typeface="字魂105号-简雅黑" panose="00000500000000000000" pitchFamily="2" charset="-122"/>
                <a:ea typeface="字魂105号-简雅黑" panose="00000500000000000000" pitchFamily="2" charset="-122"/>
                <a:sym typeface="字魂105号-简雅黑" panose="00000500000000000000" pitchFamily="2" charset="-122"/>
              </a:rPr>
              <a:t>在训练过程中只用到了基于滑窗得到的特征，</a:t>
            </a:r>
            <a:r>
              <a:rPr lang="en-US" altLang="zh-CN" sz="1866" kern="0" dirty="0">
                <a:latin typeface="字魂105号-简雅黑" panose="00000500000000000000" pitchFamily="2" charset="-122"/>
                <a:ea typeface="字魂105号-简雅黑" panose="00000500000000000000" pitchFamily="2" charset="-122"/>
                <a:sym typeface="字魂105号-简雅黑" panose="00000500000000000000" pitchFamily="2" charset="-122"/>
              </a:rPr>
              <a:t>glove</a:t>
            </a:r>
            <a:r>
              <a:rPr lang="zh-CN" altLang="en-US" sz="1866" kern="0" dirty="0">
                <a:latin typeface="字魂105号-简雅黑" panose="00000500000000000000" pitchFamily="2" charset="-122"/>
                <a:ea typeface="字魂105号-简雅黑" panose="00000500000000000000" pitchFamily="2" charset="-122"/>
                <a:sym typeface="字魂105号-简雅黑" panose="00000500000000000000" pitchFamily="2" charset="-122"/>
              </a:rPr>
              <a:t>在训练过程</a:t>
            </a:r>
            <a:endParaRPr lang="en-US" altLang="zh-CN" sz="1866" kern="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marL="0" marR="0" lvl="0" indent="0" defTabSz="1219018" eaLnBrk="1" fontAlgn="base" latinLnBrk="0" hangingPunct="1">
              <a:lnSpc>
                <a:spcPct val="100000"/>
              </a:lnSpc>
              <a:spcBef>
                <a:spcPct val="0"/>
              </a:spcBef>
              <a:spcAft>
                <a:spcPct val="0"/>
              </a:spcAft>
              <a:buClrTx/>
              <a:buSzTx/>
              <a:buFontTx/>
              <a:buNone/>
              <a:tabLst/>
              <a:defRPr/>
            </a:pPr>
            <a:r>
              <a:rPr kumimoji="0" lang="en-US" altLang="zh-CN" sz="1866"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kumimoji="0" lang="zh-CN" altLang="en-US" sz="1866"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中还结合了共现概率作为训练目标，二者都是无监督学习。</a:t>
            </a:r>
            <a:endParaRPr kumimoji="0" lang="en-US" altLang="zh-CN" sz="1866"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marL="0" marR="0" lvl="0" indent="0" defTabSz="1219018" eaLnBrk="1" fontAlgn="base" latinLnBrk="0" hangingPunct="1">
              <a:lnSpc>
                <a:spcPct val="100000"/>
              </a:lnSpc>
              <a:spcBef>
                <a:spcPct val="0"/>
              </a:spcBef>
              <a:spcAft>
                <a:spcPct val="0"/>
              </a:spcAft>
              <a:buClrTx/>
              <a:buSzTx/>
              <a:buFontTx/>
              <a:buNone/>
              <a:tabLst/>
              <a:defRPr/>
            </a:pPr>
            <a:r>
              <a:rPr lang="en-US" altLang="zh-CN" sz="1866" kern="0" dirty="0">
                <a:latin typeface="字魂105号-简雅黑" panose="00000500000000000000" pitchFamily="2" charset="-122"/>
                <a:ea typeface="字魂105号-简雅黑" panose="00000500000000000000" pitchFamily="2" charset="-122"/>
                <a:sym typeface="字魂105号-简雅黑" panose="00000500000000000000" pitchFamily="2" charset="-122"/>
              </a:rPr>
              <a:t>3</a:t>
            </a:r>
            <a:r>
              <a:rPr lang="zh-CN" altLang="en-US" sz="1866" kern="0" dirty="0">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en-US" altLang="zh-CN" sz="1866" kern="0" dirty="0">
                <a:latin typeface="字魂105号-简雅黑" panose="00000500000000000000" pitchFamily="2" charset="-122"/>
                <a:ea typeface="字魂105号-简雅黑" panose="00000500000000000000" pitchFamily="2" charset="-122"/>
                <a:sym typeface="字魂105号-简雅黑" panose="00000500000000000000" pitchFamily="2" charset="-122"/>
              </a:rPr>
              <a:t>word2vec</a:t>
            </a:r>
            <a:r>
              <a:rPr lang="zh-CN" altLang="en-US" sz="1866" kern="0" dirty="0">
                <a:latin typeface="字魂105号-简雅黑" panose="00000500000000000000" pitchFamily="2" charset="-122"/>
                <a:ea typeface="字魂105号-简雅黑" panose="00000500000000000000" pitchFamily="2" charset="-122"/>
                <a:sym typeface="字魂105号-简雅黑" panose="00000500000000000000" pitchFamily="2" charset="-122"/>
              </a:rPr>
              <a:t>的损失函数</a:t>
            </a:r>
            <a:endParaRPr lang="en-US" altLang="zh-CN" sz="1866" kern="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marL="0" marR="0" lvl="0" indent="0" defTabSz="1219018" eaLnBrk="1" fontAlgn="base" latinLnBrk="0" hangingPunct="1">
              <a:lnSpc>
                <a:spcPct val="100000"/>
              </a:lnSpc>
              <a:spcBef>
                <a:spcPct val="0"/>
              </a:spcBef>
              <a:spcAft>
                <a:spcPct val="0"/>
              </a:spcAft>
              <a:buClrTx/>
              <a:buSzTx/>
              <a:buFontTx/>
              <a:buNone/>
              <a:tabLst/>
              <a:defRPr/>
            </a:pPr>
            <a:r>
              <a:rPr kumimoji="0" lang="en-US" altLang="zh-CN" sz="1866"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     </a:t>
            </a:r>
          </a:p>
          <a:p>
            <a:pPr marL="0" marR="0" lvl="0" indent="0" defTabSz="1219018" eaLnBrk="1" fontAlgn="base" latinLnBrk="0" hangingPunct="1">
              <a:lnSpc>
                <a:spcPct val="100000"/>
              </a:lnSpc>
              <a:spcBef>
                <a:spcPct val="0"/>
              </a:spcBef>
              <a:spcAft>
                <a:spcPct val="0"/>
              </a:spcAft>
              <a:buClrTx/>
              <a:buSzTx/>
              <a:buFontTx/>
              <a:buNone/>
              <a:tabLst/>
              <a:defRPr/>
            </a:pPr>
            <a:endParaRPr lang="en-US" altLang="zh-CN" sz="1866" kern="0"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marL="0" marR="0" lvl="0" indent="0" defTabSz="1219018" eaLnBrk="1" fontAlgn="base" latinLnBrk="0" hangingPunct="1">
              <a:lnSpc>
                <a:spcPct val="100000"/>
              </a:lnSpc>
              <a:spcBef>
                <a:spcPct val="0"/>
              </a:spcBef>
              <a:spcAft>
                <a:spcPct val="0"/>
              </a:spcAft>
              <a:buClrTx/>
              <a:buSzTx/>
              <a:buFontTx/>
              <a:buNone/>
              <a:tabLst/>
              <a:defRPr/>
            </a:pPr>
            <a:endParaRPr kumimoji="0" lang="en-US" altLang="zh-CN" sz="1866"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marL="0" marR="0" lvl="0" indent="0" defTabSz="1219018" eaLnBrk="1" fontAlgn="base" latinLnBrk="0" hangingPunct="1">
              <a:lnSpc>
                <a:spcPct val="100000"/>
              </a:lnSpc>
              <a:spcBef>
                <a:spcPct val="0"/>
              </a:spcBef>
              <a:spcAft>
                <a:spcPct val="0"/>
              </a:spcAft>
              <a:buClrTx/>
              <a:buSzTx/>
              <a:buFontTx/>
              <a:buNone/>
              <a:tabLst/>
              <a:defRPr/>
            </a:pPr>
            <a:r>
              <a:rPr lang="en-US" altLang="zh-CN" sz="1866" kern="0" dirty="0">
                <a:latin typeface="字魂105号-简雅黑" panose="00000500000000000000" pitchFamily="2" charset="-122"/>
                <a:ea typeface="字魂105号-简雅黑" panose="00000500000000000000" pitchFamily="2" charset="-122"/>
                <a:sym typeface="字魂105号-简雅黑" panose="00000500000000000000" pitchFamily="2" charset="-122"/>
              </a:rPr>
              <a:t> </a:t>
            </a:r>
          </a:p>
          <a:p>
            <a:pPr marL="0" marR="0" lvl="0" indent="0" defTabSz="1219018" eaLnBrk="1" fontAlgn="base" latinLnBrk="0" hangingPunct="1">
              <a:lnSpc>
                <a:spcPct val="100000"/>
              </a:lnSpc>
              <a:spcBef>
                <a:spcPct val="0"/>
              </a:spcBef>
              <a:spcAft>
                <a:spcPct val="0"/>
              </a:spcAft>
              <a:buClrTx/>
              <a:buSzTx/>
              <a:buFontTx/>
              <a:buNone/>
              <a:tabLst/>
              <a:defRPr/>
            </a:pPr>
            <a:r>
              <a:rPr lang="en-US" altLang="zh-CN" sz="1866" kern="0" dirty="0">
                <a:latin typeface="字魂105号-简雅黑" panose="00000500000000000000" pitchFamily="2" charset="-122"/>
                <a:ea typeface="字魂105号-简雅黑" panose="00000500000000000000" pitchFamily="2" charset="-122"/>
                <a:sym typeface="字魂105号-简雅黑" panose="00000500000000000000" pitchFamily="2" charset="-122"/>
              </a:rPr>
              <a:t>   </a:t>
            </a:r>
          </a:p>
          <a:p>
            <a:pPr marL="0" marR="0" lvl="0" indent="0" defTabSz="1219018" eaLnBrk="1" fontAlgn="base" latinLnBrk="0" hangingPunct="1">
              <a:lnSpc>
                <a:spcPct val="100000"/>
              </a:lnSpc>
              <a:spcBef>
                <a:spcPct val="0"/>
              </a:spcBef>
              <a:spcAft>
                <a:spcPct val="0"/>
              </a:spcAft>
              <a:buClrTx/>
              <a:buSzTx/>
              <a:buFontTx/>
              <a:buNone/>
              <a:tabLst/>
              <a:defRPr/>
            </a:pPr>
            <a:r>
              <a:rPr kumimoji="0" lang="en-US" altLang="zh-CN" sz="1866"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      </a:t>
            </a:r>
          </a:p>
          <a:p>
            <a:pPr marL="0" marR="0" lvl="0" indent="0" defTabSz="1219018" eaLnBrk="1" fontAlgn="base" latinLnBrk="0" hangingPunct="1">
              <a:lnSpc>
                <a:spcPct val="100000"/>
              </a:lnSpc>
              <a:spcBef>
                <a:spcPct val="0"/>
              </a:spcBef>
              <a:spcAft>
                <a:spcPct val="0"/>
              </a:spcAft>
              <a:buClrTx/>
              <a:buSzTx/>
              <a:buFontTx/>
              <a:buNone/>
              <a:tabLst/>
              <a:defRPr/>
            </a:pPr>
            <a:r>
              <a:rPr kumimoji="0" lang="en-US" altLang="zh-CN" sz="1866"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glove</a:t>
            </a:r>
            <a:r>
              <a:rPr kumimoji="0" lang="zh-CN" altLang="en-US" sz="1866"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的损失函数 </a:t>
            </a:r>
            <a:endParaRPr kumimoji="0" lang="en-US" altLang="zh-CN" sz="1866" i="0" u="none" strike="noStrike" kern="0" cap="none" spc="0" normalizeH="0" baseline="0" noProof="0" dirty="0">
              <a:ln>
                <a:noFill/>
              </a:ln>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a:extLst>
              <a:ext uri="{FF2B5EF4-FFF2-40B4-BE49-F238E27FC236}">
                <a16:creationId xmlns:a16="http://schemas.microsoft.com/office/drawing/2014/main" id="{5E624A4A-FEF9-436D-B830-F8CCBCF2AF54}"/>
              </a:ext>
            </a:extLst>
          </p:cNvPr>
          <p:cNvPicPr>
            <a:picLocks noChangeAspect="1"/>
          </p:cNvPicPr>
          <p:nvPr/>
        </p:nvPicPr>
        <p:blipFill rotWithShape="1">
          <a:blip r:embed="rId4"/>
          <a:srcRect l="18174" t="39032" r="19880" b="35257"/>
          <a:stretch/>
        </p:blipFill>
        <p:spPr>
          <a:xfrm>
            <a:off x="1380996" y="2819636"/>
            <a:ext cx="6185325" cy="1444093"/>
          </a:xfrm>
          <a:prstGeom prst="rect">
            <a:avLst/>
          </a:prstGeom>
        </p:spPr>
      </p:pic>
      <p:pic>
        <p:nvPicPr>
          <p:cNvPr id="5" name="图片 4">
            <a:extLst>
              <a:ext uri="{FF2B5EF4-FFF2-40B4-BE49-F238E27FC236}">
                <a16:creationId xmlns:a16="http://schemas.microsoft.com/office/drawing/2014/main" id="{2EF47895-D5B7-48F0-AF2A-ADF8EFA3C811}"/>
              </a:ext>
            </a:extLst>
          </p:cNvPr>
          <p:cNvPicPr>
            <a:picLocks noChangeAspect="1"/>
          </p:cNvPicPr>
          <p:nvPr/>
        </p:nvPicPr>
        <p:blipFill rotWithShape="1">
          <a:blip r:embed="rId4"/>
          <a:srcRect l="18101" t="72949" r="41659" b="19743"/>
          <a:stretch/>
        </p:blipFill>
        <p:spPr>
          <a:xfrm>
            <a:off x="1380996" y="4866848"/>
            <a:ext cx="4906108" cy="501162"/>
          </a:xfrm>
          <a:prstGeom prst="rect">
            <a:avLst/>
          </a:prstGeom>
        </p:spPr>
      </p:pic>
      <p:grpSp>
        <p:nvGrpSpPr>
          <p:cNvPr id="60" name="组合 59">
            <a:extLst>
              <a:ext uri="{FF2B5EF4-FFF2-40B4-BE49-F238E27FC236}">
                <a16:creationId xmlns:a16="http://schemas.microsoft.com/office/drawing/2014/main" id="{F6A7E9AE-C8DF-446D-9538-34E1B6A9C514}"/>
              </a:ext>
            </a:extLst>
          </p:cNvPr>
          <p:cNvGrpSpPr/>
          <p:nvPr/>
        </p:nvGrpSpPr>
        <p:grpSpPr>
          <a:xfrm>
            <a:off x="7407652" y="2430164"/>
            <a:ext cx="2639456" cy="2741780"/>
            <a:chOff x="1990055" y="662512"/>
            <a:chExt cx="2847411" cy="2876550"/>
          </a:xfrm>
        </p:grpSpPr>
        <p:grpSp>
          <p:nvGrpSpPr>
            <p:cNvPr id="61" name="组合 60">
              <a:extLst>
                <a:ext uri="{FF2B5EF4-FFF2-40B4-BE49-F238E27FC236}">
                  <a16:creationId xmlns:a16="http://schemas.microsoft.com/office/drawing/2014/main" id="{0427B374-DF4F-4B1B-BEA9-23B3558A9C9A}"/>
                </a:ext>
              </a:extLst>
            </p:cNvPr>
            <p:cNvGrpSpPr/>
            <p:nvPr/>
          </p:nvGrpSpPr>
          <p:grpSpPr>
            <a:xfrm>
              <a:off x="1990055" y="662512"/>
              <a:ext cx="2847411" cy="2876550"/>
              <a:chOff x="1922526" y="662512"/>
              <a:chExt cx="2847411" cy="2876550"/>
            </a:xfrm>
          </p:grpSpPr>
          <p:sp>
            <p:nvSpPr>
              <p:cNvPr id="65" name="平行四边形 64">
                <a:extLst>
                  <a:ext uri="{FF2B5EF4-FFF2-40B4-BE49-F238E27FC236}">
                    <a16:creationId xmlns:a16="http://schemas.microsoft.com/office/drawing/2014/main" id="{B3A8F527-3A71-4710-9E82-232F6BADA951}"/>
                  </a:ext>
                </a:extLst>
              </p:cNvPr>
              <p:cNvSpPr/>
              <p:nvPr/>
            </p:nvSpPr>
            <p:spPr>
              <a:xfrm flipH="1">
                <a:off x="3164096" y="2568575"/>
                <a:ext cx="1605841" cy="481752"/>
              </a:xfrm>
              <a:prstGeom prst="parallelogram">
                <a:avLst>
                  <a:gd name="adj" fmla="val 63945"/>
                </a:avLst>
              </a:prstGeom>
              <a:solidFill>
                <a:srgbClr val="005DA2"/>
              </a:solidFill>
              <a:ln w="762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6" name="平行四边形 65">
                <a:extLst>
                  <a:ext uri="{FF2B5EF4-FFF2-40B4-BE49-F238E27FC236}">
                    <a16:creationId xmlns:a16="http://schemas.microsoft.com/office/drawing/2014/main" id="{ACF699AD-5346-4BC2-8B46-08785D51B76D}"/>
                  </a:ext>
                </a:extLst>
              </p:cNvPr>
              <p:cNvSpPr/>
              <p:nvPr/>
            </p:nvSpPr>
            <p:spPr>
              <a:xfrm>
                <a:off x="2851120" y="2568575"/>
                <a:ext cx="1605841" cy="970487"/>
              </a:xfrm>
              <a:prstGeom prst="parallelogram">
                <a:avLst>
                  <a:gd name="adj" fmla="val 38669"/>
                </a:avLst>
              </a:prstGeom>
              <a:solidFill>
                <a:srgbClr val="002060"/>
              </a:solidFill>
              <a:ln w="762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67" name="组合 66">
                <a:extLst>
                  <a:ext uri="{FF2B5EF4-FFF2-40B4-BE49-F238E27FC236}">
                    <a16:creationId xmlns:a16="http://schemas.microsoft.com/office/drawing/2014/main" id="{B5B91BEC-BBB1-47F2-AE17-ED7BC8A6F3DF}"/>
                  </a:ext>
                </a:extLst>
              </p:cNvPr>
              <p:cNvGrpSpPr/>
              <p:nvPr/>
            </p:nvGrpSpPr>
            <p:grpSpPr>
              <a:xfrm>
                <a:off x="1922526" y="662512"/>
                <a:ext cx="2150430" cy="2876550"/>
                <a:chOff x="1922526" y="662512"/>
                <a:chExt cx="2150430" cy="2876550"/>
              </a:xfrm>
              <a:solidFill>
                <a:srgbClr val="009AD0"/>
              </a:solidFill>
            </p:grpSpPr>
            <p:sp>
              <p:nvSpPr>
                <p:cNvPr id="68" name="等腰三角形 67">
                  <a:extLst>
                    <a:ext uri="{FF2B5EF4-FFF2-40B4-BE49-F238E27FC236}">
                      <a16:creationId xmlns:a16="http://schemas.microsoft.com/office/drawing/2014/main" id="{091F8DE5-E999-4AFB-B3F6-D039C44072F3}"/>
                    </a:ext>
                  </a:extLst>
                </p:cNvPr>
                <p:cNvSpPr/>
                <p:nvPr/>
              </p:nvSpPr>
              <p:spPr>
                <a:xfrm flipH="1">
                  <a:off x="1922526" y="662512"/>
                  <a:ext cx="2150430" cy="1368456"/>
                </a:xfrm>
                <a:prstGeom prst="triangle">
                  <a:avLst>
                    <a:gd name="adj" fmla="val 65232"/>
                  </a:avLst>
                </a:prstGeom>
                <a:solidFill>
                  <a:srgbClr val="005DA2"/>
                </a:solidFill>
                <a:ln w="762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9" name="平行四边形 68">
                  <a:extLst>
                    <a:ext uri="{FF2B5EF4-FFF2-40B4-BE49-F238E27FC236}">
                      <a16:creationId xmlns:a16="http://schemas.microsoft.com/office/drawing/2014/main" id="{EFDBE674-D77E-4FDF-A6BB-A0292D45C840}"/>
                    </a:ext>
                  </a:extLst>
                </p:cNvPr>
                <p:cNvSpPr/>
                <p:nvPr/>
              </p:nvSpPr>
              <p:spPr>
                <a:xfrm flipH="1">
                  <a:off x="2371923" y="2023986"/>
                  <a:ext cx="1701033" cy="1515076"/>
                </a:xfrm>
                <a:prstGeom prst="parallelogram">
                  <a:avLst>
                    <a:gd name="adj" fmla="val 30532"/>
                  </a:avLst>
                </a:prstGeom>
                <a:solidFill>
                  <a:srgbClr val="005DA2"/>
                </a:solidFill>
                <a:ln w="762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sp>
          <p:nvSpPr>
            <p:cNvPr id="64" name="矩形 63">
              <a:extLst>
                <a:ext uri="{FF2B5EF4-FFF2-40B4-BE49-F238E27FC236}">
                  <a16:creationId xmlns:a16="http://schemas.microsoft.com/office/drawing/2014/main" id="{C1FEC429-7DD9-4C56-9428-7F7FCC37CBEC}"/>
                </a:ext>
              </a:extLst>
            </p:cNvPr>
            <p:cNvSpPr/>
            <p:nvPr/>
          </p:nvSpPr>
          <p:spPr>
            <a:xfrm>
              <a:off x="2665230" y="2588651"/>
              <a:ext cx="1132790" cy="523220"/>
            </a:xfrm>
            <a:prstGeom prst="rect">
              <a:avLst/>
            </a:prstGeom>
          </p:spPr>
          <p:txBody>
            <a:bodyPr wrap="none">
              <a:normAutofit/>
            </a:bodyPr>
            <a:lstStyle/>
            <a:p>
              <a:pPr marL="0" marR="0" lvl="0" indent="0" defTabSz="1218804" eaLnBrk="1" fontAlgn="base" latinLnBrk="0" hangingPunct="1">
                <a:lnSpc>
                  <a:spcPct val="100000"/>
                </a:lnSpc>
                <a:spcBef>
                  <a:spcPct val="0"/>
                </a:spcBef>
                <a:spcAft>
                  <a:spcPct val="0"/>
                </a:spcAft>
                <a:buClrTx/>
                <a:buSzTx/>
                <a:buFontTx/>
                <a:buNone/>
                <a:tabLst/>
                <a:defRPr/>
              </a:pPr>
              <a:r>
                <a:rPr lang="en-US" altLang="zh-CN" sz="2400" b="1" kern="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rPr>
                <a:t>Word2Vec</a:t>
              </a:r>
              <a:endParaRPr kumimoji="0" lang="en-US" altLang="zh-CN" sz="2400" b="1" i="0" u="none" strike="noStrike" kern="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70" name="组合 69">
            <a:extLst>
              <a:ext uri="{FF2B5EF4-FFF2-40B4-BE49-F238E27FC236}">
                <a16:creationId xmlns:a16="http://schemas.microsoft.com/office/drawing/2014/main" id="{C3C27B43-ECED-4EBF-96E0-B4D8069C8E0A}"/>
              </a:ext>
            </a:extLst>
          </p:cNvPr>
          <p:cNvGrpSpPr/>
          <p:nvPr/>
        </p:nvGrpSpPr>
        <p:grpSpPr>
          <a:xfrm>
            <a:off x="9500183" y="3831741"/>
            <a:ext cx="2639986" cy="2840316"/>
            <a:chOff x="7354535" y="2568575"/>
            <a:chExt cx="2847411" cy="2876550"/>
          </a:xfrm>
        </p:grpSpPr>
        <p:grpSp>
          <p:nvGrpSpPr>
            <p:cNvPr id="71" name="组合 70">
              <a:extLst>
                <a:ext uri="{FF2B5EF4-FFF2-40B4-BE49-F238E27FC236}">
                  <a16:creationId xmlns:a16="http://schemas.microsoft.com/office/drawing/2014/main" id="{8D147FF3-4E61-4821-8D2B-EE127358C369}"/>
                </a:ext>
              </a:extLst>
            </p:cNvPr>
            <p:cNvGrpSpPr/>
            <p:nvPr/>
          </p:nvGrpSpPr>
          <p:grpSpPr>
            <a:xfrm flipH="1" flipV="1">
              <a:off x="7354535" y="2568575"/>
              <a:ext cx="2847411" cy="2876550"/>
              <a:chOff x="2074926" y="1130300"/>
              <a:chExt cx="2847411" cy="2876550"/>
            </a:xfrm>
          </p:grpSpPr>
          <p:sp>
            <p:nvSpPr>
              <p:cNvPr id="73" name="平行四边形 72">
                <a:extLst>
                  <a:ext uri="{FF2B5EF4-FFF2-40B4-BE49-F238E27FC236}">
                    <a16:creationId xmlns:a16="http://schemas.microsoft.com/office/drawing/2014/main" id="{BE076FCE-5340-4220-9904-55174A6C425C}"/>
                  </a:ext>
                </a:extLst>
              </p:cNvPr>
              <p:cNvSpPr/>
              <p:nvPr/>
            </p:nvSpPr>
            <p:spPr>
              <a:xfrm>
                <a:off x="2074926" y="3036363"/>
                <a:ext cx="1605841" cy="481752"/>
              </a:xfrm>
              <a:prstGeom prst="parallelogram">
                <a:avLst>
                  <a:gd name="adj" fmla="val 63945"/>
                </a:avLst>
              </a:prstGeom>
              <a:solidFill>
                <a:srgbClr val="0070C0"/>
              </a:solidFill>
              <a:ln w="762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4" name="平行四边形 73">
                <a:extLst>
                  <a:ext uri="{FF2B5EF4-FFF2-40B4-BE49-F238E27FC236}">
                    <a16:creationId xmlns:a16="http://schemas.microsoft.com/office/drawing/2014/main" id="{D73808EB-1338-4348-8036-488D336D014F}"/>
                  </a:ext>
                </a:extLst>
              </p:cNvPr>
              <p:cNvSpPr/>
              <p:nvPr/>
            </p:nvSpPr>
            <p:spPr>
              <a:xfrm flipH="1">
                <a:off x="2387902" y="3036363"/>
                <a:ext cx="1605841" cy="970487"/>
              </a:xfrm>
              <a:prstGeom prst="parallelogram">
                <a:avLst>
                  <a:gd name="adj" fmla="val 38669"/>
                </a:avLst>
              </a:prstGeom>
              <a:solidFill>
                <a:srgbClr val="0070C0">
                  <a:lumMod val="75000"/>
                </a:srgbClr>
              </a:solidFill>
              <a:ln w="762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5" name="等腰三角形 74">
                <a:extLst>
                  <a:ext uri="{FF2B5EF4-FFF2-40B4-BE49-F238E27FC236}">
                    <a16:creationId xmlns:a16="http://schemas.microsoft.com/office/drawing/2014/main" id="{20C4C8F6-68D9-4A4D-A794-C057CA27BD64}"/>
                  </a:ext>
                </a:extLst>
              </p:cNvPr>
              <p:cNvSpPr/>
              <p:nvPr/>
            </p:nvSpPr>
            <p:spPr>
              <a:xfrm>
                <a:off x="2771907" y="1130300"/>
                <a:ext cx="2150430" cy="1368456"/>
              </a:xfrm>
              <a:prstGeom prst="triangle">
                <a:avLst>
                  <a:gd name="adj" fmla="val 65232"/>
                </a:avLst>
              </a:prstGeom>
              <a:solidFill>
                <a:srgbClr val="0070C0"/>
              </a:solidFill>
              <a:ln w="762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6" name="平行四边形 75">
                <a:extLst>
                  <a:ext uri="{FF2B5EF4-FFF2-40B4-BE49-F238E27FC236}">
                    <a16:creationId xmlns:a16="http://schemas.microsoft.com/office/drawing/2014/main" id="{8B0DC574-609B-41C6-A724-FBB0D4CEBA8A}"/>
                  </a:ext>
                </a:extLst>
              </p:cNvPr>
              <p:cNvSpPr/>
              <p:nvPr/>
            </p:nvSpPr>
            <p:spPr>
              <a:xfrm>
                <a:off x="2771907" y="2491774"/>
                <a:ext cx="1701033" cy="1515076"/>
              </a:xfrm>
              <a:prstGeom prst="parallelogram">
                <a:avLst>
                  <a:gd name="adj" fmla="val 30532"/>
                </a:avLst>
              </a:prstGeom>
              <a:solidFill>
                <a:srgbClr val="0070C0"/>
              </a:solidFill>
              <a:ln w="76200" cap="flat" cmpd="sng" algn="ctr">
                <a:noFill/>
                <a:prstDash val="solid"/>
                <a:miter lim="800000"/>
              </a:ln>
              <a:effectLst/>
            </p:spPr>
            <p:txBody>
              <a:bodyPr anchor="ctr"/>
              <a:lstStyle/>
              <a:p>
                <a:pPr marL="0" marR="0" lvl="0" indent="0" algn="ctr" defTabSz="1218804" eaLnBrk="1" fontAlgn="base" latinLnBrk="0" hangingPunct="1">
                  <a:lnSpc>
                    <a:spcPct val="100000"/>
                  </a:lnSpc>
                  <a:spcBef>
                    <a:spcPct val="0"/>
                  </a:spcBef>
                  <a:spcAft>
                    <a:spcPct val="0"/>
                  </a:spcAft>
                  <a:buClrTx/>
                  <a:buSzTx/>
                  <a:buFontTx/>
                  <a:buNone/>
                  <a:tabLst/>
                  <a:defRPr/>
                </a:pPr>
                <a:endParaRPr kumimoji="0" sz="2399" b="0" i="0" u="none" strike="noStrike" kern="0" cap="none" spc="0" normalizeH="0" baseline="0" noProof="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72" name="矩形 71">
              <a:extLst>
                <a:ext uri="{FF2B5EF4-FFF2-40B4-BE49-F238E27FC236}">
                  <a16:creationId xmlns:a16="http://schemas.microsoft.com/office/drawing/2014/main" id="{CCF8BE13-C0A7-4548-BE56-45241226B279}"/>
                </a:ext>
              </a:extLst>
            </p:cNvPr>
            <p:cNvSpPr/>
            <p:nvPr/>
          </p:nvSpPr>
          <p:spPr>
            <a:xfrm>
              <a:off x="8029710" y="2902351"/>
              <a:ext cx="1132790" cy="523220"/>
            </a:xfrm>
            <a:prstGeom prst="rect">
              <a:avLst/>
            </a:prstGeom>
          </p:spPr>
          <p:txBody>
            <a:bodyPr wrap="none">
              <a:normAutofit fontScale="85000" lnSpcReduction="20000"/>
            </a:bodyPr>
            <a:lstStyle/>
            <a:p>
              <a:pPr marL="0" marR="0" lvl="0" indent="0" defTabSz="1218804" eaLnBrk="1" fontAlgn="base" latinLnBrk="0" hangingPunct="1">
                <a:lnSpc>
                  <a:spcPct val="100000"/>
                </a:lnSpc>
                <a:spcBef>
                  <a:spcPct val="0"/>
                </a:spcBef>
                <a:spcAft>
                  <a:spcPct val="0"/>
                </a:spcAft>
                <a:buClrTx/>
                <a:buSzTx/>
                <a:buFontTx/>
                <a:buNone/>
                <a:tabLst/>
                <a:defRPr/>
              </a:pPr>
              <a:r>
                <a:rPr lang="en-US" altLang="zh-CN" sz="3733" b="1" kern="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rPr>
                <a:t>glove</a:t>
              </a:r>
              <a:endParaRPr kumimoji="0" lang="en-US" altLang="zh-CN" sz="3733" b="1" i="0" u="none" strike="noStrike" kern="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77" name="矩形 76">
            <a:extLst>
              <a:ext uri="{FF2B5EF4-FFF2-40B4-BE49-F238E27FC236}">
                <a16:creationId xmlns:a16="http://schemas.microsoft.com/office/drawing/2014/main" id="{5C198B7D-CD53-4F08-B2F2-4236D3D382FB}"/>
              </a:ext>
            </a:extLst>
          </p:cNvPr>
          <p:cNvSpPr/>
          <p:nvPr/>
        </p:nvSpPr>
        <p:spPr>
          <a:xfrm>
            <a:off x="987637" y="564486"/>
            <a:ext cx="2713415" cy="367169"/>
          </a:xfrm>
          <a:prstGeom prst="rect">
            <a:avLst/>
          </a:prstGeom>
          <a:solidFill>
            <a:srgbClr val="0070C0"/>
          </a:solidFill>
          <a:ln w="12700" cap="flat" cmpd="sng" algn="ctr">
            <a:noFill/>
            <a:prstDash val="solid"/>
            <a:miter lim="800000"/>
          </a:ln>
          <a:effectLst/>
        </p:spPr>
        <p:txBody>
          <a:bodyPr lIns="35985" tIns="45699" rIns="35985" bIns="45699" rtlCol="0" anchor="ctr"/>
          <a:lstStyle/>
          <a:p>
            <a:pPr marL="0" marR="0" lvl="0" indent="0" algn="ctr" defTabSz="1218804" eaLnBrk="1" fontAlgn="base" latinLnBrk="0" hangingPunct="1">
              <a:lnSpc>
                <a:spcPct val="100000"/>
              </a:lnSpc>
              <a:spcBef>
                <a:spcPct val="0"/>
              </a:spcBef>
              <a:spcAft>
                <a:spcPct val="0"/>
              </a:spcAft>
              <a:buClrTx/>
              <a:buSzTx/>
              <a:buFontTx/>
              <a:buNone/>
              <a:tabLst/>
              <a:defRPr/>
            </a:pPr>
            <a:r>
              <a:rPr kumimoji="0" lang="zh-CN" altLang="en-US" sz="1599" b="0" i="0" u="none" strike="noStrike" kern="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理论推导</a:t>
            </a:r>
            <a:r>
              <a:rPr lang="zh-CN" altLang="en-US" sz="1599" kern="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endParaRPr kumimoji="0" lang="zh-CN" altLang="en-US" sz="1599" b="0" i="0" u="none" strike="noStrike" kern="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5" name="矩形 24"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C96F3853-E32C-42EA-8918-BF6452E35169}"/>
              </a:ext>
            </a:extLst>
          </p:cNvPr>
          <p:cNvSpPr/>
          <p:nvPr/>
        </p:nvSpPr>
        <p:spPr>
          <a:xfrm>
            <a:off x="1" y="0"/>
            <a:ext cx="571060" cy="546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05</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extLst>
      <p:ext uri="{BB962C8B-B14F-4D97-AF65-F5344CB8AC3E}">
        <p14:creationId xmlns:p14="http://schemas.microsoft.com/office/powerpoint/2010/main" val="250490828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639030EA-AE85-407B-AE4D-37DAD38F5C2E}"/>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Word2vec</a:t>
            </a:r>
            <a:r>
              <a:rPr lang="zh-CN" altLang="en-US"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和</a:t>
            </a:r>
            <a:r>
              <a:rPr lang="en-US" altLang="zh-CN"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Glove</a:t>
            </a:r>
            <a:r>
              <a:rPr lang="zh-CN" altLang="en-US"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的区别</a:t>
            </a:r>
          </a:p>
        </p:txBody>
      </p:sp>
      <p:pic>
        <p:nvPicPr>
          <p:cNvPr id="58" name="图片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77" name="矩形 76">
            <a:extLst>
              <a:ext uri="{FF2B5EF4-FFF2-40B4-BE49-F238E27FC236}">
                <a16:creationId xmlns:a16="http://schemas.microsoft.com/office/drawing/2014/main" id="{5C198B7D-CD53-4F08-B2F2-4236D3D382FB}"/>
              </a:ext>
            </a:extLst>
          </p:cNvPr>
          <p:cNvSpPr/>
          <p:nvPr/>
        </p:nvSpPr>
        <p:spPr>
          <a:xfrm>
            <a:off x="987637" y="564486"/>
            <a:ext cx="2713415" cy="367169"/>
          </a:xfrm>
          <a:prstGeom prst="rect">
            <a:avLst/>
          </a:prstGeom>
          <a:solidFill>
            <a:srgbClr val="0070C0"/>
          </a:solidFill>
          <a:ln w="12700" cap="flat" cmpd="sng" algn="ctr">
            <a:noFill/>
            <a:prstDash val="solid"/>
            <a:miter lim="800000"/>
          </a:ln>
          <a:effectLst/>
        </p:spPr>
        <p:txBody>
          <a:bodyPr lIns="35985" tIns="45699" rIns="35985" bIns="45699" rtlCol="0" anchor="ctr"/>
          <a:lstStyle/>
          <a:p>
            <a:pPr marL="0" marR="0" lvl="0" indent="0" algn="ctr" defTabSz="1218804" eaLnBrk="1" fontAlgn="base" latinLnBrk="0" hangingPunct="1">
              <a:lnSpc>
                <a:spcPct val="100000"/>
              </a:lnSpc>
              <a:spcBef>
                <a:spcPct val="0"/>
              </a:spcBef>
              <a:spcAft>
                <a:spcPct val="0"/>
              </a:spcAft>
              <a:buClrTx/>
              <a:buSzTx/>
              <a:buFontTx/>
              <a:buNone/>
              <a:tabLst/>
              <a:defRPr/>
            </a:pPr>
            <a:r>
              <a:rPr lang="zh-CN" altLang="en-US" sz="1599" kern="0" dirty="0">
                <a:solidFill>
                  <a:prstClr val="white"/>
                </a:solidFill>
                <a:latin typeface="字魂105号-简雅黑" panose="00000500000000000000" pitchFamily="2" charset="-122"/>
                <a:ea typeface="字魂105号-简雅黑" panose="00000500000000000000" pitchFamily="2" charset="-122"/>
                <a:sym typeface="字魂105号-简雅黑" panose="00000500000000000000" pitchFamily="2" charset="-122"/>
              </a:rPr>
              <a:t>代码结果：</a:t>
            </a:r>
            <a:endParaRPr kumimoji="0" lang="zh-CN" altLang="en-US" sz="1599" b="0" i="0" u="none" strike="noStrike" kern="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 name="椭圆 1">
            <a:extLst>
              <a:ext uri="{FF2B5EF4-FFF2-40B4-BE49-F238E27FC236}">
                <a16:creationId xmlns:a16="http://schemas.microsoft.com/office/drawing/2014/main" id="{4B62F305-5F59-4E3E-BB96-3E424359D44C}"/>
              </a:ext>
            </a:extLst>
          </p:cNvPr>
          <p:cNvSpPr/>
          <p:nvPr/>
        </p:nvSpPr>
        <p:spPr>
          <a:xfrm>
            <a:off x="5691673" y="3275045"/>
            <a:ext cx="1007707" cy="64381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中国</a:t>
            </a:r>
          </a:p>
        </p:txBody>
      </p:sp>
      <p:sp>
        <p:nvSpPr>
          <p:cNvPr id="4" name="椭圆 3">
            <a:extLst>
              <a:ext uri="{FF2B5EF4-FFF2-40B4-BE49-F238E27FC236}">
                <a16:creationId xmlns:a16="http://schemas.microsoft.com/office/drawing/2014/main" id="{B752E43E-C7AA-4D6C-97A2-87022FA90866}"/>
              </a:ext>
            </a:extLst>
          </p:cNvPr>
          <p:cNvSpPr/>
          <p:nvPr/>
        </p:nvSpPr>
        <p:spPr>
          <a:xfrm>
            <a:off x="5430418" y="1336842"/>
            <a:ext cx="1157024" cy="11587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大陆</a:t>
            </a:r>
          </a:p>
        </p:txBody>
      </p:sp>
      <p:sp>
        <p:nvSpPr>
          <p:cNvPr id="6" name="椭圆 5">
            <a:extLst>
              <a:ext uri="{FF2B5EF4-FFF2-40B4-BE49-F238E27FC236}">
                <a16:creationId xmlns:a16="http://schemas.microsoft.com/office/drawing/2014/main" id="{A01F57E1-B641-4A10-A1E5-63589AD8E4EE}"/>
              </a:ext>
            </a:extLst>
          </p:cNvPr>
          <p:cNvSpPr/>
          <p:nvPr/>
        </p:nvSpPr>
        <p:spPr>
          <a:xfrm>
            <a:off x="4468494" y="2183944"/>
            <a:ext cx="1096347" cy="1096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日本</a:t>
            </a:r>
          </a:p>
        </p:txBody>
      </p:sp>
      <p:sp>
        <p:nvSpPr>
          <p:cNvPr id="7" name="椭圆 6">
            <a:extLst>
              <a:ext uri="{FF2B5EF4-FFF2-40B4-BE49-F238E27FC236}">
                <a16:creationId xmlns:a16="http://schemas.microsoft.com/office/drawing/2014/main" id="{A2422044-473D-47D4-B67D-F1D79868A284}"/>
              </a:ext>
            </a:extLst>
          </p:cNvPr>
          <p:cNvSpPr/>
          <p:nvPr/>
        </p:nvSpPr>
        <p:spPr>
          <a:xfrm>
            <a:off x="4058816" y="3364266"/>
            <a:ext cx="1063690" cy="10636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接壤</a:t>
            </a:r>
          </a:p>
        </p:txBody>
      </p:sp>
      <p:sp>
        <p:nvSpPr>
          <p:cNvPr id="8" name="椭圆 7">
            <a:extLst>
              <a:ext uri="{FF2B5EF4-FFF2-40B4-BE49-F238E27FC236}">
                <a16:creationId xmlns:a16="http://schemas.microsoft.com/office/drawing/2014/main" id="{EECECEF9-CA23-4DDA-AC20-D8F605753ED0}"/>
              </a:ext>
            </a:extLst>
          </p:cNvPr>
          <p:cNvSpPr/>
          <p:nvPr/>
        </p:nvSpPr>
        <p:spPr>
          <a:xfrm>
            <a:off x="3949776" y="4614568"/>
            <a:ext cx="1063690" cy="10636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二维</a:t>
            </a:r>
          </a:p>
        </p:txBody>
      </p:sp>
      <p:sp>
        <p:nvSpPr>
          <p:cNvPr id="9" name="椭圆 8">
            <a:extLst>
              <a:ext uri="{FF2B5EF4-FFF2-40B4-BE49-F238E27FC236}">
                <a16:creationId xmlns:a16="http://schemas.microsoft.com/office/drawing/2014/main" id="{9E52AAEC-5712-4E08-A2AB-C8C2FA6985C5}"/>
              </a:ext>
            </a:extLst>
          </p:cNvPr>
          <p:cNvSpPr/>
          <p:nvPr/>
        </p:nvSpPr>
        <p:spPr>
          <a:xfrm>
            <a:off x="2857873" y="5331371"/>
            <a:ext cx="1008796" cy="10087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文化</a:t>
            </a:r>
          </a:p>
        </p:txBody>
      </p:sp>
      <p:sp>
        <p:nvSpPr>
          <p:cNvPr id="30" name="椭圆 29">
            <a:extLst>
              <a:ext uri="{FF2B5EF4-FFF2-40B4-BE49-F238E27FC236}">
                <a16:creationId xmlns:a16="http://schemas.microsoft.com/office/drawing/2014/main" id="{2CB0454A-DC3D-4FC0-9DFA-E262594B9458}"/>
              </a:ext>
            </a:extLst>
          </p:cNvPr>
          <p:cNvSpPr/>
          <p:nvPr/>
        </p:nvSpPr>
        <p:spPr>
          <a:xfrm>
            <a:off x="2591628" y="4110170"/>
            <a:ext cx="1008796" cy="10087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社会</a:t>
            </a:r>
          </a:p>
        </p:txBody>
      </p:sp>
      <p:sp>
        <p:nvSpPr>
          <p:cNvPr id="31" name="椭圆 30">
            <a:extLst>
              <a:ext uri="{FF2B5EF4-FFF2-40B4-BE49-F238E27FC236}">
                <a16:creationId xmlns:a16="http://schemas.microsoft.com/office/drawing/2014/main" id="{48694EC6-E0F4-47D7-808A-6E08DB1811D8}"/>
              </a:ext>
            </a:extLst>
          </p:cNvPr>
          <p:cNvSpPr/>
          <p:nvPr/>
        </p:nvSpPr>
        <p:spPr>
          <a:xfrm>
            <a:off x="2826577" y="2985214"/>
            <a:ext cx="910897" cy="9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行不通</a:t>
            </a:r>
          </a:p>
        </p:txBody>
      </p:sp>
      <p:sp>
        <p:nvSpPr>
          <p:cNvPr id="32" name="椭圆 31">
            <a:extLst>
              <a:ext uri="{FF2B5EF4-FFF2-40B4-BE49-F238E27FC236}">
                <a16:creationId xmlns:a16="http://schemas.microsoft.com/office/drawing/2014/main" id="{A02D7F57-B58F-452D-817D-1E0449A1602D}"/>
              </a:ext>
            </a:extLst>
          </p:cNvPr>
          <p:cNvSpPr/>
          <p:nvPr/>
        </p:nvSpPr>
        <p:spPr>
          <a:xfrm>
            <a:off x="3323144" y="1860258"/>
            <a:ext cx="910897" cy="9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国家</a:t>
            </a:r>
          </a:p>
        </p:txBody>
      </p:sp>
      <p:sp>
        <p:nvSpPr>
          <p:cNvPr id="33" name="椭圆 32">
            <a:extLst>
              <a:ext uri="{FF2B5EF4-FFF2-40B4-BE49-F238E27FC236}">
                <a16:creationId xmlns:a16="http://schemas.microsoft.com/office/drawing/2014/main" id="{C6D7A371-FD47-469E-838A-553E9D3BC5CB}"/>
              </a:ext>
            </a:extLst>
          </p:cNvPr>
          <p:cNvSpPr/>
          <p:nvPr/>
        </p:nvSpPr>
        <p:spPr>
          <a:xfrm>
            <a:off x="4211609" y="1005337"/>
            <a:ext cx="910897" cy="910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微信会</a:t>
            </a:r>
          </a:p>
        </p:txBody>
      </p:sp>
      <p:sp>
        <p:nvSpPr>
          <p:cNvPr id="10" name="椭圆 9">
            <a:extLst>
              <a:ext uri="{FF2B5EF4-FFF2-40B4-BE49-F238E27FC236}">
                <a16:creationId xmlns:a16="http://schemas.microsoft.com/office/drawing/2014/main" id="{8E6493DC-B7A9-4092-B3FC-6E977DF1004A}"/>
              </a:ext>
            </a:extLst>
          </p:cNvPr>
          <p:cNvSpPr/>
          <p:nvPr/>
        </p:nvSpPr>
        <p:spPr>
          <a:xfrm>
            <a:off x="410547" y="1231641"/>
            <a:ext cx="195943" cy="1959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F2DD7D3-FE46-4413-8E10-99FC42408FE7}"/>
              </a:ext>
            </a:extLst>
          </p:cNvPr>
          <p:cNvSpPr txBox="1"/>
          <p:nvPr/>
        </p:nvSpPr>
        <p:spPr>
          <a:xfrm>
            <a:off x="643407" y="1145714"/>
            <a:ext cx="1948221" cy="369332"/>
          </a:xfrm>
          <a:prstGeom prst="rect">
            <a:avLst/>
          </a:prstGeom>
          <a:noFill/>
        </p:spPr>
        <p:txBody>
          <a:bodyPr wrap="square" rtlCol="0">
            <a:spAutoFit/>
          </a:bodyPr>
          <a:lstStyle/>
          <a:p>
            <a:r>
              <a:rPr lang="en-US" altLang="zh-CN" dirty="0"/>
              <a:t>Word2Vec</a:t>
            </a:r>
            <a:r>
              <a:rPr lang="zh-CN" altLang="en-US" dirty="0"/>
              <a:t>结果</a:t>
            </a:r>
            <a:endParaRPr lang="en-US" altLang="zh-CN" dirty="0"/>
          </a:p>
        </p:txBody>
      </p:sp>
      <p:sp>
        <p:nvSpPr>
          <p:cNvPr id="37" name="椭圆 36">
            <a:extLst>
              <a:ext uri="{FF2B5EF4-FFF2-40B4-BE49-F238E27FC236}">
                <a16:creationId xmlns:a16="http://schemas.microsoft.com/office/drawing/2014/main" id="{804E4E91-2AD9-40D4-B0CB-173DBA434F73}"/>
              </a:ext>
            </a:extLst>
          </p:cNvPr>
          <p:cNvSpPr/>
          <p:nvPr/>
        </p:nvSpPr>
        <p:spPr>
          <a:xfrm>
            <a:off x="6101378" y="4736040"/>
            <a:ext cx="820746" cy="82074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t>大陆</a:t>
            </a:r>
          </a:p>
        </p:txBody>
      </p:sp>
      <p:sp>
        <p:nvSpPr>
          <p:cNvPr id="38" name="椭圆 37">
            <a:extLst>
              <a:ext uri="{FF2B5EF4-FFF2-40B4-BE49-F238E27FC236}">
                <a16:creationId xmlns:a16="http://schemas.microsoft.com/office/drawing/2014/main" id="{44779053-B4C8-453F-A2DE-2A438C3EF61F}"/>
              </a:ext>
            </a:extLst>
          </p:cNvPr>
          <p:cNvSpPr/>
          <p:nvPr/>
        </p:nvSpPr>
        <p:spPr>
          <a:xfrm>
            <a:off x="6967665" y="4017583"/>
            <a:ext cx="820746" cy="82074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t>人</a:t>
            </a:r>
          </a:p>
        </p:txBody>
      </p:sp>
      <p:sp>
        <p:nvSpPr>
          <p:cNvPr id="39" name="椭圆 38">
            <a:extLst>
              <a:ext uri="{FF2B5EF4-FFF2-40B4-BE49-F238E27FC236}">
                <a16:creationId xmlns:a16="http://schemas.microsoft.com/office/drawing/2014/main" id="{BCD1F2F4-B59B-4A2D-8028-B880D7A7E671}"/>
              </a:ext>
            </a:extLst>
          </p:cNvPr>
          <p:cNvSpPr/>
          <p:nvPr/>
        </p:nvSpPr>
        <p:spPr>
          <a:xfrm>
            <a:off x="7378038" y="3067053"/>
            <a:ext cx="820746" cy="82074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t>为什么</a:t>
            </a:r>
          </a:p>
        </p:txBody>
      </p:sp>
      <p:sp>
        <p:nvSpPr>
          <p:cNvPr id="40" name="椭圆 39">
            <a:extLst>
              <a:ext uri="{FF2B5EF4-FFF2-40B4-BE49-F238E27FC236}">
                <a16:creationId xmlns:a16="http://schemas.microsoft.com/office/drawing/2014/main" id="{33B1E356-4BEA-4068-9AF0-638487A909A5}"/>
              </a:ext>
            </a:extLst>
          </p:cNvPr>
          <p:cNvSpPr/>
          <p:nvPr/>
        </p:nvSpPr>
        <p:spPr>
          <a:xfrm>
            <a:off x="7325442" y="2122852"/>
            <a:ext cx="745548" cy="74554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t>在</a:t>
            </a:r>
          </a:p>
        </p:txBody>
      </p:sp>
      <p:sp>
        <p:nvSpPr>
          <p:cNvPr id="41" name="椭圆 40">
            <a:extLst>
              <a:ext uri="{FF2B5EF4-FFF2-40B4-BE49-F238E27FC236}">
                <a16:creationId xmlns:a16="http://schemas.microsoft.com/office/drawing/2014/main" id="{31082590-A457-4211-ADB6-AC02B4D62E0A}"/>
              </a:ext>
            </a:extLst>
          </p:cNvPr>
          <p:cNvSpPr/>
          <p:nvPr/>
        </p:nvSpPr>
        <p:spPr>
          <a:xfrm>
            <a:off x="7909535" y="1114710"/>
            <a:ext cx="745548" cy="74554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t>古代</a:t>
            </a:r>
          </a:p>
        </p:txBody>
      </p:sp>
      <p:sp>
        <p:nvSpPr>
          <p:cNvPr id="42" name="椭圆 41">
            <a:extLst>
              <a:ext uri="{FF2B5EF4-FFF2-40B4-BE49-F238E27FC236}">
                <a16:creationId xmlns:a16="http://schemas.microsoft.com/office/drawing/2014/main" id="{38F18BE4-4D95-4E9C-852A-B603FB681216}"/>
              </a:ext>
            </a:extLst>
          </p:cNvPr>
          <p:cNvSpPr/>
          <p:nvPr/>
        </p:nvSpPr>
        <p:spPr>
          <a:xfrm>
            <a:off x="8401029" y="2525233"/>
            <a:ext cx="723224" cy="7232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t>很多</a:t>
            </a:r>
          </a:p>
        </p:txBody>
      </p:sp>
      <p:sp>
        <p:nvSpPr>
          <p:cNvPr id="43" name="椭圆 42">
            <a:extLst>
              <a:ext uri="{FF2B5EF4-FFF2-40B4-BE49-F238E27FC236}">
                <a16:creationId xmlns:a16="http://schemas.microsoft.com/office/drawing/2014/main" id="{C2745CEA-5DA8-43CA-8A34-5111DD89F1A4}"/>
              </a:ext>
            </a:extLst>
          </p:cNvPr>
          <p:cNvSpPr/>
          <p:nvPr/>
        </p:nvSpPr>
        <p:spPr>
          <a:xfrm>
            <a:off x="8070990" y="3971155"/>
            <a:ext cx="660079" cy="6600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t>国内</a:t>
            </a:r>
          </a:p>
        </p:txBody>
      </p:sp>
      <p:sp>
        <p:nvSpPr>
          <p:cNvPr id="44" name="椭圆 43">
            <a:extLst>
              <a:ext uri="{FF2B5EF4-FFF2-40B4-BE49-F238E27FC236}">
                <a16:creationId xmlns:a16="http://schemas.microsoft.com/office/drawing/2014/main" id="{D7F7F3EC-9CEA-436C-990C-FF505237266A}"/>
              </a:ext>
            </a:extLst>
          </p:cNvPr>
          <p:cNvSpPr/>
          <p:nvPr/>
        </p:nvSpPr>
        <p:spPr>
          <a:xfrm>
            <a:off x="7128332" y="5226746"/>
            <a:ext cx="660079" cy="6600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t>目前</a:t>
            </a:r>
          </a:p>
        </p:txBody>
      </p:sp>
      <p:sp>
        <p:nvSpPr>
          <p:cNvPr id="45" name="椭圆 44">
            <a:extLst>
              <a:ext uri="{FF2B5EF4-FFF2-40B4-BE49-F238E27FC236}">
                <a16:creationId xmlns:a16="http://schemas.microsoft.com/office/drawing/2014/main" id="{2891CFB1-11B8-4AAC-9C96-7A6D970B1680}"/>
              </a:ext>
            </a:extLst>
          </p:cNvPr>
          <p:cNvSpPr/>
          <p:nvPr/>
        </p:nvSpPr>
        <p:spPr>
          <a:xfrm>
            <a:off x="5927363" y="5835769"/>
            <a:ext cx="660079" cy="66007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600" dirty="0"/>
              <a:t>有些</a:t>
            </a:r>
          </a:p>
        </p:txBody>
      </p:sp>
      <p:sp>
        <p:nvSpPr>
          <p:cNvPr id="46" name="椭圆 45">
            <a:extLst>
              <a:ext uri="{FF2B5EF4-FFF2-40B4-BE49-F238E27FC236}">
                <a16:creationId xmlns:a16="http://schemas.microsoft.com/office/drawing/2014/main" id="{6EF0A3B8-AF50-42F9-B94C-28CEDED08145}"/>
              </a:ext>
            </a:extLst>
          </p:cNvPr>
          <p:cNvSpPr/>
          <p:nvPr/>
        </p:nvSpPr>
        <p:spPr>
          <a:xfrm>
            <a:off x="410547" y="1616365"/>
            <a:ext cx="195943" cy="1959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F87D6071-322E-472D-A36C-363C1D6B0D76}"/>
              </a:ext>
            </a:extLst>
          </p:cNvPr>
          <p:cNvSpPr txBox="1"/>
          <p:nvPr/>
        </p:nvSpPr>
        <p:spPr>
          <a:xfrm>
            <a:off x="643407" y="1530438"/>
            <a:ext cx="1948221" cy="369332"/>
          </a:xfrm>
          <a:prstGeom prst="rect">
            <a:avLst/>
          </a:prstGeom>
          <a:noFill/>
        </p:spPr>
        <p:txBody>
          <a:bodyPr wrap="square" rtlCol="0">
            <a:spAutoFit/>
          </a:bodyPr>
          <a:lstStyle/>
          <a:p>
            <a:r>
              <a:rPr lang="en-US" altLang="zh-CN" dirty="0"/>
              <a:t>Glove</a:t>
            </a:r>
            <a:r>
              <a:rPr lang="zh-CN" altLang="en-US" dirty="0"/>
              <a:t>结果</a:t>
            </a:r>
            <a:endParaRPr lang="en-US" altLang="zh-CN" dirty="0"/>
          </a:p>
        </p:txBody>
      </p:sp>
      <p:sp>
        <p:nvSpPr>
          <p:cNvPr id="34" name="矩形 33"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71F9381B-9C55-4AA9-B3DB-38191AC3065F}"/>
              </a:ext>
            </a:extLst>
          </p:cNvPr>
          <p:cNvSpPr/>
          <p:nvPr/>
        </p:nvSpPr>
        <p:spPr>
          <a:xfrm>
            <a:off x="1" y="0"/>
            <a:ext cx="571060" cy="546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05</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extLst>
      <p:ext uri="{BB962C8B-B14F-4D97-AF65-F5344CB8AC3E}">
        <p14:creationId xmlns:p14="http://schemas.microsoft.com/office/powerpoint/2010/main" val="228533989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639030EA-AE85-407B-AE4D-37DAD38F5C2E}"/>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Word2vec</a:t>
            </a:r>
            <a:r>
              <a:rPr lang="zh-CN" altLang="en-US"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和</a:t>
            </a:r>
            <a:r>
              <a:rPr lang="en-US" altLang="zh-CN"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Glove</a:t>
            </a:r>
            <a:r>
              <a:rPr lang="zh-CN" altLang="en-US"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的区别</a:t>
            </a:r>
          </a:p>
        </p:txBody>
      </p:sp>
      <p:pic>
        <p:nvPicPr>
          <p:cNvPr id="58" name="图片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graphicFrame>
        <p:nvGraphicFramePr>
          <p:cNvPr id="3" name="表格 4">
            <a:extLst>
              <a:ext uri="{FF2B5EF4-FFF2-40B4-BE49-F238E27FC236}">
                <a16:creationId xmlns:a16="http://schemas.microsoft.com/office/drawing/2014/main" id="{0474E96E-E79A-47EA-BA69-75AE8F4CEEE1}"/>
              </a:ext>
            </a:extLst>
          </p:cNvPr>
          <p:cNvGraphicFramePr>
            <a:graphicFrameLocks noGrp="1"/>
          </p:cNvGraphicFramePr>
          <p:nvPr>
            <p:extLst>
              <p:ext uri="{D42A27DB-BD31-4B8C-83A1-F6EECF244321}">
                <p14:modId xmlns:p14="http://schemas.microsoft.com/office/powerpoint/2010/main" val="3904203509"/>
              </p:ext>
            </p:extLst>
          </p:nvPr>
        </p:nvGraphicFramePr>
        <p:xfrm>
          <a:off x="2032000" y="692211"/>
          <a:ext cx="8128000" cy="5933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575375415"/>
                    </a:ext>
                  </a:extLst>
                </a:gridCol>
                <a:gridCol w="1625600">
                  <a:extLst>
                    <a:ext uri="{9D8B030D-6E8A-4147-A177-3AD203B41FA5}">
                      <a16:colId xmlns:a16="http://schemas.microsoft.com/office/drawing/2014/main" val="1674695653"/>
                    </a:ext>
                  </a:extLst>
                </a:gridCol>
                <a:gridCol w="1625600">
                  <a:extLst>
                    <a:ext uri="{9D8B030D-6E8A-4147-A177-3AD203B41FA5}">
                      <a16:colId xmlns:a16="http://schemas.microsoft.com/office/drawing/2014/main" val="1638743620"/>
                    </a:ext>
                  </a:extLst>
                </a:gridCol>
                <a:gridCol w="1625600">
                  <a:extLst>
                    <a:ext uri="{9D8B030D-6E8A-4147-A177-3AD203B41FA5}">
                      <a16:colId xmlns:a16="http://schemas.microsoft.com/office/drawing/2014/main" val="881495103"/>
                    </a:ext>
                  </a:extLst>
                </a:gridCol>
                <a:gridCol w="1625600">
                  <a:extLst>
                    <a:ext uri="{9D8B030D-6E8A-4147-A177-3AD203B41FA5}">
                      <a16:colId xmlns:a16="http://schemas.microsoft.com/office/drawing/2014/main" val="1295776076"/>
                    </a:ext>
                  </a:extLst>
                </a:gridCol>
              </a:tblGrid>
              <a:tr h="370840">
                <a:tc>
                  <a:txBody>
                    <a:bodyPr/>
                    <a:lstStyle/>
                    <a:p>
                      <a:r>
                        <a:rPr lang="zh-CN" altLang="en-US" dirty="0"/>
                        <a:t>关键词</a:t>
                      </a:r>
                    </a:p>
                  </a:txBody>
                  <a:tcPr/>
                </a:tc>
                <a:tc>
                  <a:txBody>
                    <a:bodyPr/>
                    <a:lstStyle/>
                    <a:p>
                      <a:r>
                        <a:rPr lang="en-US" altLang="zh-CN" dirty="0"/>
                        <a:t>Word2vec</a:t>
                      </a:r>
                      <a:endParaRPr lang="zh-CN" altLang="en-US" dirty="0"/>
                    </a:p>
                  </a:txBody>
                  <a:tcPr/>
                </a:tc>
                <a:tc>
                  <a:txBody>
                    <a:bodyPr/>
                    <a:lstStyle/>
                    <a:p>
                      <a:endParaRPr lang="zh-CN" altLang="en-US" dirty="0"/>
                    </a:p>
                  </a:txBody>
                  <a:tcPr/>
                </a:tc>
                <a:tc>
                  <a:txBody>
                    <a:bodyPr/>
                    <a:lstStyle/>
                    <a:p>
                      <a:r>
                        <a:rPr lang="en-US" altLang="zh-CN" dirty="0"/>
                        <a:t>Glove</a:t>
                      </a:r>
                      <a:endParaRPr lang="zh-CN" altLang="en-US" dirty="0"/>
                    </a:p>
                  </a:txBody>
                  <a:tcPr/>
                </a:tc>
                <a:tc>
                  <a:txBody>
                    <a:bodyPr/>
                    <a:lstStyle/>
                    <a:p>
                      <a:endParaRPr lang="zh-CN" altLang="en-US"/>
                    </a:p>
                  </a:txBody>
                  <a:tcPr/>
                </a:tc>
                <a:extLst>
                  <a:ext uri="{0D108BD9-81ED-4DB2-BD59-A6C34878D82A}">
                    <a16:rowId xmlns:a16="http://schemas.microsoft.com/office/drawing/2014/main" val="511582784"/>
                  </a:ext>
                </a:extLst>
              </a:tr>
              <a:tr h="370840">
                <a:tc>
                  <a:txBody>
                    <a:bodyPr/>
                    <a:lstStyle/>
                    <a:p>
                      <a:r>
                        <a:rPr lang="zh-CN" altLang="en-US" dirty="0"/>
                        <a:t>互联网</a:t>
                      </a:r>
                    </a:p>
                  </a:txBody>
                  <a:tcPr/>
                </a:tc>
                <a:tc>
                  <a:txBody>
                    <a:bodyPr/>
                    <a:lstStyle/>
                    <a:p>
                      <a:r>
                        <a:rPr lang="zh-CN" altLang="en-US" dirty="0"/>
                        <a:t>企业</a:t>
                      </a:r>
                    </a:p>
                  </a:txBody>
                  <a:tcPr/>
                </a:tc>
                <a:tc>
                  <a:txBody>
                    <a:bodyPr/>
                    <a:lstStyle/>
                    <a:p>
                      <a:r>
                        <a:rPr lang="en-US" altLang="zh-CN" dirty="0"/>
                        <a:t>0.951</a:t>
                      </a:r>
                      <a:endParaRPr lang="zh-CN" altLang="en-US" dirty="0"/>
                    </a:p>
                  </a:txBody>
                  <a:tcPr/>
                </a:tc>
                <a:tc>
                  <a:txBody>
                    <a:bodyPr/>
                    <a:lstStyle/>
                    <a:p>
                      <a:r>
                        <a:rPr lang="zh-CN" altLang="en-US" dirty="0"/>
                        <a:t>公司</a:t>
                      </a:r>
                    </a:p>
                  </a:txBody>
                  <a:tcPr/>
                </a:tc>
                <a:tc>
                  <a:txBody>
                    <a:bodyPr/>
                    <a:lstStyle/>
                    <a:p>
                      <a:r>
                        <a:rPr lang="en-US" altLang="zh-CN" dirty="0"/>
                        <a:t>0.803</a:t>
                      </a:r>
                      <a:endParaRPr lang="zh-CN" altLang="en-US" dirty="0"/>
                    </a:p>
                  </a:txBody>
                  <a:tcPr/>
                </a:tc>
                <a:extLst>
                  <a:ext uri="{0D108BD9-81ED-4DB2-BD59-A6C34878D82A}">
                    <a16:rowId xmlns:a16="http://schemas.microsoft.com/office/drawing/2014/main" val="3116959507"/>
                  </a:ext>
                </a:extLst>
              </a:tr>
              <a:tr h="370840">
                <a:tc>
                  <a:txBody>
                    <a:bodyPr/>
                    <a:lstStyle/>
                    <a:p>
                      <a:endParaRPr lang="zh-CN" altLang="en-US"/>
                    </a:p>
                  </a:txBody>
                  <a:tcPr/>
                </a:tc>
                <a:tc>
                  <a:txBody>
                    <a:bodyPr/>
                    <a:lstStyle/>
                    <a:p>
                      <a:r>
                        <a:rPr lang="zh-CN" altLang="en-US" dirty="0"/>
                        <a:t>产品</a:t>
                      </a:r>
                    </a:p>
                  </a:txBody>
                  <a:tcPr/>
                </a:tc>
                <a:tc>
                  <a:txBody>
                    <a:bodyPr/>
                    <a:lstStyle/>
                    <a:p>
                      <a:r>
                        <a:rPr lang="en-US" altLang="zh-CN" dirty="0"/>
                        <a:t>0.947</a:t>
                      </a:r>
                      <a:endParaRPr lang="zh-CN" altLang="en-US" dirty="0"/>
                    </a:p>
                  </a:txBody>
                  <a:tcPr/>
                </a:tc>
                <a:tc>
                  <a:txBody>
                    <a:bodyPr/>
                    <a:lstStyle/>
                    <a:p>
                      <a:r>
                        <a:rPr lang="zh-CN" altLang="en-US" dirty="0"/>
                        <a:t>创业</a:t>
                      </a:r>
                    </a:p>
                  </a:txBody>
                  <a:tcPr/>
                </a:tc>
                <a:tc>
                  <a:txBody>
                    <a:bodyPr/>
                    <a:lstStyle/>
                    <a:p>
                      <a:r>
                        <a:rPr lang="en-US" altLang="zh-CN" dirty="0"/>
                        <a:t>0.756</a:t>
                      </a:r>
                      <a:endParaRPr lang="zh-CN" altLang="en-US" dirty="0"/>
                    </a:p>
                  </a:txBody>
                  <a:tcPr/>
                </a:tc>
                <a:extLst>
                  <a:ext uri="{0D108BD9-81ED-4DB2-BD59-A6C34878D82A}">
                    <a16:rowId xmlns:a16="http://schemas.microsoft.com/office/drawing/2014/main" val="81701337"/>
                  </a:ext>
                </a:extLst>
              </a:tr>
              <a:tr h="370840">
                <a:tc>
                  <a:txBody>
                    <a:bodyPr/>
                    <a:lstStyle/>
                    <a:p>
                      <a:endParaRPr lang="zh-CN" altLang="en-US"/>
                    </a:p>
                  </a:txBody>
                  <a:tcPr/>
                </a:tc>
                <a:tc>
                  <a:txBody>
                    <a:bodyPr/>
                    <a:lstStyle/>
                    <a:p>
                      <a:r>
                        <a:rPr lang="zh-CN" altLang="en-US" dirty="0"/>
                        <a:t>行业</a:t>
                      </a:r>
                    </a:p>
                  </a:txBody>
                  <a:tcPr/>
                </a:tc>
                <a:tc>
                  <a:txBody>
                    <a:bodyPr/>
                    <a:lstStyle/>
                    <a:p>
                      <a:r>
                        <a:rPr lang="en-US" altLang="zh-CN" dirty="0"/>
                        <a:t>0.945</a:t>
                      </a:r>
                      <a:endParaRPr lang="zh-CN" altLang="en-US" dirty="0"/>
                    </a:p>
                  </a:txBody>
                  <a:tcPr/>
                </a:tc>
                <a:tc>
                  <a:txBody>
                    <a:bodyPr/>
                    <a:lstStyle/>
                    <a:p>
                      <a:r>
                        <a:rPr lang="zh-CN" altLang="en-US" dirty="0"/>
                        <a:t>移动</a:t>
                      </a:r>
                    </a:p>
                  </a:txBody>
                  <a:tcPr/>
                </a:tc>
                <a:tc>
                  <a:txBody>
                    <a:bodyPr/>
                    <a:lstStyle/>
                    <a:p>
                      <a:r>
                        <a:rPr lang="en-US" altLang="zh-CN" dirty="0"/>
                        <a:t>0.729</a:t>
                      </a:r>
                      <a:endParaRPr lang="zh-CN" altLang="en-US" dirty="0"/>
                    </a:p>
                  </a:txBody>
                  <a:tcPr/>
                </a:tc>
                <a:extLst>
                  <a:ext uri="{0D108BD9-81ED-4DB2-BD59-A6C34878D82A}">
                    <a16:rowId xmlns:a16="http://schemas.microsoft.com/office/drawing/2014/main" val="3354420191"/>
                  </a:ext>
                </a:extLst>
              </a:tr>
              <a:tr h="370840">
                <a:tc>
                  <a:txBody>
                    <a:bodyPr/>
                    <a:lstStyle/>
                    <a:p>
                      <a:endParaRPr lang="zh-CN" altLang="en-US"/>
                    </a:p>
                  </a:txBody>
                  <a:tcPr/>
                </a:tc>
                <a:tc>
                  <a:txBody>
                    <a:bodyPr/>
                    <a:lstStyle/>
                    <a:p>
                      <a:r>
                        <a:rPr lang="zh-CN" altLang="en-US" dirty="0"/>
                        <a:t>电商</a:t>
                      </a:r>
                    </a:p>
                  </a:txBody>
                  <a:tcPr/>
                </a:tc>
                <a:tc>
                  <a:txBody>
                    <a:bodyPr/>
                    <a:lstStyle/>
                    <a:p>
                      <a:r>
                        <a:rPr lang="en-US" altLang="zh-CN" dirty="0"/>
                        <a:t>0.940</a:t>
                      </a:r>
                      <a:endParaRPr lang="zh-CN" altLang="en-US" dirty="0"/>
                    </a:p>
                  </a:txBody>
                  <a:tcPr/>
                </a:tc>
                <a:tc>
                  <a:txBody>
                    <a:bodyPr/>
                    <a:lstStyle/>
                    <a:p>
                      <a:r>
                        <a:rPr lang="zh-CN" altLang="en-US" dirty="0"/>
                        <a:t>产品</a:t>
                      </a:r>
                    </a:p>
                  </a:txBody>
                  <a:tcPr/>
                </a:tc>
                <a:tc>
                  <a:txBody>
                    <a:bodyPr/>
                    <a:lstStyle/>
                    <a:p>
                      <a:r>
                        <a:rPr lang="en-US" altLang="zh-CN" dirty="0"/>
                        <a:t>0.720</a:t>
                      </a:r>
                      <a:endParaRPr lang="zh-CN" altLang="en-US" dirty="0"/>
                    </a:p>
                  </a:txBody>
                  <a:tcPr/>
                </a:tc>
                <a:extLst>
                  <a:ext uri="{0D108BD9-81ED-4DB2-BD59-A6C34878D82A}">
                    <a16:rowId xmlns:a16="http://schemas.microsoft.com/office/drawing/2014/main" val="2322459809"/>
                  </a:ext>
                </a:extLst>
              </a:tr>
              <a:tr h="370840">
                <a:tc>
                  <a:txBody>
                    <a:bodyPr/>
                    <a:lstStyle/>
                    <a:p>
                      <a:endParaRPr lang="zh-CN" altLang="en-US"/>
                    </a:p>
                  </a:txBody>
                  <a:tcPr/>
                </a:tc>
                <a:tc>
                  <a:txBody>
                    <a:bodyPr/>
                    <a:lstStyle/>
                    <a:p>
                      <a:r>
                        <a:rPr lang="zh-CN" altLang="en-US" dirty="0"/>
                        <a:t>平台</a:t>
                      </a:r>
                    </a:p>
                  </a:txBody>
                  <a:tcPr/>
                </a:tc>
                <a:tc>
                  <a:txBody>
                    <a:bodyPr/>
                    <a:lstStyle/>
                    <a:p>
                      <a:r>
                        <a:rPr lang="en-US" altLang="zh-CN" dirty="0"/>
                        <a:t>0.937</a:t>
                      </a:r>
                      <a:endParaRPr lang="zh-CN" altLang="en-US" dirty="0"/>
                    </a:p>
                  </a:txBody>
                  <a:tcPr/>
                </a:tc>
                <a:tc>
                  <a:txBody>
                    <a:bodyPr/>
                    <a:lstStyle/>
                    <a:p>
                      <a:r>
                        <a:rPr lang="zh-CN" altLang="en-US" dirty="0"/>
                        <a:t>团队</a:t>
                      </a:r>
                    </a:p>
                  </a:txBody>
                  <a:tcPr/>
                </a:tc>
                <a:tc>
                  <a:txBody>
                    <a:bodyPr/>
                    <a:lstStyle/>
                    <a:p>
                      <a:r>
                        <a:rPr lang="en-US" altLang="zh-CN" dirty="0"/>
                        <a:t>0.641</a:t>
                      </a:r>
                      <a:endParaRPr lang="zh-CN" altLang="en-US" dirty="0"/>
                    </a:p>
                  </a:txBody>
                  <a:tcPr/>
                </a:tc>
                <a:extLst>
                  <a:ext uri="{0D108BD9-81ED-4DB2-BD59-A6C34878D82A}">
                    <a16:rowId xmlns:a16="http://schemas.microsoft.com/office/drawing/2014/main" val="3919755082"/>
                  </a:ext>
                </a:extLst>
              </a:tr>
              <a:tr h="370840">
                <a:tc>
                  <a:txBody>
                    <a:bodyPr/>
                    <a:lstStyle/>
                    <a:p>
                      <a:r>
                        <a:rPr lang="zh-CN" altLang="en-US" dirty="0"/>
                        <a:t>学校</a:t>
                      </a:r>
                    </a:p>
                  </a:txBody>
                  <a:tcPr/>
                </a:tc>
                <a:tc>
                  <a:txBody>
                    <a:bodyPr/>
                    <a:lstStyle/>
                    <a:p>
                      <a:r>
                        <a:rPr lang="zh-CN" altLang="en-US" dirty="0"/>
                        <a:t>留学</a:t>
                      </a:r>
                    </a:p>
                  </a:txBody>
                  <a:tcPr/>
                </a:tc>
                <a:tc>
                  <a:txBody>
                    <a:bodyPr/>
                    <a:lstStyle/>
                    <a:p>
                      <a:r>
                        <a:rPr lang="en-US" altLang="zh-CN" dirty="0"/>
                        <a:t>0.959</a:t>
                      </a:r>
                      <a:endParaRPr lang="zh-CN" altLang="en-US" dirty="0"/>
                    </a:p>
                  </a:txBody>
                  <a:tcPr/>
                </a:tc>
                <a:tc>
                  <a:txBody>
                    <a:bodyPr/>
                    <a:lstStyle/>
                    <a:p>
                      <a:r>
                        <a:rPr lang="zh-CN" altLang="en-US" dirty="0"/>
                        <a:t>大学</a:t>
                      </a:r>
                    </a:p>
                  </a:txBody>
                  <a:tcPr/>
                </a:tc>
                <a:tc>
                  <a:txBody>
                    <a:bodyPr/>
                    <a:lstStyle/>
                    <a:p>
                      <a:r>
                        <a:rPr lang="en-US" altLang="zh-CN" dirty="0"/>
                        <a:t>0.687</a:t>
                      </a:r>
                      <a:endParaRPr lang="zh-CN" altLang="en-US" dirty="0"/>
                    </a:p>
                  </a:txBody>
                  <a:tcPr/>
                </a:tc>
                <a:extLst>
                  <a:ext uri="{0D108BD9-81ED-4DB2-BD59-A6C34878D82A}">
                    <a16:rowId xmlns:a16="http://schemas.microsoft.com/office/drawing/2014/main" val="2224588682"/>
                  </a:ext>
                </a:extLst>
              </a:tr>
              <a:tr h="370840">
                <a:tc>
                  <a:txBody>
                    <a:bodyPr/>
                    <a:lstStyle/>
                    <a:p>
                      <a:endParaRPr lang="zh-CN" altLang="en-US"/>
                    </a:p>
                  </a:txBody>
                  <a:tcPr/>
                </a:tc>
                <a:tc>
                  <a:txBody>
                    <a:bodyPr/>
                    <a:lstStyle/>
                    <a:p>
                      <a:r>
                        <a:rPr lang="zh-CN" altLang="en-US" dirty="0"/>
                        <a:t>博士</a:t>
                      </a:r>
                    </a:p>
                  </a:txBody>
                  <a:tcPr/>
                </a:tc>
                <a:tc>
                  <a:txBody>
                    <a:bodyPr/>
                    <a:lstStyle/>
                    <a:p>
                      <a:r>
                        <a:rPr lang="en-US" altLang="zh-CN" dirty="0"/>
                        <a:t>0.953</a:t>
                      </a:r>
                      <a:endParaRPr lang="zh-CN" altLang="en-US" dirty="0"/>
                    </a:p>
                  </a:txBody>
                  <a:tcPr/>
                </a:tc>
                <a:tc>
                  <a:txBody>
                    <a:bodyPr/>
                    <a:lstStyle/>
                    <a:p>
                      <a:r>
                        <a:rPr lang="en-US" altLang="zh-CN" dirty="0"/>
                        <a:t>985</a:t>
                      </a:r>
                      <a:endParaRPr lang="zh-CN" altLang="en-US" dirty="0"/>
                    </a:p>
                  </a:txBody>
                  <a:tcPr/>
                </a:tc>
                <a:tc>
                  <a:txBody>
                    <a:bodyPr/>
                    <a:lstStyle/>
                    <a:p>
                      <a:r>
                        <a:rPr lang="en-US" altLang="zh-CN" dirty="0"/>
                        <a:t>0.618</a:t>
                      </a:r>
                      <a:endParaRPr lang="zh-CN" altLang="en-US" dirty="0"/>
                    </a:p>
                  </a:txBody>
                  <a:tcPr/>
                </a:tc>
                <a:extLst>
                  <a:ext uri="{0D108BD9-81ED-4DB2-BD59-A6C34878D82A}">
                    <a16:rowId xmlns:a16="http://schemas.microsoft.com/office/drawing/2014/main" val="3710804779"/>
                  </a:ext>
                </a:extLst>
              </a:tr>
              <a:tr h="370840">
                <a:tc>
                  <a:txBody>
                    <a:bodyPr/>
                    <a:lstStyle/>
                    <a:p>
                      <a:endParaRPr lang="zh-CN" altLang="en-US"/>
                    </a:p>
                  </a:txBody>
                  <a:tcPr/>
                </a:tc>
                <a:tc>
                  <a:txBody>
                    <a:bodyPr/>
                    <a:lstStyle/>
                    <a:p>
                      <a:r>
                        <a:rPr lang="zh-CN" altLang="en-US" dirty="0"/>
                        <a:t>编程</a:t>
                      </a:r>
                    </a:p>
                  </a:txBody>
                  <a:tcPr/>
                </a:tc>
                <a:tc>
                  <a:txBody>
                    <a:bodyPr/>
                    <a:lstStyle/>
                    <a:p>
                      <a:r>
                        <a:rPr lang="en-US" altLang="zh-CN" dirty="0"/>
                        <a:t>0.950</a:t>
                      </a:r>
                      <a:endParaRPr lang="zh-CN" altLang="en-US" dirty="0"/>
                    </a:p>
                  </a:txBody>
                  <a:tcPr/>
                </a:tc>
                <a:tc>
                  <a:txBody>
                    <a:bodyPr/>
                    <a:lstStyle/>
                    <a:p>
                      <a:r>
                        <a:rPr lang="zh-CN" altLang="en-US" dirty="0"/>
                        <a:t>国外</a:t>
                      </a:r>
                    </a:p>
                  </a:txBody>
                  <a:tcPr/>
                </a:tc>
                <a:tc>
                  <a:txBody>
                    <a:bodyPr/>
                    <a:lstStyle/>
                    <a:p>
                      <a:r>
                        <a:rPr lang="en-US" altLang="zh-CN" dirty="0"/>
                        <a:t>0.611</a:t>
                      </a:r>
                      <a:endParaRPr lang="zh-CN" altLang="en-US" dirty="0"/>
                    </a:p>
                  </a:txBody>
                  <a:tcPr/>
                </a:tc>
                <a:extLst>
                  <a:ext uri="{0D108BD9-81ED-4DB2-BD59-A6C34878D82A}">
                    <a16:rowId xmlns:a16="http://schemas.microsoft.com/office/drawing/2014/main" val="2331743848"/>
                  </a:ext>
                </a:extLst>
              </a:tr>
              <a:tr h="370840">
                <a:tc>
                  <a:txBody>
                    <a:bodyPr/>
                    <a:lstStyle/>
                    <a:p>
                      <a:endParaRPr lang="zh-CN" altLang="en-US"/>
                    </a:p>
                  </a:txBody>
                  <a:tcPr/>
                </a:tc>
                <a:tc>
                  <a:txBody>
                    <a:bodyPr/>
                    <a:lstStyle/>
                    <a:p>
                      <a:r>
                        <a:rPr lang="zh-CN" altLang="en-US" dirty="0"/>
                        <a:t>大学生</a:t>
                      </a:r>
                    </a:p>
                  </a:txBody>
                  <a:tcPr/>
                </a:tc>
                <a:tc>
                  <a:txBody>
                    <a:bodyPr/>
                    <a:lstStyle/>
                    <a:p>
                      <a:r>
                        <a:rPr lang="en-US" altLang="zh-CN" dirty="0"/>
                        <a:t>0.950</a:t>
                      </a:r>
                      <a:endParaRPr lang="zh-CN" altLang="en-US" dirty="0"/>
                    </a:p>
                  </a:txBody>
                  <a:tcPr/>
                </a:tc>
                <a:tc>
                  <a:txBody>
                    <a:bodyPr/>
                    <a:lstStyle/>
                    <a:p>
                      <a:r>
                        <a:rPr lang="zh-CN" altLang="en-US" dirty="0"/>
                        <a:t>学生</a:t>
                      </a:r>
                    </a:p>
                  </a:txBody>
                  <a:tcPr/>
                </a:tc>
                <a:tc>
                  <a:txBody>
                    <a:bodyPr/>
                    <a:lstStyle/>
                    <a:p>
                      <a:r>
                        <a:rPr lang="en-US" altLang="zh-CN" dirty="0"/>
                        <a:t>0.608</a:t>
                      </a:r>
                      <a:endParaRPr lang="zh-CN" altLang="en-US" dirty="0"/>
                    </a:p>
                  </a:txBody>
                  <a:tcPr/>
                </a:tc>
                <a:extLst>
                  <a:ext uri="{0D108BD9-81ED-4DB2-BD59-A6C34878D82A}">
                    <a16:rowId xmlns:a16="http://schemas.microsoft.com/office/drawing/2014/main" val="235202733"/>
                  </a:ext>
                </a:extLst>
              </a:tr>
              <a:tr h="370840">
                <a:tc>
                  <a:txBody>
                    <a:bodyPr/>
                    <a:lstStyle/>
                    <a:p>
                      <a:endParaRPr lang="zh-CN" altLang="en-US"/>
                    </a:p>
                  </a:txBody>
                  <a:tcPr/>
                </a:tc>
                <a:tc>
                  <a:txBody>
                    <a:bodyPr/>
                    <a:lstStyle/>
                    <a:p>
                      <a:r>
                        <a:rPr lang="zh-CN" altLang="en-US" dirty="0"/>
                        <a:t>事务所</a:t>
                      </a:r>
                    </a:p>
                  </a:txBody>
                  <a:tcPr/>
                </a:tc>
                <a:tc>
                  <a:txBody>
                    <a:bodyPr/>
                    <a:lstStyle/>
                    <a:p>
                      <a:r>
                        <a:rPr lang="en-US" altLang="zh-CN" dirty="0"/>
                        <a:t>0.950</a:t>
                      </a:r>
                      <a:endParaRPr lang="zh-CN" altLang="en-US" dirty="0"/>
                    </a:p>
                  </a:txBody>
                  <a:tcPr/>
                </a:tc>
                <a:tc>
                  <a:txBody>
                    <a:bodyPr/>
                    <a:lstStyle/>
                    <a:p>
                      <a:r>
                        <a:rPr lang="zh-CN" altLang="en-US" dirty="0"/>
                        <a:t>国内</a:t>
                      </a:r>
                    </a:p>
                  </a:txBody>
                  <a:tcPr/>
                </a:tc>
                <a:tc>
                  <a:txBody>
                    <a:bodyPr/>
                    <a:lstStyle/>
                    <a:p>
                      <a:r>
                        <a:rPr lang="en-US" altLang="zh-CN" dirty="0"/>
                        <a:t>0.598</a:t>
                      </a:r>
                      <a:endParaRPr lang="zh-CN" altLang="en-US" dirty="0"/>
                    </a:p>
                  </a:txBody>
                  <a:tcPr/>
                </a:tc>
                <a:extLst>
                  <a:ext uri="{0D108BD9-81ED-4DB2-BD59-A6C34878D82A}">
                    <a16:rowId xmlns:a16="http://schemas.microsoft.com/office/drawing/2014/main" val="584990435"/>
                  </a:ext>
                </a:extLst>
              </a:tr>
              <a:tr h="370840">
                <a:tc>
                  <a:txBody>
                    <a:bodyPr/>
                    <a:lstStyle/>
                    <a:p>
                      <a:r>
                        <a:rPr lang="zh-CN" altLang="en-US" dirty="0"/>
                        <a:t>汽车</a:t>
                      </a:r>
                    </a:p>
                  </a:txBody>
                  <a:tcPr/>
                </a:tc>
                <a:tc>
                  <a:txBody>
                    <a:bodyPr/>
                    <a:lstStyle/>
                    <a:p>
                      <a:r>
                        <a:rPr lang="zh-CN" altLang="en-US" dirty="0"/>
                        <a:t>企业</a:t>
                      </a:r>
                    </a:p>
                  </a:txBody>
                  <a:tcPr/>
                </a:tc>
                <a:tc>
                  <a:txBody>
                    <a:bodyPr/>
                    <a:lstStyle/>
                    <a:p>
                      <a:r>
                        <a:rPr lang="en-US" altLang="zh-CN" dirty="0"/>
                        <a:t>0.978</a:t>
                      </a:r>
                      <a:endParaRPr lang="zh-CN" altLang="en-US" dirty="0"/>
                    </a:p>
                  </a:txBody>
                  <a:tcPr/>
                </a:tc>
                <a:tc>
                  <a:txBody>
                    <a:bodyPr/>
                    <a:lstStyle/>
                    <a:p>
                      <a:r>
                        <a:rPr lang="zh-CN" altLang="en-US" dirty="0"/>
                        <a:t>发动机</a:t>
                      </a:r>
                    </a:p>
                  </a:txBody>
                  <a:tcPr/>
                </a:tc>
                <a:tc>
                  <a:txBody>
                    <a:bodyPr/>
                    <a:lstStyle/>
                    <a:p>
                      <a:r>
                        <a:rPr lang="en-US" altLang="zh-CN" dirty="0"/>
                        <a:t>0.740</a:t>
                      </a:r>
                      <a:endParaRPr lang="zh-CN" altLang="en-US" dirty="0"/>
                    </a:p>
                  </a:txBody>
                  <a:tcPr/>
                </a:tc>
                <a:extLst>
                  <a:ext uri="{0D108BD9-81ED-4DB2-BD59-A6C34878D82A}">
                    <a16:rowId xmlns:a16="http://schemas.microsoft.com/office/drawing/2014/main" val="3831202583"/>
                  </a:ext>
                </a:extLst>
              </a:tr>
              <a:tr h="370840">
                <a:tc>
                  <a:txBody>
                    <a:bodyPr/>
                    <a:lstStyle/>
                    <a:p>
                      <a:endParaRPr lang="zh-CN" altLang="en-US"/>
                    </a:p>
                  </a:txBody>
                  <a:tcPr/>
                </a:tc>
                <a:tc>
                  <a:txBody>
                    <a:bodyPr/>
                    <a:lstStyle/>
                    <a:p>
                      <a:r>
                        <a:rPr lang="zh-CN" altLang="en-US" dirty="0"/>
                        <a:t>市场</a:t>
                      </a:r>
                    </a:p>
                  </a:txBody>
                  <a:tcPr/>
                </a:tc>
                <a:tc>
                  <a:txBody>
                    <a:bodyPr/>
                    <a:lstStyle/>
                    <a:p>
                      <a:r>
                        <a:rPr lang="en-US" altLang="zh-CN" dirty="0"/>
                        <a:t>0.977</a:t>
                      </a:r>
                      <a:endParaRPr lang="zh-CN" altLang="en-US" dirty="0"/>
                    </a:p>
                  </a:txBody>
                  <a:tcPr/>
                </a:tc>
                <a:tc>
                  <a:txBody>
                    <a:bodyPr/>
                    <a:lstStyle/>
                    <a:p>
                      <a:r>
                        <a:rPr lang="zh-CN" altLang="en-US" dirty="0"/>
                        <a:t>制造</a:t>
                      </a:r>
                    </a:p>
                  </a:txBody>
                  <a:tcPr/>
                </a:tc>
                <a:tc>
                  <a:txBody>
                    <a:bodyPr/>
                    <a:lstStyle/>
                    <a:p>
                      <a:r>
                        <a:rPr lang="en-US" altLang="zh-CN" dirty="0"/>
                        <a:t>0.714</a:t>
                      </a:r>
                      <a:endParaRPr lang="zh-CN" altLang="en-US" dirty="0"/>
                    </a:p>
                  </a:txBody>
                  <a:tcPr/>
                </a:tc>
                <a:extLst>
                  <a:ext uri="{0D108BD9-81ED-4DB2-BD59-A6C34878D82A}">
                    <a16:rowId xmlns:a16="http://schemas.microsoft.com/office/drawing/2014/main" val="1330756676"/>
                  </a:ext>
                </a:extLst>
              </a:tr>
              <a:tr h="370840">
                <a:tc>
                  <a:txBody>
                    <a:bodyPr/>
                    <a:lstStyle/>
                    <a:p>
                      <a:endParaRPr lang="zh-CN" altLang="en-US"/>
                    </a:p>
                  </a:txBody>
                  <a:tcPr/>
                </a:tc>
                <a:tc>
                  <a:txBody>
                    <a:bodyPr/>
                    <a:lstStyle/>
                    <a:p>
                      <a:r>
                        <a:rPr lang="zh-CN" altLang="en-US" dirty="0"/>
                        <a:t>传统</a:t>
                      </a:r>
                    </a:p>
                  </a:txBody>
                  <a:tcPr/>
                </a:tc>
                <a:tc>
                  <a:txBody>
                    <a:bodyPr/>
                    <a:lstStyle/>
                    <a:p>
                      <a:r>
                        <a:rPr lang="en-US" altLang="zh-CN" dirty="0"/>
                        <a:t>0.971</a:t>
                      </a:r>
                      <a:endParaRPr lang="zh-CN" altLang="en-US" dirty="0"/>
                    </a:p>
                  </a:txBody>
                  <a:tcPr/>
                </a:tc>
                <a:tc>
                  <a:txBody>
                    <a:bodyPr/>
                    <a:lstStyle/>
                    <a:p>
                      <a:r>
                        <a:rPr lang="zh-CN" altLang="en-US" dirty="0"/>
                        <a:t>仪表盘</a:t>
                      </a:r>
                    </a:p>
                  </a:txBody>
                  <a:tcPr/>
                </a:tc>
                <a:tc>
                  <a:txBody>
                    <a:bodyPr/>
                    <a:lstStyle/>
                    <a:p>
                      <a:r>
                        <a:rPr lang="en-US" altLang="zh-CN" dirty="0"/>
                        <a:t>0.577</a:t>
                      </a:r>
                      <a:endParaRPr lang="zh-CN" altLang="en-US" dirty="0"/>
                    </a:p>
                  </a:txBody>
                  <a:tcPr/>
                </a:tc>
                <a:extLst>
                  <a:ext uri="{0D108BD9-81ED-4DB2-BD59-A6C34878D82A}">
                    <a16:rowId xmlns:a16="http://schemas.microsoft.com/office/drawing/2014/main" val="476146294"/>
                  </a:ext>
                </a:extLst>
              </a:tr>
              <a:tr h="370840">
                <a:tc>
                  <a:txBody>
                    <a:bodyPr/>
                    <a:lstStyle/>
                    <a:p>
                      <a:endParaRPr lang="zh-CN" altLang="en-US"/>
                    </a:p>
                  </a:txBody>
                  <a:tcPr/>
                </a:tc>
                <a:tc>
                  <a:txBody>
                    <a:bodyPr/>
                    <a:lstStyle/>
                    <a:p>
                      <a:r>
                        <a:rPr lang="zh-CN" altLang="en-US" dirty="0"/>
                        <a:t>厂商</a:t>
                      </a:r>
                    </a:p>
                  </a:txBody>
                  <a:tcPr/>
                </a:tc>
                <a:tc>
                  <a:txBody>
                    <a:bodyPr/>
                    <a:lstStyle/>
                    <a:p>
                      <a:r>
                        <a:rPr lang="en-US" altLang="zh-CN" dirty="0"/>
                        <a:t>0.970</a:t>
                      </a:r>
                      <a:endParaRPr lang="zh-CN" altLang="en-US" dirty="0"/>
                    </a:p>
                  </a:txBody>
                  <a:tcPr/>
                </a:tc>
                <a:tc>
                  <a:txBody>
                    <a:bodyPr/>
                    <a:lstStyle/>
                    <a:p>
                      <a:r>
                        <a:rPr lang="zh-CN" altLang="en-US" dirty="0"/>
                        <a:t>雨刮器</a:t>
                      </a:r>
                    </a:p>
                  </a:txBody>
                  <a:tcPr/>
                </a:tc>
                <a:tc>
                  <a:txBody>
                    <a:bodyPr/>
                    <a:lstStyle/>
                    <a:p>
                      <a:r>
                        <a:rPr lang="en-US" altLang="zh-CN" dirty="0"/>
                        <a:t>0.572</a:t>
                      </a:r>
                      <a:endParaRPr lang="zh-CN" altLang="en-US" dirty="0"/>
                    </a:p>
                  </a:txBody>
                  <a:tcPr/>
                </a:tc>
                <a:extLst>
                  <a:ext uri="{0D108BD9-81ED-4DB2-BD59-A6C34878D82A}">
                    <a16:rowId xmlns:a16="http://schemas.microsoft.com/office/drawing/2014/main" val="4091382528"/>
                  </a:ext>
                </a:extLst>
              </a:tr>
              <a:tr h="370840">
                <a:tc>
                  <a:txBody>
                    <a:bodyPr/>
                    <a:lstStyle/>
                    <a:p>
                      <a:endParaRPr lang="zh-CN" altLang="en-US"/>
                    </a:p>
                  </a:txBody>
                  <a:tcPr/>
                </a:tc>
                <a:tc>
                  <a:txBody>
                    <a:bodyPr/>
                    <a:lstStyle/>
                    <a:p>
                      <a:r>
                        <a:rPr lang="zh-CN" altLang="en-US" dirty="0"/>
                        <a:t>团购</a:t>
                      </a:r>
                    </a:p>
                  </a:txBody>
                  <a:tcPr/>
                </a:tc>
                <a:tc>
                  <a:txBody>
                    <a:bodyPr/>
                    <a:lstStyle/>
                    <a:p>
                      <a:r>
                        <a:rPr lang="en-US" altLang="zh-CN" dirty="0"/>
                        <a:t>0.970</a:t>
                      </a:r>
                      <a:endParaRPr lang="zh-CN" altLang="en-US" dirty="0"/>
                    </a:p>
                  </a:txBody>
                  <a:tcPr/>
                </a:tc>
                <a:tc>
                  <a:txBody>
                    <a:bodyPr/>
                    <a:lstStyle/>
                    <a:p>
                      <a:r>
                        <a:rPr lang="zh-CN" altLang="en-US" dirty="0"/>
                        <a:t>品牌</a:t>
                      </a:r>
                    </a:p>
                  </a:txBody>
                  <a:tcPr/>
                </a:tc>
                <a:tc>
                  <a:txBody>
                    <a:bodyPr/>
                    <a:lstStyle/>
                    <a:p>
                      <a:r>
                        <a:rPr lang="en-US" altLang="zh-CN" dirty="0"/>
                        <a:t>0.572</a:t>
                      </a:r>
                      <a:endParaRPr lang="zh-CN" altLang="en-US" dirty="0"/>
                    </a:p>
                  </a:txBody>
                  <a:tcPr/>
                </a:tc>
                <a:extLst>
                  <a:ext uri="{0D108BD9-81ED-4DB2-BD59-A6C34878D82A}">
                    <a16:rowId xmlns:a16="http://schemas.microsoft.com/office/drawing/2014/main" val="2163240143"/>
                  </a:ext>
                </a:extLst>
              </a:tr>
            </a:tbl>
          </a:graphicData>
        </a:graphic>
      </p:graphicFrame>
      <p:sp>
        <p:nvSpPr>
          <p:cNvPr id="7" name="矩形 6"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C3DE31F7-4794-42E0-B66B-D9FF8E2C8C40}"/>
              </a:ext>
            </a:extLst>
          </p:cNvPr>
          <p:cNvSpPr/>
          <p:nvPr/>
        </p:nvSpPr>
        <p:spPr>
          <a:xfrm>
            <a:off x="1" y="0"/>
            <a:ext cx="571060" cy="546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05</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extLst>
      <p:ext uri="{BB962C8B-B14F-4D97-AF65-F5344CB8AC3E}">
        <p14:creationId xmlns:p14="http://schemas.microsoft.com/office/powerpoint/2010/main" val="277627091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639030EA-AE85-407B-AE4D-37DAD38F5C2E}"/>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Word2vec</a:t>
            </a:r>
            <a:r>
              <a:rPr lang="zh-CN" altLang="en-US" sz="2400" dirty="0">
                <a:solidFill>
                  <a:srgbClr val="005DA2"/>
                </a:solidFill>
                <a:latin typeface="字魂105号-简雅黑" panose="00000500000000000000" pitchFamily="2" charset="-122"/>
                <a:ea typeface="字魂105号-简雅黑" panose="00000500000000000000" pitchFamily="2" charset="-122"/>
                <a:sym typeface="字魂105号-简雅黑" panose="00000500000000000000" pitchFamily="2" charset="-122"/>
              </a:rPr>
              <a:t>应用</a:t>
            </a:r>
          </a:p>
        </p:txBody>
      </p:sp>
      <p:grpSp>
        <p:nvGrpSpPr>
          <p:cNvPr id="109" name="组合 108" descr="e7d195523061f1c0b9c437df2358c0cda14f5041a22fabbfBE2BE37675DC7AB669ED1A17F222BC996230C869F9A73B775AB9A6F73BCC744AF1BB55A31F7D215610F6B48D481C98CFAE215B20EECA2E6E908655D05A01C6E132A7FF8CC3CB88B3C281F0E54AFD4285105FF299FA85D1D3544A1F379006C7BB9EF13074DBC5E8FCB976AB0F1EDCCAFFA4B614D7EEFF1C87">
            <a:extLst>
              <a:ext uri="{FF2B5EF4-FFF2-40B4-BE49-F238E27FC236}">
                <a16:creationId xmlns:a16="http://schemas.microsoft.com/office/drawing/2014/main" id="{78E63A43-26DB-421F-97C8-F36D3C82C172}"/>
              </a:ext>
            </a:extLst>
          </p:cNvPr>
          <p:cNvGrpSpPr/>
          <p:nvPr/>
        </p:nvGrpSpPr>
        <p:grpSpPr>
          <a:xfrm>
            <a:off x="4648013" y="1716594"/>
            <a:ext cx="2895974" cy="3328424"/>
            <a:chOff x="815414" y="888954"/>
            <a:chExt cx="4393799" cy="5049916"/>
          </a:xfrm>
        </p:grpSpPr>
        <p:grpSp>
          <p:nvGrpSpPr>
            <p:cNvPr id="110" name="Group 1" descr="e7d195523061f1c0bbd9d495056f6756baae99e8e5eccdb0B69E8BECE2F25FA34DA9A3791886F1952D5C6B90E974387B5DDCCBCEBC70127B5F7576CBB260879D9064EC41CFD6AF7F7958B54E7616B7D1ACFF694983D84E030DBF4EA9E8F5BD48315D28D7DDA49F0D695F1326D9015521AC2D1D129E1D62947BEF67A1F0EB219A2D60C167ED65A3C13921A8077BF52B505ADE22E5CA6F1437">
              <a:extLst>
                <a:ext uri="{FF2B5EF4-FFF2-40B4-BE49-F238E27FC236}">
                  <a16:creationId xmlns:a16="http://schemas.microsoft.com/office/drawing/2014/main" id="{3BF52D80-A2A3-470A-A940-2FFF8C487E14}"/>
                </a:ext>
              </a:extLst>
            </p:cNvPr>
            <p:cNvGrpSpPr/>
            <p:nvPr/>
          </p:nvGrpSpPr>
          <p:grpSpPr>
            <a:xfrm>
              <a:off x="815414" y="3357034"/>
              <a:ext cx="4393799" cy="2581836"/>
              <a:chOff x="3600450" y="5156184"/>
              <a:chExt cx="3246478" cy="1701816"/>
            </a:xfrm>
          </p:grpSpPr>
          <p:sp>
            <p:nvSpPr>
              <p:cNvPr id="112" name="Freeform 5">
                <a:extLst>
                  <a:ext uri="{FF2B5EF4-FFF2-40B4-BE49-F238E27FC236}">
                    <a16:creationId xmlns:a16="http://schemas.microsoft.com/office/drawing/2014/main" id="{8E4B953C-DFAC-49D3-B563-2F0FE311984C}"/>
                  </a:ext>
                </a:extLst>
              </p:cNvPr>
              <p:cNvSpPr>
                <a:spLocks/>
              </p:cNvSpPr>
              <p:nvPr/>
            </p:nvSpPr>
            <p:spPr bwMode="auto">
              <a:xfrm>
                <a:off x="3635603" y="6302790"/>
                <a:ext cx="3171003" cy="266749"/>
              </a:xfrm>
              <a:custGeom>
                <a:avLst/>
                <a:gdLst>
                  <a:gd name="T0" fmla="*/ 0 w 1354"/>
                  <a:gd name="T1" fmla="*/ 104 h 114"/>
                  <a:gd name="T2" fmla="*/ 105 w 1354"/>
                  <a:gd name="T3" fmla="*/ 0 h 114"/>
                  <a:gd name="T4" fmla="*/ 1354 w 1354"/>
                  <a:gd name="T5" fmla="*/ 0 h 114"/>
                  <a:gd name="T6" fmla="*/ 1303 w 1354"/>
                  <a:gd name="T7" fmla="*/ 114 h 114"/>
                  <a:gd name="T8" fmla="*/ 1 w 1354"/>
                  <a:gd name="T9" fmla="*/ 114 h 114"/>
                  <a:gd name="T10" fmla="*/ 0 w 1354"/>
                  <a:gd name="T11" fmla="*/ 104 h 114"/>
                </a:gdLst>
                <a:ahLst/>
                <a:cxnLst>
                  <a:cxn ang="0">
                    <a:pos x="T0" y="T1"/>
                  </a:cxn>
                  <a:cxn ang="0">
                    <a:pos x="T2" y="T3"/>
                  </a:cxn>
                  <a:cxn ang="0">
                    <a:pos x="T4" y="T5"/>
                  </a:cxn>
                  <a:cxn ang="0">
                    <a:pos x="T6" y="T7"/>
                  </a:cxn>
                  <a:cxn ang="0">
                    <a:pos x="T8" y="T9"/>
                  </a:cxn>
                  <a:cxn ang="0">
                    <a:pos x="T10" y="T11"/>
                  </a:cxn>
                </a:cxnLst>
                <a:rect l="0" t="0" r="r" b="b"/>
                <a:pathLst>
                  <a:path w="1354" h="114">
                    <a:moveTo>
                      <a:pt x="0" y="104"/>
                    </a:moveTo>
                    <a:cubicBezTo>
                      <a:pt x="0" y="0"/>
                      <a:pt x="105" y="0"/>
                      <a:pt x="105" y="0"/>
                    </a:cubicBezTo>
                    <a:cubicBezTo>
                      <a:pt x="1354" y="0"/>
                      <a:pt x="1354" y="0"/>
                      <a:pt x="1354" y="0"/>
                    </a:cubicBezTo>
                    <a:cubicBezTo>
                      <a:pt x="1354" y="0"/>
                      <a:pt x="1304" y="40"/>
                      <a:pt x="1303" y="114"/>
                    </a:cubicBezTo>
                    <a:cubicBezTo>
                      <a:pt x="1" y="114"/>
                      <a:pt x="1" y="114"/>
                      <a:pt x="1" y="114"/>
                    </a:cubicBezTo>
                    <a:cubicBezTo>
                      <a:pt x="0" y="110"/>
                      <a:pt x="0" y="107"/>
                      <a:pt x="0" y="104"/>
                    </a:cubicBezTo>
                    <a:close/>
                  </a:path>
                </a:pathLst>
              </a:custGeom>
              <a:solidFill>
                <a:srgbClr val="44546A">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13" name="Freeform 6">
                <a:extLst>
                  <a:ext uri="{FF2B5EF4-FFF2-40B4-BE49-F238E27FC236}">
                    <a16:creationId xmlns:a16="http://schemas.microsoft.com/office/drawing/2014/main" id="{603B021B-C9C1-4C4F-ADA3-F1C916880BAD}"/>
                  </a:ext>
                </a:extLst>
              </p:cNvPr>
              <p:cNvSpPr>
                <a:spLocks/>
              </p:cNvSpPr>
              <p:nvPr/>
            </p:nvSpPr>
            <p:spPr bwMode="auto">
              <a:xfrm>
                <a:off x="3637671" y="6569539"/>
                <a:ext cx="3168935" cy="229528"/>
              </a:xfrm>
              <a:custGeom>
                <a:avLst/>
                <a:gdLst>
                  <a:gd name="T0" fmla="*/ 1302 w 1353"/>
                  <a:gd name="T1" fmla="*/ 0 h 98"/>
                  <a:gd name="T2" fmla="*/ 1302 w 1353"/>
                  <a:gd name="T3" fmla="*/ 2 h 98"/>
                  <a:gd name="T4" fmla="*/ 1353 w 1353"/>
                  <a:gd name="T5" fmla="*/ 96 h 98"/>
                  <a:gd name="T6" fmla="*/ 66 w 1353"/>
                  <a:gd name="T7" fmla="*/ 98 h 98"/>
                  <a:gd name="T8" fmla="*/ 0 w 1353"/>
                  <a:gd name="T9" fmla="*/ 0 h 98"/>
                  <a:gd name="T10" fmla="*/ 1302 w 1353"/>
                  <a:gd name="T11" fmla="*/ 0 h 98"/>
                </a:gdLst>
                <a:ahLst/>
                <a:cxnLst>
                  <a:cxn ang="0">
                    <a:pos x="T0" y="T1"/>
                  </a:cxn>
                  <a:cxn ang="0">
                    <a:pos x="T2" y="T3"/>
                  </a:cxn>
                  <a:cxn ang="0">
                    <a:pos x="T4" y="T5"/>
                  </a:cxn>
                  <a:cxn ang="0">
                    <a:pos x="T6" y="T7"/>
                  </a:cxn>
                  <a:cxn ang="0">
                    <a:pos x="T8" y="T9"/>
                  </a:cxn>
                  <a:cxn ang="0">
                    <a:pos x="T10" y="T11"/>
                  </a:cxn>
                </a:cxnLst>
                <a:rect l="0" t="0" r="r" b="b"/>
                <a:pathLst>
                  <a:path w="1353" h="98">
                    <a:moveTo>
                      <a:pt x="1302" y="0"/>
                    </a:moveTo>
                    <a:cubicBezTo>
                      <a:pt x="1302" y="0"/>
                      <a:pt x="1302" y="1"/>
                      <a:pt x="1302" y="2"/>
                    </a:cubicBezTo>
                    <a:cubicBezTo>
                      <a:pt x="1302" y="77"/>
                      <a:pt x="1353" y="96"/>
                      <a:pt x="1353" y="96"/>
                    </a:cubicBezTo>
                    <a:cubicBezTo>
                      <a:pt x="66" y="98"/>
                      <a:pt x="66" y="98"/>
                      <a:pt x="66" y="98"/>
                    </a:cubicBezTo>
                    <a:cubicBezTo>
                      <a:pt x="66" y="98"/>
                      <a:pt x="4" y="94"/>
                      <a:pt x="0" y="0"/>
                    </a:cubicBezTo>
                    <a:lnTo>
                      <a:pt x="1302" y="0"/>
                    </a:lnTo>
                    <a:close/>
                  </a:path>
                </a:pathLst>
              </a:custGeom>
              <a:solidFill>
                <a:sysClr val="windowText" lastClr="000000">
                  <a:lumMod val="20000"/>
                  <a:lumOff val="8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14" name="Freeform 7">
                <a:extLst>
                  <a:ext uri="{FF2B5EF4-FFF2-40B4-BE49-F238E27FC236}">
                    <a16:creationId xmlns:a16="http://schemas.microsoft.com/office/drawing/2014/main" id="{6D63BFA9-1D04-4FA9-A291-A00E1C75A31F}"/>
                  </a:ext>
                </a:extLst>
              </p:cNvPr>
              <p:cNvSpPr>
                <a:spLocks/>
              </p:cNvSpPr>
              <p:nvPr/>
            </p:nvSpPr>
            <p:spPr bwMode="auto">
              <a:xfrm>
                <a:off x="3600450" y="6254196"/>
                <a:ext cx="3246478" cy="603804"/>
              </a:xfrm>
              <a:custGeom>
                <a:avLst/>
                <a:gdLst>
                  <a:gd name="T0" fmla="*/ 1386 w 1386"/>
                  <a:gd name="T1" fmla="*/ 258 h 258"/>
                  <a:gd name="T2" fmla="*/ 129 w 1386"/>
                  <a:gd name="T3" fmla="*/ 258 h 258"/>
                  <a:gd name="T4" fmla="*/ 0 w 1386"/>
                  <a:gd name="T5" fmla="*/ 129 h 258"/>
                  <a:gd name="T6" fmla="*/ 129 w 1386"/>
                  <a:gd name="T7" fmla="*/ 0 h 258"/>
                  <a:gd name="T8" fmla="*/ 1386 w 1386"/>
                  <a:gd name="T9" fmla="*/ 0 h 258"/>
                  <a:gd name="T10" fmla="*/ 1386 w 1386"/>
                  <a:gd name="T11" fmla="*/ 31 h 258"/>
                  <a:gd name="T12" fmla="*/ 129 w 1386"/>
                  <a:gd name="T13" fmla="*/ 31 h 258"/>
                  <a:gd name="T14" fmla="*/ 31 w 1386"/>
                  <a:gd name="T15" fmla="*/ 129 h 258"/>
                  <a:gd name="T16" fmla="*/ 129 w 1386"/>
                  <a:gd name="T17" fmla="*/ 228 h 258"/>
                  <a:gd name="T18" fmla="*/ 1386 w 1386"/>
                  <a:gd name="T19" fmla="*/ 228 h 258"/>
                  <a:gd name="T20" fmla="*/ 1386 w 1386"/>
                  <a:gd name="T21"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6" h="258">
                    <a:moveTo>
                      <a:pt x="1386" y="258"/>
                    </a:moveTo>
                    <a:cubicBezTo>
                      <a:pt x="129" y="258"/>
                      <a:pt x="129" y="258"/>
                      <a:pt x="129" y="258"/>
                    </a:cubicBezTo>
                    <a:cubicBezTo>
                      <a:pt x="58" y="258"/>
                      <a:pt x="0" y="200"/>
                      <a:pt x="0" y="129"/>
                    </a:cubicBezTo>
                    <a:cubicBezTo>
                      <a:pt x="0" y="58"/>
                      <a:pt x="58" y="0"/>
                      <a:pt x="129" y="0"/>
                    </a:cubicBezTo>
                    <a:cubicBezTo>
                      <a:pt x="1386" y="0"/>
                      <a:pt x="1386" y="0"/>
                      <a:pt x="1386" y="0"/>
                    </a:cubicBezTo>
                    <a:cubicBezTo>
                      <a:pt x="1386" y="31"/>
                      <a:pt x="1386" y="31"/>
                      <a:pt x="1386" y="31"/>
                    </a:cubicBezTo>
                    <a:cubicBezTo>
                      <a:pt x="129" y="31"/>
                      <a:pt x="129" y="31"/>
                      <a:pt x="129" y="31"/>
                    </a:cubicBezTo>
                    <a:cubicBezTo>
                      <a:pt x="75" y="31"/>
                      <a:pt x="31" y="75"/>
                      <a:pt x="31" y="129"/>
                    </a:cubicBezTo>
                    <a:cubicBezTo>
                      <a:pt x="31" y="184"/>
                      <a:pt x="75" y="228"/>
                      <a:pt x="129" y="228"/>
                    </a:cubicBezTo>
                    <a:cubicBezTo>
                      <a:pt x="1386" y="228"/>
                      <a:pt x="1386" y="228"/>
                      <a:pt x="1386" y="228"/>
                    </a:cubicBezTo>
                    <a:lnTo>
                      <a:pt x="1386" y="258"/>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15" name="Freeform 8">
                <a:extLst>
                  <a:ext uri="{FF2B5EF4-FFF2-40B4-BE49-F238E27FC236}">
                    <a16:creationId xmlns:a16="http://schemas.microsoft.com/office/drawing/2014/main" id="{B6A477CC-8E37-4AA3-B09F-66A3A4B32D24}"/>
                  </a:ext>
                </a:extLst>
              </p:cNvPr>
              <p:cNvSpPr>
                <a:spLocks/>
              </p:cNvSpPr>
              <p:nvPr/>
            </p:nvSpPr>
            <p:spPr bwMode="auto">
              <a:xfrm>
                <a:off x="3984031" y="5968837"/>
                <a:ext cx="1117657" cy="235732"/>
              </a:xfrm>
              <a:custGeom>
                <a:avLst/>
                <a:gdLst>
                  <a:gd name="T0" fmla="*/ 477 w 477"/>
                  <a:gd name="T1" fmla="*/ 9 h 101"/>
                  <a:gd name="T2" fmla="*/ 385 w 477"/>
                  <a:gd name="T3" fmla="*/ 101 h 101"/>
                  <a:gd name="T4" fmla="*/ 0 w 477"/>
                  <a:gd name="T5" fmla="*/ 101 h 101"/>
                  <a:gd name="T6" fmla="*/ 45 w 477"/>
                  <a:gd name="T7" fmla="*/ 0 h 101"/>
                  <a:gd name="T8" fmla="*/ 477 w 477"/>
                  <a:gd name="T9" fmla="*/ 0 h 101"/>
                  <a:gd name="T10" fmla="*/ 477 w 477"/>
                  <a:gd name="T11" fmla="*/ 9 h 101"/>
                </a:gdLst>
                <a:ahLst/>
                <a:cxnLst>
                  <a:cxn ang="0">
                    <a:pos x="T0" y="T1"/>
                  </a:cxn>
                  <a:cxn ang="0">
                    <a:pos x="T2" y="T3"/>
                  </a:cxn>
                  <a:cxn ang="0">
                    <a:pos x="T4" y="T5"/>
                  </a:cxn>
                  <a:cxn ang="0">
                    <a:pos x="T6" y="T7"/>
                  </a:cxn>
                  <a:cxn ang="0">
                    <a:pos x="T8" y="T9"/>
                  </a:cxn>
                  <a:cxn ang="0">
                    <a:pos x="T10" y="T11"/>
                  </a:cxn>
                </a:cxnLst>
                <a:rect l="0" t="0" r="r" b="b"/>
                <a:pathLst>
                  <a:path w="477" h="101">
                    <a:moveTo>
                      <a:pt x="477" y="9"/>
                    </a:moveTo>
                    <a:cubicBezTo>
                      <a:pt x="477" y="101"/>
                      <a:pt x="385" y="101"/>
                      <a:pt x="385" y="101"/>
                    </a:cubicBezTo>
                    <a:cubicBezTo>
                      <a:pt x="0" y="101"/>
                      <a:pt x="0" y="101"/>
                      <a:pt x="0" y="101"/>
                    </a:cubicBezTo>
                    <a:cubicBezTo>
                      <a:pt x="0" y="101"/>
                      <a:pt x="44" y="65"/>
                      <a:pt x="45" y="0"/>
                    </a:cubicBezTo>
                    <a:cubicBezTo>
                      <a:pt x="477" y="0"/>
                      <a:pt x="477" y="0"/>
                      <a:pt x="477" y="0"/>
                    </a:cubicBezTo>
                    <a:cubicBezTo>
                      <a:pt x="477" y="3"/>
                      <a:pt x="477" y="6"/>
                      <a:pt x="477" y="9"/>
                    </a:cubicBezTo>
                    <a:close/>
                  </a:path>
                </a:pathLst>
              </a:custGeom>
              <a:solidFill>
                <a:sysClr val="windowText" lastClr="000000">
                  <a:lumMod val="20000"/>
                  <a:lumOff val="8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16" name="Freeform 9">
                <a:extLst>
                  <a:ext uri="{FF2B5EF4-FFF2-40B4-BE49-F238E27FC236}">
                    <a16:creationId xmlns:a16="http://schemas.microsoft.com/office/drawing/2014/main" id="{41F099D9-D38C-4EBC-8A4D-95945D1D21DD}"/>
                  </a:ext>
                </a:extLst>
              </p:cNvPr>
              <p:cNvSpPr>
                <a:spLocks/>
              </p:cNvSpPr>
              <p:nvPr/>
            </p:nvSpPr>
            <p:spPr bwMode="auto">
              <a:xfrm>
                <a:off x="3984031" y="5765157"/>
                <a:ext cx="1117657" cy="203680"/>
              </a:xfrm>
              <a:custGeom>
                <a:avLst/>
                <a:gdLst>
                  <a:gd name="T0" fmla="*/ 45 w 477"/>
                  <a:gd name="T1" fmla="*/ 87 h 87"/>
                  <a:gd name="T2" fmla="*/ 45 w 477"/>
                  <a:gd name="T3" fmla="*/ 85 h 87"/>
                  <a:gd name="T4" fmla="*/ 0 w 477"/>
                  <a:gd name="T5" fmla="*/ 1 h 87"/>
                  <a:gd name="T6" fmla="*/ 418 w 477"/>
                  <a:gd name="T7" fmla="*/ 0 h 87"/>
                  <a:gd name="T8" fmla="*/ 477 w 477"/>
                  <a:gd name="T9" fmla="*/ 87 h 87"/>
                  <a:gd name="T10" fmla="*/ 45 w 477"/>
                  <a:gd name="T11" fmla="*/ 87 h 87"/>
                </a:gdLst>
                <a:ahLst/>
                <a:cxnLst>
                  <a:cxn ang="0">
                    <a:pos x="T0" y="T1"/>
                  </a:cxn>
                  <a:cxn ang="0">
                    <a:pos x="T2" y="T3"/>
                  </a:cxn>
                  <a:cxn ang="0">
                    <a:pos x="T4" y="T5"/>
                  </a:cxn>
                  <a:cxn ang="0">
                    <a:pos x="T6" y="T7"/>
                  </a:cxn>
                  <a:cxn ang="0">
                    <a:pos x="T8" y="T9"/>
                  </a:cxn>
                  <a:cxn ang="0">
                    <a:pos x="T10" y="T11"/>
                  </a:cxn>
                </a:cxnLst>
                <a:rect l="0" t="0" r="r" b="b"/>
                <a:pathLst>
                  <a:path w="477" h="87">
                    <a:moveTo>
                      <a:pt x="45" y="87"/>
                    </a:moveTo>
                    <a:cubicBezTo>
                      <a:pt x="45" y="86"/>
                      <a:pt x="45" y="85"/>
                      <a:pt x="45" y="85"/>
                    </a:cubicBezTo>
                    <a:cubicBezTo>
                      <a:pt x="45" y="18"/>
                      <a:pt x="0" y="1"/>
                      <a:pt x="0" y="1"/>
                    </a:cubicBezTo>
                    <a:cubicBezTo>
                      <a:pt x="418" y="0"/>
                      <a:pt x="418" y="0"/>
                      <a:pt x="418" y="0"/>
                    </a:cubicBezTo>
                    <a:cubicBezTo>
                      <a:pt x="418" y="0"/>
                      <a:pt x="473" y="3"/>
                      <a:pt x="477" y="87"/>
                    </a:cubicBezTo>
                    <a:lnTo>
                      <a:pt x="45" y="87"/>
                    </a:lnTo>
                    <a:close/>
                  </a:path>
                </a:pathLst>
              </a:custGeom>
              <a:solidFill>
                <a:srgbClr val="44546A">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17" name="Freeform 10">
                <a:extLst>
                  <a:ext uri="{FF2B5EF4-FFF2-40B4-BE49-F238E27FC236}">
                    <a16:creationId xmlns:a16="http://schemas.microsoft.com/office/drawing/2014/main" id="{051D39EC-B904-45A0-A433-073B2DDC76D5}"/>
                  </a:ext>
                </a:extLst>
              </p:cNvPr>
              <p:cNvSpPr>
                <a:spLocks/>
              </p:cNvSpPr>
              <p:nvPr/>
            </p:nvSpPr>
            <p:spPr bwMode="auto">
              <a:xfrm>
                <a:off x="4886634" y="5722767"/>
                <a:ext cx="1610832" cy="529362"/>
              </a:xfrm>
              <a:custGeom>
                <a:avLst/>
                <a:gdLst>
                  <a:gd name="T0" fmla="*/ 616 w 688"/>
                  <a:gd name="T1" fmla="*/ 226 h 226"/>
                  <a:gd name="T2" fmla="*/ 688 w 688"/>
                  <a:gd name="T3" fmla="*/ 114 h 226"/>
                  <a:gd name="T4" fmla="*/ 606 w 688"/>
                  <a:gd name="T5" fmla="*/ 0 h 226"/>
                  <a:gd name="T6" fmla="*/ 0 w 688"/>
                  <a:gd name="T7" fmla="*/ 0 h 226"/>
                  <a:gd name="T8" fmla="*/ 82 w 688"/>
                  <a:gd name="T9" fmla="*/ 114 h 226"/>
                  <a:gd name="T10" fmla="*/ 6 w 688"/>
                  <a:gd name="T11" fmla="*/ 226 h 226"/>
                  <a:gd name="T12" fmla="*/ 616 w 688"/>
                  <a:gd name="T13" fmla="*/ 226 h 226"/>
                </a:gdLst>
                <a:ahLst/>
                <a:cxnLst>
                  <a:cxn ang="0">
                    <a:pos x="T0" y="T1"/>
                  </a:cxn>
                  <a:cxn ang="0">
                    <a:pos x="T2" y="T3"/>
                  </a:cxn>
                  <a:cxn ang="0">
                    <a:pos x="T4" y="T5"/>
                  </a:cxn>
                  <a:cxn ang="0">
                    <a:pos x="T6" y="T7"/>
                  </a:cxn>
                  <a:cxn ang="0">
                    <a:pos x="T8" y="T9"/>
                  </a:cxn>
                  <a:cxn ang="0">
                    <a:pos x="T10" y="T11"/>
                  </a:cxn>
                  <a:cxn ang="0">
                    <a:pos x="T12" y="T13"/>
                  </a:cxn>
                </a:cxnLst>
                <a:rect l="0" t="0" r="r" b="b"/>
                <a:pathLst>
                  <a:path w="688" h="226">
                    <a:moveTo>
                      <a:pt x="616" y="226"/>
                    </a:moveTo>
                    <a:cubicBezTo>
                      <a:pt x="616" y="226"/>
                      <a:pt x="688" y="200"/>
                      <a:pt x="688" y="114"/>
                    </a:cubicBezTo>
                    <a:cubicBezTo>
                      <a:pt x="688" y="27"/>
                      <a:pt x="606" y="0"/>
                      <a:pt x="606" y="0"/>
                    </a:cubicBezTo>
                    <a:cubicBezTo>
                      <a:pt x="0" y="0"/>
                      <a:pt x="0" y="0"/>
                      <a:pt x="0" y="0"/>
                    </a:cubicBezTo>
                    <a:cubicBezTo>
                      <a:pt x="0" y="0"/>
                      <a:pt x="82" y="27"/>
                      <a:pt x="82" y="114"/>
                    </a:cubicBezTo>
                    <a:cubicBezTo>
                      <a:pt x="82" y="200"/>
                      <a:pt x="6" y="226"/>
                      <a:pt x="6" y="226"/>
                    </a:cubicBezTo>
                    <a:lnTo>
                      <a:pt x="616" y="226"/>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18" name="Freeform 11">
                <a:extLst>
                  <a:ext uri="{FF2B5EF4-FFF2-40B4-BE49-F238E27FC236}">
                    <a16:creationId xmlns:a16="http://schemas.microsoft.com/office/drawing/2014/main" id="{1B0D5D41-B97A-4D1B-B9CB-3704CF29CA70}"/>
                  </a:ext>
                </a:extLst>
              </p:cNvPr>
              <p:cNvSpPr>
                <a:spLocks/>
              </p:cNvSpPr>
              <p:nvPr/>
            </p:nvSpPr>
            <p:spPr bwMode="auto">
              <a:xfrm>
                <a:off x="3948878" y="5720699"/>
                <a:ext cx="1182793" cy="535565"/>
              </a:xfrm>
              <a:custGeom>
                <a:avLst/>
                <a:gdLst>
                  <a:gd name="T0" fmla="*/ 391 w 505"/>
                  <a:gd name="T1" fmla="*/ 229 h 229"/>
                  <a:gd name="T2" fmla="*/ 0 w 505"/>
                  <a:gd name="T3" fmla="*/ 229 h 229"/>
                  <a:gd name="T4" fmla="*/ 0 w 505"/>
                  <a:gd name="T5" fmla="*/ 202 h 229"/>
                  <a:gd name="T6" fmla="*/ 391 w 505"/>
                  <a:gd name="T7" fmla="*/ 202 h 229"/>
                  <a:gd name="T8" fmla="*/ 478 w 505"/>
                  <a:gd name="T9" fmla="*/ 115 h 229"/>
                  <a:gd name="T10" fmla="*/ 391 w 505"/>
                  <a:gd name="T11" fmla="*/ 27 h 229"/>
                  <a:gd name="T12" fmla="*/ 0 w 505"/>
                  <a:gd name="T13" fmla="*/ 27 h 229"/>
                  <a:gd name="T14" fmla="*/ 0 w 505"/>
                  <a:gd name="T15" fmla="*/ 0 h 229"/>
                  <a:gd name="T16" fmla="*/ 391 w 505"/>
                  <a:gd name="T17" fmla="*/ 0 h 229"/>
                  <a:gd name="T18" fmla="*/ 505 w 505"/>
                  <a:gd name="T19" fmla="*/ 115 h 229"/>
                  <a:gd name="T20" fmla="*/ 391 w 505"/>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5" h="229">
                    <a:moveTo>
                      <a:pt x="391" y="229"/>
                    </a:moveTo>
                    <a:cubicBezTo>
                      <a:pt x="0" y="229"/>
                      <a:pt x="0" y="229"/>
                      <a:pt x="0" y="229"/>
                    </a:cubicBezTo>
                    <a:cubicBezTo>
                      <a:pt x="0" y="202"/>
                      <a:pt x="0" y="202"/>
                      <a:pt x="0" y="202"/>
                    </a:cubicBezTo>
                    <a:cubicBezTo>
                      <a:pt x="391" y="202"/>
                      <a:pt x="391" y="202"/>
                      <a:pt x="391" y="202"/>
                    </a:cubicBezTo>
                    <a:cubicBezTo>
                      <a:pt x="439" y="202"/>
                      <a:pt x="478" y="163"/>
                      <a:pt x="478" y="115"/>
                    </a:cubicBezTo>
                    <a:cubicBezTo>
                      <a:pt x="478" y="66"/>
                      <a:pt x="439" y="27"/>
                      <a:pt x="391" y="27"/>
                    </a:cubicBezTo>
                    <a:cubicBezTo>
                      <a:pt x="0" y="27"/>
                      <a:pt x="0" y="27"/>
                      <a:pt x="0" y="27"/>
                    </a:cubicBezTo>
                    <a:cubicBezTo>
                      <a:pt x="0" y="0"/>
                      <a:pt x="0" y="0"/>
                      <a:pt x="0" y="0"/>
                    </a:cubicBezTo>
                    <a:cubicBezTo>
                      <a:pt x="391" y="0"/>
                      <a:pt x="391" y="0"/>
                      <a:pt x="391" y="0"/>
                    </a:cubicBezTo>
                    <a:cubicBezTo>
                      <a:pt x="454" y="0"/>
                      <a:pt x="505" y="52"/>
                      <a:pt x="505" y="115"/>
                    </a:cubicBezTo>
                    <a:cubicBezTo>
                      <a:pt x="505" y="177"/>
                      <a:pt x="454" y="229"/>
                      <a:pt x="391" y="229"/>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19" name="Freeform 13">
                <a:extLst>
                  <a:ext uri="{FF2B5EF4-FFF2-40B4-BE49-F238E27FC236}">
                    <a16:creationId xmlns:a16="http://schemas.microsoft.com/office/drawing/2014/main" id="{12A10BE0-927A-4B2F-8CB0-F09B8EE78970}"/>
                  </a:ext>
                </a:extLst>
              </p:cNvPr>
              <p:cNvSpPr>
                <a:spLocks/>
              </p:cNvSpPr>
              <p:nvPr/>
            </p:nvSpPr>
            <p:spPr bwMode="auto">
              <a:xfrm>
                <a:off x="4108100" y="5212015"/>
                <a:ext cx="2230144" cy="250206"/>
              </a:xfrm>
              <a:custGeom>
                <a:avLst/>
                <a:gdLst>
                  <a:gd name="T0" fmla="*/ 952 w 952"/>
                  <a:gd name="T1" fmla="*/ 97 h 107"/>
                  <a:gd name="T2" fmla="*/ 854 w 952"/>
                  <a:gd name="T3" fmla="*/ 0 h 107"/>
                  <a:gd name="T4" fmla="*/ 0 w 952"/>
                  <a:gd name="T5" fmla="*/ 0 h 107"/>
                  <a:gd name="T6" fmla="*/ 48 w 952"/>
                  <a:gd name="T7" fmla="*/ 107 h 107"/>
                  <a:gd name="T8" fmla="*/ 952 w 952"/>
                  <a:gd name="T9" fmla="*/ 107 h 107"/>
                  <a:gd name="T10" fmla="*/ 952 w 952"/>
                  <a:gd name="T11" fmla="*/ 97 h 107"/>
                </a:gdLst>
                <a:ahLst/>
                <a:cxnLst>
                  <a:cxn ang="0">
                    <a:pos x="T0" y="T1"/>
                  </a:cxn>
                  <a:cxn ang="0">
                    <a:pos x="T2" y="T3"/>
                  </a:cxn>
                  <a:cxn ang="0">
                    <a:pos x="T4" y="T5"/>
                  </a:cxn>
                  <a:cxn ang="0">
                    <a:pos x="T6" y="T7"/>
                  </a:cxn>
                  <a:cxn ang="0">
                    <a:pos x="T8" y="T9"/>
                  </a:cxn>
                  <a:cxn ang="0">
                    <a:pos x="T10" y="T11"/>
                  </a:cxn>
                </a:cxnLst>
                <a:rect l="0" t="0" r="r" b="b"/>
                <a:pathLst>
                  <a:path w="952" h="107">
                    <a:moveTo>
                      <a:pt x="952" y="97"/>
                    </a:moveTo>
                    <a:cubicBezTo>
                      <a:pt x="952" y="0"/>
                      <a:pt x="854" y="0"/>
                      <a:pt x="854" y="0"/>
                    </a:cubicBezTo>
                    <a:cubicBezTo>
                      <a:pt x="0" y="0"/>
                      <a:pt x="0" y="0"/>
                      <a:pt x="0" y="0"/>
                    </a:cubicBezTo>
                    <a:cubicBezTo>
                      <a:pt x="0" y="0"/>
                      <a:pt x="47" y="37"/>
                      <a:pt x="48" y="107"/>
                    </a:cubicBezTo>
                    <a:cubicBezTo>
                      <a:pt x="952" y="107"/>
                      <a:pt x="952" y="107"/>
                      <a:pt x="952" y="107"/>
                    </a:cubicBezTo>
                    <a:cubicBezTo>
                      <a:pt x="952" y="104"/>
                      <a:pt x="952" y="101"/>
                      <a:pt x="952" y="97"/>
                    </a:cubicBezTo>
                    <a:close/>
                  </a:path>
                </a:pathLst>
              </a:custGeom>
              <a:solidFill>
                <a:srgbClr val="44546A">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20" name="Freeform 14">
                <a:extLst>
                  <a:ext uri="{FF2B5EF4-FFF2-40B4-BE49-F238E27FC236}">
                    <a16:creationId xmlns:a16="http://schemas.microsoft.com/office/drawing/2014/main" id="{172CB35B-9E63-4C53-B6EF-2D5A342BFC79}"/>
                  </a:ext>
                </a:extLst>
              </p:cNvPr>
              <p:cNvSpPr>
                <a:spLocks/>
              </p:cNvSpPr>
              <p:nvPr/>
            </p:nvSpPr>
            <p:spPr bwMode="auto">
              <a:xfrm>
                <a:off x="4108100" y="5462221"/>
                <a:ext cx="2230144" cy="216087"/>
              </a:xfrm>
              <a:custGeom>
                <a:avLst/>
                <a:gdLst>
                  <a:gd name="T0" fmla="*/ 48 w 952"/>
                  <a:gd name="T1" fmla="*/ 0 h 92"/>
                  <a:gd name="T2" fmla="*/ 48 w 952"/>
                  <a:gd name="T3" fmla="*/ 2 h 92"/>
                  <a:gd name="T4" fmla="*/ 0 w 952"/>
                  <a:gd name="T5" fmla="*/ 90 h 92"/>
                  <a:gd name="T6" fmla="*/ 890 w 952"/>
                  <a:gd name="T7" fmla="*/ 92 h 92"/>
                  <a:gd name="T8" fmla="*/ 952 w 952"/>
                  <a:gd name="T9" fmla="*/ 0 h 92"/>
                  <a:gd name="T10" fmla="*/ 48 w 952"/>
                  <a:gd name="T11" fmla="*/ 0 h 92"/>
                </a:gdLst>
                <a:ahLst/>
                <a:cxnLst>
                  <a:cxn ang="0">
                    <a:pos x="T0" y="T1"/>
                  </a:cxn>
                  <a:cxn ang="0">
                    <a:pos x="T2" y="T3"/>
                  </a:cxn>
                  <a:cxn ang="0">
                    <a:pos x="T4" y="T5"/>
                  </a:cxn>
                  <a:cxn ang="0">
                    <a:pos x="T6" y="T7"/>
                  </a:cxn>
                  <a:cxn ang="0">
                    <a:pos x="T8" y="T9"/>
                  </a:cxn>
                  <a:cxn ang="0">
                    <a:pos x="T10" y="T11"/>
                  </a:cxn>
                </a:cxnLst>
                <a:rect l="0" t="0" r="r" b="b"/>
                <a:pathLst>
                  <a:path w="952" h="92">
                    <a:moveTo>
                      <a:pt x="48" y="0"/>
                    </a:moveTo>
                    <a:cubicBezTo>
                      <a:pt x="48" y="0"/>
                      <a:pt x="48" y="1"/>
                      <a:pt x="48" y="2"/>
                    </a:cubicBezTo>
                    <a:cubicBezTo>
                      <a:pt x="48" y="73"/>
                      <a:pt x="0" y="90"/>
                      <a:pt x="0" y="90"/>
                    </a:cubicBezTo>
                    <a:cubicBezTo>
                      <a:pt x="890" y="92"/>
                      <a:pt x="890" y="92"/>
                      <a:pt x="890" y="92"/>
                    </a:cubicBezTo>
                    <a:cubicBezTo>
                      <a:pt x="890" y="92"/>
                      <a:pt x="948" y="88"/>
                      <a:pt x="952" y="0"/>
                    </a:cubicBezTo>
                    <a:lnTo>
                      <a:pt x="48" y="0"/>
                    </a:lnTo>
                    <a:close/>
                  </a:path>
                </a:pathLst>
              </a:custGeom>
              <a:solidFill>
                <a:sysClr val="windowText" lastClr="000000">
                  <a:lumMod val="20000"/>
                  <a:lumOff val="8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21" name="Freeform 15">
                <a:extLst>
                  <a:ext uri="{FF2B5EF4-FFF2-40B4-BE49-F238E27FC236}">
                    <a16:creationId xmlns:a16="http://schemas.microsoft.com/office/drawing/2014/main" id="{6410B616-6065-49D9-91C7-F770BEE3A3C8}"/>
                  </a:ext>
                </a:extLst>
              </p:cNvPr>
              <p:cNvSpPr>
                <a:spLocks/>
              </p:cNvSpPr>
              <p:nvPr/>
            </p:nvSpPr>
            <p:spPr bwMode="auto">
              <a:xfrm>
                <a:off x="4072947" y="5156184"/>
                <a:ext cx="2300450" cy="568651"/>
              </a:xfrm>
              <a:custGeom>
                <a:avLst/>
                <a:gdLst>
                  <a:gd name="T0" fmla="*/ 860 w 982"/>
                  <a:gd name="T1" fmla="*/ 243 h 243"/>
                  <a:gd name="T2" fmla="*/ 0 w 982"/>
                  <a:gd name="T3" fmla="*/ 243 h 243"/>
                  <a:gd name="T4" fmla="*/ 0 w 982"/>
                  <a:gd name="T5" fmla="*/ 214 h 243"/>
                  <a:gd name="T6" fmla="*/ 860 w 982"/>
                  <a:gd name="T7" fmla="*/ 214 h 243"/>
                  <a:gd name="T8" fmla="*/ 953 w 982"/>
                  <a:gd name="T9" fmla="*/ 121 h 243"/>
                  <a:gd name="T10" fmla="*/ 860 w 982"/>
                  <a:gd name="T11" fmla="*/ 29 h 243"/>
                  <a:gd name="T12" fmla="*/ 0 w 982"/>
                  <a:gd name="T13" fmla="*/ 29 h 243"/>
                  <a:gd name="T14" fmla="*/ 0 w 982"/>
                  <a:gd name="T15" fmla="*/ 0 h 243"/>
                  <a:gd name="T16" fmla="*/ 860 w 982"/>
                  <a:gd name="T17" fmla="*/ 0 h 243"/>
                  <a:gd name="T18" fmla="*/ 982 w 982"/>
                  <a:gd name="T19" fmla="*/ 121 h 243"/>
                  <a:gd name="T20" fmla="*/ 860 w 982"/>
                  <a:gd name="T21"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2" h="243">
                    <a:moveTo>
                      <a:pt x="860" y="243"/>
                    </a:moveTo>
                    <a:cubicBezTo>
                      <a:pt x="0" y="243"/>
                      <a:pt x="0" y="243"/>
                      <a:pt x="0" y="243"/>
                    </a:cubicBezTo>
                    <a:cubicBezTo>
                      <a:pt x="0" y="214"/>
                      <a:pt x="0" y="214"/>
                      <a:pt x="0" y="214"/>
                    </a:cubicBezTo>
                    <a:cubicBezTo>
                      <a:pt x="860" y="214"/>
                      <a:pt x="860" y="214"/>
                      <a:pt x="860" y="214"/>
                    </a:cubicBezTo>
                    <a:cubicBezTo>
                      <a:pt x="912" y="214"/>
                      <a:pt x="953" y="173"/>
                      <a:pt x="953" y="121"/>
                    </a:cubicBezTo>
                    <a:cubicBezTo>
                      <a:pt x="953" y="70"/>
                      <a:pt x="912" y="29"/>
                      <a:pt x="860" y="29"/>
                    </a:cubicBezTo>
                    <a:cubicBezTo>
                      <a:pt x="0" y="29"/>
                      <a:pt x="0" y="29"/>
                      <a:pt x="0" y="29"/>
                    </a:cubicBezTo>
                    <a:cubicBezTo>
                      <a:pt x="0" y="0"/>
                      <a:pt x="0" y="0"/>
                      <a:pt x="0" y="0"/>
                    </a:cubicBezTo>
                    <a:cubicBezTo>
                      <a:pt x="860" y="0"/>
                      <a:pt x="860" y="0"/>
                      <a:pt x="860" y="0"/>
                    </a:cubicBezTo>
                    <a:cubicBezTo>
                      <a:pt x="927" y="0"/>
                      <a:pt x="982" y="54"/>
                      <a:pt x="982" y="121"/>
                    </a:cubicBezTo>
                    <a:cubicBezTo>
                      <a:pt x="982" y="188"/>
                      <a:pt x="927" y="243"/>
                      <a:pt x="860" y="243"/>
                    </a:cubicBez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22" name="Freeform 16">
                <a:extLst>
                  <a:ext uri="{FF2B5EF4-FFF2-40B4-BE49-F238E27FC236}">
                    <a16:creationId xmlns:a16="http://schemas.microsoft.com/office/drawing/2014/main" id="{18310618-7EC1-492A-AC2A-277BF892D312}"/>
                  </a:ext>
                </a:extLst>
              </p:cNvPr>
              <p:cNvSpPr>
                <a:spLocks/>
              </p:cNvSpPr>
              <p:nvPr/>
            </p:nvSpPr>
            <p:spPr bwMode="auto">
              <a:xfrm>
                <a:off x="5064467" y="5462221"/>
                <a:ext cx="220223" cy="421835"/>
              </a:xfrm>
              <a:custGeom>
                <a:avLst/>
                <a:gdLst>
                  <a:gd name="T0" fmla="*/ 0 w 213"/>
                  <a:gd name="T1" fmla="*/ 0 h 408"/>
                  <a:gd name="T2" fmla="*/ 0 w 213"/>
                  <a:gd name="T3" fmla="*/ 408 h 408"/>
                  <a:gd name="T4" fmla="*/ 213 w 213"/>
                  <a:gd name="T5" fmla="*/ 297 h 408"/>
                  <a:gd name="T6" fmla="*/ 213 w 213"/>
                  <a:gd name="T7" fmla="*/ 0 h 408"/>
                  <a:gd name="T8" fmla="*/ 0 w 213"/>
                  <a:gd name="T9" fmla="*/ 0 h 408"/>
                </a:gdLst>
                <a:ahLst/>
                <a:cxnLst>
                  <a:cxn ang="0">
                    <a:pos x="T0" y="T1"/>
                  </a:cxn>
                  <a:cxn ang="0">
                    <a:pos x="T2" y="T3"/>
                  </a:cxn>
                  <a:cxn ang="0">
                    <a:pos x="T4" y="T5"/>
                  </a:cxn>
                  <a:cxn ang="0">
                    <a:pos x="T6" y="T7"/>
                  </a:cxn>
                  <a:cxn ang="0">
                    <a:pos x="T8" y="T9"/>
                  </a:cxn>
                </a:cxnLst>
                <a:rect l="0" t="0" r="r" b="b"/>
                <a:pathLst>
                  <a:path w="213" h="408">
                    <a:moveTo>
                      <a:pt x="0" y="0"/>
                    </a:moveTo>
                    <a:lnTo>
                      <a:pt x="0" y="408"/>
                    </a:lnTo>
                    <a:lnTo>
                      <a:pt x="213" y="297"/>
                    </a:lnTo>
                    <a:lnTo>
                      <a:pt x="213" y="0"/>
                    </a:lnTo>
                    <a:lnTo>
                      <a:pt x="0" y="0"/>
                    </a:lnTo>
                    <a:close/>
                  </a:path>
                </a:pathLst>
              </a:custGeom>
              <a:solidFill>
                <a:sysClr val="window" lastClr="FFFFFF">
                  <a:lumMod val="6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23" name="Freeform 17">
                <a:extLst>
                  <a:ext uri="{FF2B5EF4-FFF2-40B4-BE49-F238E27FC236}">
                    <a16:creationId xmlns:a16="http://schemas.microsoft.com/office/drawing/2014/main" id="{33A3D6F6-F6AB-473C-B214-1E537E74E5E6}"/>
                  </a:ext>
                </a:extLst>
              </p:cNvPr>
              <p:cNvSpPr>
                <a:spLocks/>
              </p:cNvSpPr>
              <p:nvPr/>
            </p:nvSpPr>
            <p:spPr bwMode="auto">
              <a:xfrm>
                <a:off x="5284690" y="5462221"/>
                <a:ext cx="217121" cy="421835"/>
              </a:xfrm>
              <a:custGeom>
                <a:avLst/>
                <a:gdLst>
                  <a:gd name="T0" fmla="*/ 210 w 210"/>
                  <a:gd name="T1" fmla="*/ 0 h 408"/>
                  <a:gd name="T2" fmla="*/ 210 w 210"/>
                  <a:gd name="T3" fmla="*/ 408 h 408"/>
                  <a:gd name="T4" fmla="*/ 0 w 210"/>
                  <a:gd name="T5" fmla="*/ 297 h 408"/>
                  <a:gd name="T6" fmla="*/ 0 w 210"/>
                  <a:gd name="T7" fmla="*/ 0 h 408"/>
                  <a:gd name="T8" fmla="*/ 210 w 210"/>
                  <a:gd name="T9" fmla="*/ 0 h 408"/>
                </a:gdLst>
                <a:ahLst/>
                <a:cxnLst>
                  <a:cxn ang="0">
                    <a:pos x="T0" y="T1"/>
                  </a:cxn>
                  <a:cxn ang="0">
                    <a:pos x="T2" y="T3"/>
                  </a:cxn>
                  <a:cxn ang="0">
                    <a:pos x="T4" y="T5"/>
                  </a:cxn>
                  <a:cxn ang="0">
                    <a:pos x="T6" y="T7"/>
                  </a:cxn>
                  <a:cxn ang="0">
                    <a:pos x="T8" y="T9"/>
                  </a:cxn>
                </a:cxnLst>
                <a:rect l="0" t="0" r="r" b="b"/>
                <a:pathLst>
                  <a:path w="210" h="408">
                    <a:moveTo>
                      <a:pt x="210" y="0"/>
                    </a:moveTo>
                    <a:lnTo>
                      <a:pt x="210" y="408"/>
                    </a:lnTo>
                    <a:lnTo>
                      <a:pt x="0" y="297"/>
                    </a:lnTo>
                    <a:lnTo>
                      <a:pt x="0" y="0"/>
                    </a:lnTo>
                    <a:lnTo>
                      <a:pt x="210" y="0"/>
                    </a:lnTo>
                    <a:close/>
                  </a:path>
                </a:pathLst>
              </a:custGeom>
              <a:solidFill>
                <a:sysClr val="windowText" lastClr="000000">
                  <a:lumMod val="50000"/>
                  <a:lumOff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111" name="Freeform 12" descr="e7d195523061f1c0bbd9d495056f6756baae99e8e5eccdb0B69E8BECE2F25FA34DA9A3791886F1952D5C6B90E974387B5DDCCBCEBC70127B5F7576CBB260879D9064EC41CFD6AF7F7958B54E7616B7D1ACFF694983D84E030DBF4EA9E8F5BD48315D28D7DDA49F0D695F1326D9015521AC2D1D129E1D62947BEF67A1F0EB219A2D60C167ED65A3C13921A8077BF52B505ADE22E5CA6F1437">
              <a:extLst>
                <a:ext uri="{FF2B5EF4-FFF2-40B4-BE49-F238E27FC236}">
                  <a16:creationId xmlns:a16="http://schemas.microsoft.com/office/drawing/2014/main" id="{F3B24227-ED09-4C80-9A96-2819DBBBFB65}"/>
                </a:ext>
              </a:extLst>
            </p:cNvPr>
            <p:cNvSpPr>
              <a:spLocks/>
            </p:cNvSpPr>
            <p:nvPr/>
          </p:nvSpPr>
          <p:spPr bwMode="auto">
            <a:xfrm>
              <a:off x="2364299" y="888954"/>
              <a:ext cx="1643155" cy="2487865"/>
            </a:xfrm>
            <a:custGeom>
              <a:avLst/>
              <a:gdLst>
                <a:gd name="T0" fmla="*/ 966 w 1077"/>
                <a:gd name="T1" fmla="*/ 315 h 1781"/>
                <a:gd name="T2" fmla="*/ 793 w 1077"/>
                <a:gd name="T3" fmla="*/ 486 h 1781"/>
                <a:gd name="T4" fmla="*/ 650 w 1077"/>
                <a:gd name="T5" fmla="*/ 297 h 1781"/>
                <a:gd name="T6" fmla="*/ 625 w 1077"/>
                <a:gd name="T7" fmla="*/ 266 h 1781"/>
                <a:gd name="T8" fmla="*/ 632 w 1077"/>
                <a:gd name="T9" fmla="*/ 236 h 1781"/>
                <a:gd name="T10" fmla="*/ 682 w 1077"/>
                <a:gd name="T11" fmla="*/ 187 h 1781"/>
                <a:gd name="T12" fmla="*/ 698 w 1077"/>
                <a:gd name="T13" fmla="*/ 150 h 1781"/>
                <a:gd name="T14" fmla="*/ 665 w 1077"/>
                <a:gd name="T15" fmla="*/ 82 h 1781"/>
                <a:gd name="T16" fmla="*/ 661 w 1077"/>
                <a:gd name="T17" fmla="*/ 50 h 1781"/>
                <a:gd name="T18" fmla="*/ 627 w 1077"/>
                <a:gd name="T19" fmla="*/ 24 h 1781"/>
                <a:gd name="T20" fmla="*/ 576 w 1077"/>
                <a:gd name="T21" fmla="*/ 3 h 1781"/>
                <a:gd name="T22" fmla="*/ 492 w 1077"/>
                <a:gd name="T23" fmla="*/ 48 h 1781"/>
                <a:gd name="T24" fmla="*/ 471 w 1077"/>
                <a:gd name="T25" fmla="*/ 119 h 1781"/>
                <a:gd name="T26" fmla="*/ 513 w 1077"/>
                <a:gd name="T27" fmla="*/ 199 h 1781"/>
                <a:gd name="T28" fmla="*/ 495 w 1077"/>
                <a:gd name="T29" fmla="*/ 223 h 1781"/>
                <a:gd name="T30" fmla="*/ 386 w 1077"/>
                <a:gd name="T31" fmla="*/ 230 h 1781"/>
                <a:gd name="T32" fmla="*/ 106 w 1077"/>
                <a:gd name="T33" fmla="*/ 313 h 1781"/>
                <a:gd name="T34" fmla="*/ 60 w 1077"/>
                <a:gd name="T35" fmla="*/ 630 h 1781"/>
                <a:gd name="T36" fmla="*/ 138 w 1077"/>
                <a:gd name="T37" fmla="*/ 599 h 1781"/>
                <a:gd name="T38" fmla="*/ 169 w 1077"/>
                <a:gd name="T39" fmla="*/ 527 h 1781"/>
                <a:gd name="T40" fmla="*/ 176 w 1077"/>
                <a:gd name="T41" fmla="*/ 406 h 1781"/>
                <a:gd name="T42" fmla="*/ 220 w 1077"/>
                <a:gd name="T43" fmla="*/ 373 h 1781"/>
                <a:gd name="T44" fmla="*/ 308 w 1077"/>
                <a:gd name="T45" fmla="*/ 360 h 1781"/>
                <a:gd name="T46" fmla="*/ 317 w 1077"/>
                <a:gd name="T47" fmla="*/ 358 h 1781"/>
                <a:gd name="T48" fmla="*/ 256 w 1077"/>
                <a:gd name="T49" fmla="*/ 760 h 1781"/>
                <a:gd name="T50" fmla="*/ 254 w 1077"/>
                <a:gd name="T51" fmla="*/ 794 h 1781"/>
                <a:gd name="T52" fmla="*/ 261 w 1077"/>
                <a:gd name="T53" fmla="*/ 896 h 1781"/>
                <a:gd name="T54" fmla="*/ 123 w 1077"/>
                <a:gd name="T55" fmla="*/ 1406 h 1781"/>
                <a:gd name="T56" fmla="*/ 47 w 1077"/>
                <a:gd name="T57" fmla="*/ 1578 h 1781"/>
                <a:gd name="T58" fmla="*/ 4 w 1077"/>
                <a:gd name="T59" fmla="*/ 1633 h 1781"/>
                <a:gd name="T60" fmla="*/ 56 w 1077"/>
                <a:gd name="T61" fmla="*/ 1688 h 1781"/>
                <a:gd name="T62" fmla="*/ 104 w 1077"/>
                <a:gd name="T63" fmla="*/ 1714 h 1781"/>
                <a:gd name="T64" fmla="*/ 122 w 1077"/>
                <a:gd name="T65" fmla="*/ 1741 h 1781"/>
                <a:gd name="T66" fmla="*/ 174 w 1077"/>
                <a:gd name="T67" fmla="*/ 1703 h 1781"/>
                <a:gd name="T68" fmla="*/ 161 w 1077"/>
                <a:gd name="T69" fmla="*/ 1636 h 1781"/>
                <a:gd name="T70" fmla="*/ 323 w 1077"/>
                <a:gd name="T71" fmla="*/ 1294 h 1781"/>
                <a:gd name="T72" fmla="*/ 385 w 1077"/>
                <a:gd name="T73" fmla="*/ 1152 h 1781"/>
                <a:gd name="T74" fmla="*/ 481 w 1077"/>
                <a:gd name="T75" fmla="*/ 943 h 1781"/>
                <a:gd name="T76" fmla="*/ 699 w 1077"/>
                <a:gd name="T77" fmla="*/ 879 h 1781"/>
                <a:gd name="T78" fmla="*/ 682 w 1077"/>
                <a:gd name="T79" fmla="*/ 976 h 1781"/>
                <a:gd name="T80" fmla="*/ 632 w 1077"/>
                <a:gd name="T81" fmla="*/ 1141 h 1781"/>
                <a:gd name="T82" fmla="*/ 618 w 1077"/>
                <a:gd name="T83" fmla="*/ 1225 h 1781"/>
                <a:gd name="T84" fmla="*/ 670 w 1077"/>
                <a:gd name="T85" fmla="*/ 1269 h 1781"/>
                <a:gd name="T86" fmla="*/ 795 w 1077"/>
                <a:gd name="T87" fmla="*/ 1285 h 1781"/>
                <a:gd name="T88" fmla="*/ 830 w 1077"/>
                <a:gd name="T89" fmla="*/ 1219 h 1781"/>
                <a:gd name="T90" fmla="*/ 746 w 1077"/>
                <a:gd name="T91" fmla="*/ 1165 h 1781"/>
                <a:gd name="T92" fmla="*/ 840 w 1077"/>
                <a:gd name="T93" fmla="*/ 864 h 1781"/>
                <a:gd name="T94" fmla="*/ 831 w 1077"/>
                <a:gd name="T95" fmla="*/ 762 h 1781"/>
                <a:gd name="T96" fmla="*/ 507 w 1077"/>
                <a:gd name="T97" fmla="*/ 757 h 1781"/>
                <a:gd name="T98" fmla="*/ 508 w 1077"/>
                <a:gd name="T99" fmla="*/ 758 h 1781"/>
                <a:gd name="T100" fmla="*/ 560 w 1077"/>
                <a:gd name="T101" fmla="*/ 658 h 1781"/>
                <a:gd name="T102" fmla="*/ 607 w 1077"/>
                <a:gd name="T103" fmla="*/ 511 h 1781"/>
                <a:gd name="T104" fmla="*/ 643 w 1077"/>
                <a:gd name="T105" fmla="*/ 449 h 1781"/>
                <a:gd name="T106" fmla="*/ 784 w 1077"/>
                <a:gd name="T107" fmla="*/ 596 h 1781"/>
                <a:gd name="T108" fmla="*/ 836 w 1077"/>
                <a:gd name="T109" fmla="*/ 566 h 1781"/>
                <a:gd name="T110" fmla="*/ 999 w 1077"/>
                <a:gd name="T111" fmla="*/ 402 h 1781"/>
                <a:gd name="T112" fmla="*/ 1042 w 1077"/>
                <a:gd name="T113" fmla="*/ 374 h 1781"/>
                <a:gd name="T114" fmla="*/ 1033 w 1077"/>
                <a:gd name="T115" fmla="*/ 280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 h="1781">
                  <a:moveTo>
                    <a:pt x="1033" y="280"/>
                  </a:moveTo>
                  <a:cubicBezTo>
                    <a:pt x="1018" y="287"/>
                    <a:pt x="970" y="303"/>
                    <a:pt x="966" y="315"/>
                  </a:cubicBezTo>
                  <a:cubicBezTo>
                    <a:pt x="962" y="326"/>
                    <a:pt x="967" y="350"/>
                    <a:pt x="951" y="359"/>
                  </a:cubicBezTo>
                  <a:cubicBezTo>
                    <a:pt x="936" y="368"/>
                    <a:pt x="803" y="466"/>
                    <a:pt x="793" y="486"/>
                  </a:cubicBezTo>
                  <a:cubicBezTo>
                    <a:pt x="793" y="486"/>
                    <a:pt x="745" y="390"/>
                    <a:pt x="717" y="375"/>
                  </a:cubicBezTo>
                  <a:cubicBezTo>
                    <a:pt x="717" y="375"/>
                    <a:pt x="708" y="301"/>
                    <a:pt x="650" y="297"/>
                  </a:cubicBezTo>
                  <a:cubicBezTo>
                    <a:pt x="629" y="296"/>
                    <a:pt x="617" y="294"/>
                    <a:pt x="609" y="291"/>
                  </a:cubicBezTo>
                  <a:cubicBezTo>
                    <a:pt x="625" y="266"/>
                    <a:pt x="625" y="266"/>
                    <a:pt x="625" y="266"/>
                  </a:cubicBezTo>
                  <a:cubicBezTo>
                    <a:pt x="609" y="266"/>
                    <a:pt x="609" y="266"/>
                    <a:pt x="609" y="266"/>
                  </a:cubicBezTo>
                  <a:cubicBezTo>
                    <a:pt x="617" y="253"/>
                    <a:pt x="628" y="236"/>
                    <a:pt x="632" y="236"/>
                  </a:cubicBezTo>
                  <a:cubicBezTo>
                    <a:pt x="637" y="235"/>
                    <a:pt x="674" y="230"/>
                    <a:pt x="679" y="228"/>
                  </a:cubicBezTo>
                  <a:cubicBezTo>
                    <a:pt x="683" y="225"/>
                    <a:pt x="687" y="201"/>
                    <a:pt x="682" y="187"/>
                  </a:cubicBezTo>
                  <a:cubicBezTo>
                    <a:pt x="677" y="173"/>
                    <a:pt x="687" y="159"/>
                    <a:pt x="687" y="159"/>
                  </a:cubicBezTo>
                  <a:cubicBezTo>
                    <a:pt x="698" y="150"/>
                    <a:pt x="698" y="150"/>
                    <a:pt x="698" y="150"/>
                  </a:cubicBezTo>
                  <a:cubicBezTo>
                    <a:pt x="698" y="150"/>
                    <a:pt x="684" y="128"/>
                    <a:pt x="676" y="117"/>
                  </a:cubicBezTo>
                  <a:cubicBezTo>
                    <a:pt x="667" y="106"/>
                    <a:pt x="669" y="92"/>
                    <a:pt x="665" y="82"/>
                  </a:cubicBezTo>
                  <a:cubicBezTo>
                    <a:pt x="661" y="72"/>
                    <a:pt x="672" y="65"/>
                    <a:pt x="672" y="65"/>
                  </a:cubicBezTo>
                  <a:cubicBezTo>
                    <a:pt x="672" y="65"/>
                    <a:pt x="668" y="55"/>
                    <a:pt x="661" y="50"/>
                  </a:cubicBezTo>
                  <a:cubicBezTo>
                    <a:pt x="653" y="46"/>
                    <a:pt x="666" y="44"/>
                    <a:pt x="649" y="36"/>
                  </a:cubicBezTo>
                  <a:cubicBezTo>
                    <a:pt x="632" y="28"/>
                    <a:pt x="641" y="32"/>
                    <a:pt x="627" y="24"/>
                  </a:cubicBezTo>
                  <a:cubicBezTo>
                    <a:pt x="612" y="16"/>
                    <a:pt x="634" y="21"/>
                    <a:pt x="612" y="16"/>
                  </a:cubicBezTo>
                  <a:cubicBezTo>
                    <a:pt x="591" y="11"/>
                    <a:pt x="579" y="3"/>
                    <a:pt x="576" y="3"/>
                  </a:cubicBezTo>
                  <a:cubicBezTo>
                    <a:pt x="573" y="3"/>
                    <a:pt x="582" y="6"/>
                    <a:pt x="573" y="3"/>
                  </a:cubicBezTo>
                  <a:cubicBezTo>
                    <a:pt x="563" y="0"/>
                    <a:pt x="498" y="33"/>
                    <a:pt x="492" y="48"/>
                  </a:cubicBezTo>
                  <a:cubicBezTo>
                    <a:pt x="485" y="64"/>
                    <a:pt x="475" y="83"/>
                    <a:pt x="475" y="83"/>
                  </a:cubicBezTo>
                  <a:cubicBezTo>
                    <a:pt x="475" y="83"/>
                    <a:pt x="469" y="104"/>
                    <a:pt x="471" y="119"/>
                  </a:cubicBezTo>
                  <a:cubicBezTo>
                    <a:pt x="474" y="134"/>
                    <a:pt x="484" y="147"/>
                    <a:pt x="488" y="152"/>
                  </a:cubicBezTo>
                  <a:cubicBezTo>
                    <a:pt x="491" y="156"/>
                    <a:pt x="508" y="184"/>
                    <a:pt x="513" y="199"/>
                  </a:cubicBezTo>
                  <a:cubicBezTo>
                    <a:pt x="517" y="212"/>
                    <a:pt x="521" y="228"/>
                    <a:pt x="506" y="235"/>
                  </a:cubicBezTo>
                  <a:cubicBezTo>
                    <a:pt x="495" y="223"/>
                    <a:pt x="495" y="223"/>
                    <a:pt x="495" y="223"/>
                  </a:cubicBezTo>
                  <a:cubicBezTo>
                    <a:pt x="476" y="237"/>
                    <a:pt x="476" y="237"/>
                    <a:pt x="476" y="237"/>
                  </a:cubicBezTo>
                  <a:cubicBezTo>
                    <a:pt x="454" y="233"/>
                    <a:pt x="427" y="222"/>
                    <a:pt x="386" y="230"/>
                  </a:cubicBezTo>
                  <a:cubicBezTo>
                    <a:pt x="333" y="241"/>
                    <a:pt x="313" y="257"/>
                    <a:pt x="281" y="265"/>
                  </a:cubicBezTo>
                  <a:cubicBezTo>
                    <a:pt x="249" y="272"/>
                    <a:pt x="128" y="293"/>
                    <a:pt x="106" y="313"/>
                  </a:cubicBezTo>
                  <a:cubicBezTo>
                    <a:pt x="84" y="332"/>
                    <a:pt x="76" y="418"/>
                    <a:pt x="82" y="553"/>
                  </a:cubicBezTo>
                  <a:cubicBezTo>
                    <a:pt x="82" y="553"/>
                    <a:pt x="62" y="616"/>
                    <a:pt x="60" y="630"/>
                  </a:cubicBezTo>
                  <a:cubicBezTo>
                    <a:pt x="59" y="644"/>
                    <a:pt x="67" y="703"/>
                    <a:pt x="139" y="690"/>
                  </a:cubicBezTo>
                  <a:cubicBezTo>
                    <a:pt x="203" y="679"/>
                    <a:pt x="151" y="622"/>
                    <a:pt x="138" y="599"/>
                  </a:cubicBezTo>
                  <a:cubicBezTo>
                    <a:pt x="146" y="594"/>
                    <a:pt x="154" y="590"/>
                    <a:pt x="154" y="590"/>
                  </a:cubicBezTo>
                  <a:cubicBezTo>
                    <a:pt x="154" y="590"/>
                    <a:pt x="168" y="554"/>
                    <a:pt x="169" y="527"/>
                  </a:cubicBezTo>
                  <a:cubicBezTo>
                    <a:pt x="169" y="510"/>
                    <a:pt x="174" y="454"/>
                    <a:pt x="176" y="409"/>
                  </a:cubicBezTo>
                  <a:cubicBezTo>
                    <a:pt x="176" y="408"/>
                    <a:pt x="176" y="407"/>
                    <a:pt x="176" y="406"/>
                  </a:cubicBezTo>
                  <a:cubicBezTo>
                    <a:pt x="178" y="394"/>
                    <a:pt x="179" y="384"/>
                    <a:pt x="180" y="378"/>
                  </a:cubicBezTo>
                  <a:cubicBezTo>
                    <a:pt x="190" y="376"/>
                    <a:pt x="204" y="375"/>
                    <a:pt x="220" y="373"/>
                  </a:cubicBezTo>
                  <a:cubicBezTo>
                    <a:pt x="224" y="373"/>
                    <a:pt x="229" y="373"/>
                    <a:pt x="234" y="372"/>
                  </a:cubicBezTo>
                  <a:cubicBezTo>
                    <a:pt x="265" y="370"/>
                    <a:pt x="294" y="364"/>
                    <a:pt x="308" y="360"/>
                  </a:cubicBezTo>
                  <a:cubicBezTo>
                    <a:pt x="308" y="360"/>
                    <a:pt x="308" y="360"/>
                    <a:pt x="308" y="360"/>
                  </a:cubicBezTo>
                  <a:cubicBezTo>
                    <a:pt x="311" y="360"/>
                    <a:pt x="314" y="359"/>
                    <a:pt x="317" y="358"/>
                  </a:cubicBezTo>
                  <a:cubicBezTo>
                    <a:pt x="317" y="360"/>
                    <a:pt x="319" y="371"/>
                    <a:pt x="322" y="385"/>
                  </a:cubicBezTo>
                  <a:cubicBezTo>
                    <a:pt x="310" y="466"/>
                    <a:pt x="270" y="740"/>
                    <a:pt x="256" y="760"/>
                  </a:cubicBezTo>
                  <a:cubicBezTo>
                    <a:pt x="240" y="784"/>
                    <a:pt x="232" y="799"/>
                    <a:pt x="232" y="799"/>
                  </a:cubicBezTo>
                  <a:cubicBezTo>
                    <a:pt x="232" y="799"/>
                    <a:pt x="242" y="797"/>
                    <a:pt x="254" y="794"/>
                  </a:cubicBezTo>
                  <a:cubicBezTo>
                    <a:pt x="250" y="811"/>
                    <a:pt x="249" y="832"/>
                    <a:pt x="252" y="861"/>
                  </a:cubicBezTo>
                  <a:cubicBezTo>
                    <a:pt x="252" y="861"/>
                    <a:pt x="254" y="876"/>
                    <a:pt x="261" y="896"/>
                  </a:cubicBezTo>
                  <a:cubicBezTo>
                    <a:pt x="247" y="979"/>
                    <a:pt x="227" y="1177"/>
                    <a:pt x="200" y="1256"/>
                  </a:cubicBezTo>
                  <a:cubicBezTo>
                    <a:pt x="174" y="1282"/>
                    <a:pt x="141" y="1326"/>
                    <a:pt x="123" y="1406"/>
                  </a:cubicBezTo>
                  <a:cubicBezTo>
                    <a:pt x="123" y="1406"/>
                    <a:pt x="123" y="1406"/>
                    <a:pt x="123" y="1406"/>
                  </a:cubicBezTo>
                  <a:cubicBezTo>
                    <a:pt x="86" y="1483"/>
                    <a:pt x="47" y="1577"/>
                    <a:pt x="47" y="1578"/>
                  </a:cubicBezTo>
                  <a:cubicBezTo>
                    <a:pt x="25" y="1596"/>
                    <a:pt x="10" y="1604"/>
                    <a:pt x="5" y="1627"/>
                  </a:cubicBezTo>
                  <a:cubicBezTo>
                    <a:pt x="4" y="1630"/>
                    <a:pt x="4" y="1631"/>
                    <a:pt x="4" y="1633"/>
                  </a:cubicBezTo>
                  <a:cubicBezTo>
                    <a:pt x="0" y="1665"/>
                    <a:pt x="0" y="1665"/>
                    <a:pt x="0" y="1665"/>
                  </a:cubicBezTo>
                  <a:cubicBezTo>
                    <a:pt x="0" y="1665"/>
                    <a:pt x="44" y="1698"/>
                    <a:pt x="56" y="1688"/>
                  </a:cubicBezTo>
                  <a:cubicBezTo>
                    <a:pt x="64" y="1682"/>
                    <a:pt x="74" y="1683"/>
                    <a:pt x="85" y="1692"/>
                  </a:cubicBezTo>
                  <a:cubicBezTo>
                    <a:pt x="91" y="1698"/>
                    <a:pt x="97" y="1705"/>
                    <a:pt x="104" y="1714"/>
                  </a:cubicBezTo>
                  <a:cubicBezTo>
                    <a:pt x="105" y="1715"/>
                    <a:pt x="105" y="1716"/>
                    <a:pt x="106" y="1717"/>
                  </a:cubicBezTo>
                  <a:cubicBezTo>
                    <a:pt x="111" y="1724"/>
                    <a:pt x="116" y="1731"/>
                    <a:pt x="122" y="1741"/>
                  </a:cubicBezTo>
                  <a:cubicBezTo>
                    <a:pt x="122" y="1741"/>
                    <a:pt x="153" y="1781"/>
                    <a:pt x="193" y="1765"/>
                  </a:cubicBezTo>
                  <a:cubicBezTo>
                    <a:pt x="193" y="1765"/>
                    <a:pt x="208" y="1732"/>
                    <a:pt x="174" y="1703"/>
                  </a:cubicBezTo>
                  <a:cubicBezTo>
                    <a:pt x="147" y="1680"/>
                    <a:pt x="145" y="1650"/>
                    <a:pt x="148" y="1630"/>
                  </a:cubicBezTo>
                  <a:cubicBezTo>
                    <a:pt x="161" y="1636"/>
                    <a:pt x="161" y="1636"/>
                    <a:pt x="161" y="1636"/>
                  </a:cubicBezTo>
                  <a:cubicBezTo>
                    <a:pt x="161" y="1636"/>
                    <a:pt x="161" y="1636"/>
                    <a:pt x="170" y="1587"/>
                  </a:cubicBezTo>
                  <a:cubicBezTo>
                    <a:pt x="179" y="1539"/>
                    <a:pt x="301" y="1314"/>
                    <a:pt x="323" y="1294"/>
                  </a:cubicBezTo>
                  <a:cubicBezTo>
                    <a:pt x="336" y="1282"/>
                    <a:pt x="352" y="1230"/>
                    <a:pt x="365" y="1185"/>
                  </a:cubicBezTo>
                  <a:cubicBezTo>
                    <a:pt x="372" y="1176"/>
                    <a:pt x="379" y="1165"/>
                    <a:pt x="385" y="1152"/>
                  </a:cubicBezTo>
                  <a:cubicBezTo>
                    <a:pt x="404" y="1111"/>
                    <a:pt x="437" y="960"/>
                    <a:pt x="437" y="960"/>
                  </a:cubicBezTo>
                  <a:cubicBezTo>
                    <a:pt x="437" y="960"/>
                    <a:pt x="470" y="949"/>
                    <a:pt x="481" y="943"/>
                  </a:cubicBezTo>
                  <a:cubicBezTo>
                    <a:pt x="492" y="938"/>
                    <a:pt x="508" y="937"/>
                    <a:pt x="573" y="923"/>
                  </a:cubicBezTo>
                  <a:cubicBezTo>
                    <a:pt x="637" y="908"/>
                    <a:pt x="699" y="879"/>
                    <a:pt x="699" y="879"/>
                  </a:cubicBezTo>
                  <a:cubicBezTo>
                    <a:pt x="699" y="879"/>
                    <a:pt x="679" y="928"/>
                    <a:pt x="681" y="965"/>
                  </a:cubicBezTo>
                  <a:cubicBezTo>
                    <a:pt x="681" y="969"/>
                    <a:pt x="682" y="972"/>
                    <a:pt x="682" y="976"/>
                  </a:cubicBezTo>
                  <a:cubicBezTo>
                    <a:pt x="673" y="1023"/>
                    <a:pt x="663" y="1072"/>
                    <a:pt x="657" y="1085"/>
                  </a:cubicBezTo>
                  <a:cubicBezTo>
                    <a:pt x="645" y="1110"/>
                    <a:pt x="632" y="1141"/>
                    <a:pt x="632" y="1141"/>
                  </a:cubicBezTo>
                  <a:cubicBezTo>
                    <a:pt x="632" y="1141"/>
                    <a:pt x="639" y="1142"/>
                    <a:pt x="649" y="1143"/>
                  </a:cubicBezTo>
                  <a:cubicBezTo>
                    <a:pt x="633" y="1177"/>
                    <a:pt x="615" y="1211"/>
                    <a:pt x="618" y="1225"/>
                  </a:cubicBezTo>
                  <a:cubicBezTo>
                    <a:pt x="614" y="1247"/>
                    <a:pt x="614" y="1247"/>
                    <a:pt x="614" y="1247"/>
                  </a:cubicBezTo>
                  <a:cubicBezTo>
                    <a:pt x="670" y="1269"/>
                    <a:pt x="670" y="1269"/>
                    <a:pt x="670" y="1269"/>
                  </a:cubicBezTo>
                  <a:cubicBezTo>
                    <a:pt x="670" y="1269"/>
                    <a:pt x="694" y="1263"/>
                    <a:pt x="728" y="1274"/>
                  </a:cubicBezTo>
                  <a:cubicBezTo>
                    <a:pt x="752" y="1285"/>
                    <a:pt x="777" y="1293"/>
                    <a:pt x="795" y="1285"/>
                  </a:cubicBezTo>
                  <a:cubicBezTo>
                    <a:pt x="825" y="1273"/>
                    <a:pt x="867" y="1244"/>
                    <a:pt x="867" y="1226"/>
                  </a:cubicBezTo>
                  <a:cubicBezTo>
                    <a:pt x="867" y="1208"/>
                    <a:pt x="855" y="1215"/>
                    <a:pt x="830" y="1219"/>
                  </a:cubicBezTo>
                  <a:cubicBezTo>
                    <a:pt x="806" y="1223"/>
                    <a:pt x="766" y="1195"/>
                    <a:pt x="753" y="1179"/>
                  </a:cubicBezTo>
                  <a:cubicBezTo>
                    <a:pt x="750" y="1176"/>
                    <a:pt x="748" y="1171"/>
                    <a:pt x="746" y="1165"/>
                  </a:cubicBezTo>
                  <a:cubicBezTo>
                    <a:pt x="753" y="1179"/>
                    <a:pt x="766" y="1180"/>
                    <a:pt x="766" y="1180"/>
                  </a:cubicBezTo>
                  <a:cubicBezTo>
                    <a:pt x="766" y="1180"/>
                    <a:pt x="817" y="952"/>
                    <a:pt x="840" y="864"/>
                  </a:cubicBezTo>
                  <a:cubicBezTo>
                    <a:pt x="840" y="864"/>
                    <a:pt x="840" y="864"/>
                    <a:pt x="840" y="864"/>
                  </a:cubicBezTo>
                  <a:cubicBezTo>
                    <a:pt x="856" y="847"/>
                    <a:pt x="886" y="780"/>
                    <a:pt x="831" y="762"/>
                  </a:cubicBezTo>
                  <a:cubicBezTo>
                    <a:pt x="777" y="744"/>
                    <a:pt x="577" y="746"/>
                    <a:pt x="521" y="760"/>
                  </a:cubicBezTo>
                  <a:cubicBezTo>
                    <a:pt x="514" y="762"/>
                    <a:pt x="510" y="761"/>
                    <a:pt x="507" y="757"/>
                  </a:cubicBezTo>
                  <a:cubicBezTo>
                    <a:pt x="508" y="757"/>
                    <a:pt x="508" y="757"/>
                    <a:pt x="508" y="757"/>
                  </a:cubicBezTo>
                  <a:cubicBezTo>
                    <a:pt x="508" y="758"/>
                    <a:pt x="508" y="758"/>
                    <a:pt x="508" y="758"/>
                  </a:cubicBezTo>
                  <a:cubicBezTo>
                    <a:pt x="536" y="738"/>
                    <a:pt x="536" y="738"/>
                    <a:pt x="536" y="738"/>
                  </a:cubicBezTo>
                  <a:cubicBezTo>
                    <a:pt x="536" y="738"/>
                    <a:pt x="543" y="691"/>
                    <a:pt x="560" y="658"/>
                  </a:cubicBezTo>
                  <a:cubicBezTo>
                    <a:pt x="576" y="625"/>
                    <a:pt x="599" y="520"/>
                    <a:pt x="607" y="511"/>
                  </a:cubicBezTo>
                  <a:cubicBezTo>
                    <a:pt x="607" y="511"/>
                    <a:pt x="607" y="511"/>
                    <a:pt x="607" y="511"/>
                  </a:cubicBezTo>
                  <a:cubicBezTo>
                    <a:pt x="611" y="506"/>
                    <a:pt x="615" y="500"/>
                    <a:pt x="620" y="491"/>
                  </a:cubicBezTo>
                  <a:cubicBezTo>
                    <a:pt x="634" y="465"/>
                    <a:pt x="643" y="449"/>
                    <a:pt x="643" y="449"/>
                  </a:cubicBezTo>
                  <a:cubicBezTo>
                    <a:pt x="643" y="449"/>
                    <a:pt x="695" y="520"/>
                    <a:pt x="715" y="529"/>
                  </a:cubicBezTo>
                  <a:cubicBezTo>
                    <a:pt x="734" y="537"/>
                    <a:pt x="767" y="599"/>
                    <a:pt x="784" y="596"/>
                  </a:cubicBezTo>
                  <a:cubicBezTo>
                    <a:pt x="795" y="594"/>
                    <a:pt x="812" y="585"/>
                    <a:pt x="836" y="566"/>
                  </a:cubicBezTo>
                  <a:cubicBezTo>
                    <a:pt x="836" y="566"/>
                    <a:pt x="836" y="566"/>
                    <a:pt x="836" y="566"/>
                  </a:cubicBezTo>
                  <a:cubicBezTo>
                    <a:pt x="872" y="554"/>
                    <a:pt x="1000" y="429"/>
                    <a:pt x="1013" y="425"/>
                  </a:cubicBezTo>
                  <a:cubicBezTo>
                    <a:pt x="1019" y="423"/>
                    <a:pt x="1010" y="412"/>
                    <a:pt x="999" y="402"/>
                  </a:cubicBezTo>
                  <a:cubicBezTo>
                    <a:pt x="1000" y="401"/>
                    <a:pt x="1000" y="401"/>
                    <a:pt x="1001" y="401"/>
                  </a:cubicBezTo>
                  <a:cubicBezTo>
                    <a:pt x="1016" y="396"/>
                    <a:pt x="1030" y="394"/>
                    <a:pt x="1042" y="374"/>
                  </a:cubicBezTo>
                  <a:cubicBezTo>
                    <a:pt x="1054" y="355"/>
                    <a:pt x="1077" y="306"/>
                    <a:pt x="1072" y="296"/>
                  </a:cubicBezTo>
                  <a:cubicBezTo>
                    <a:pt x="1067" y="287"/>
                    <a:pt x="1047" y="274"/>
                    <a:pt x="1033" y="280"/>
                  </a:cubicBezTo>
                  <a:close/>
                </a:path>
              </a:pathLst>
            </a:custGeom>
            <a:solidFill>
              <a:srgbClr val="005DA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cxnSp>
        <p:nvCxnSpPr>
          <p:cNvPr id="124" name="Elbow Connector 42"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a:extLst>
              <a:ext uri="{FF2B5EF4-FFF2-40B4-BE49-F238E27FC236}">
                <a16:creationId xmlns:a16="http://schemas.microsoft.com/office/drawing/2014/main" id="{0F8F0A7B-7F3A-4142-A8D9-91AF29726E51}"/>
              </a:ext>
            </a:extLst>
          </p:cNvPr>
          <p:cNvCxnSpPr>
            <a:cxnSpLocks/>
          </p:cNvCxnSpPr>
          <p:nvPr/>
        </p:nvCxnSpPr>
        <p:spPr>
          <a:xfrm rot="10800000">
            <a:off x="3508880" y="2458693"/>
            <a:ext cx="2067673" cy="357367"/>
          </a:xfrm>
          <a:prstGeom prst="bentConnector3">
            <a:avLst>
              <a:gd name="adj1" fmla="val 171"/>
            </a:avLst>
          </a:prstGeom>
          <a:noFill/>
          <a:ln w="12700" cap="flat" cmpd="sng" algn="ctr">
            <a:solidFill>
              <a:srgbClr val="07233A"/>
            </a:solidFill>
            <a:prstDash val="sysDot"/>
            <a:miter lim="800000"/>
            <a:headEnd type="oval"/>
            <a:tailEnd type="triangle"/>
          </a:ln>
          <a:effectLst/>
        </p:spPr>
      </p:cxnSp>
      <p:cxnSp>
        <p:nvCxnSpPr>
          <p:cNvPr id="125" name="Elbow Connector 45"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a:extLst>
              <a:ext uri="{FF2B5EF4-FFF2-40B4-BE49-F238E27FC236}">
                <a16:creationId xmlns:a16="http://schemas.microsoft.com/office/drawing/2014/main" id="{0171023A-9F02-4FF1-81D0-885BBB86BFD5}"/>
              </a:ext>
            </a:extLst>
          </p:cNvPr>
          <p:cNvCxnSpPr/>
          <p:nvPr/>
        </p:nvCxnSpPr>
        <p:spPr>
          <a:xfrm rot="5400000">
            <a:off x="4273115" y="3888663"/>
            <a:ext cx="615058" cy="2143533"/>
          </a:xfrm>
          <a:prstGeom prst="bentConnector2">
            <a:avLst/>
          </a:prstGeom>
          <a:noFill/>
          <a:ln w="12700" cap="flat" cmpd="sng" algn="ctr">
            <a:solidFill>
              <a:srgbClr val="07233A"/>
            </a:solidFill>
            <a:prstDash val="sysDot"/>
            <a:miter lim="800000"/>
            <a:headEnd type="oval"/>
            <a:tailEnd type="triangle"/>
          </a:ln>
          <a:effectLst/>
        </p:spPr>
      </p:cxnSp>
      <p:cxnSp>
        <p:nvCxnSpPr>
          <p:cNvPr id="126" name="Elbow Connector 48"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a:extLst>
              <a:ext uri="{FF2B5EF4-FFF2-40B4-BE49-F238E27FC236}">
                <a16:creationId xmlns:a16="http://schemas.microsoft.com/office/drawing/2014/main" id="{E31CAAA7-03F2-4922-AB2D-2D0BBA95A398}"/>
              </a:ext>
            </a:extLst>
          </p:cNvPr>
          <p:cNvCxnSpPr>
            <a:cxnSpLocks/>
          </p:cNvCxnSpPr>
          <p:nvPr/>
        </p:nvCxnSpPr>
        <p:spPr>
          <a:xfrm flipV="1">
            <a:off x="6997707" y="2653048"/>
            <a:ext cx="2094778" cy="640831"/>
          </a:xfrm>
          <a:prstGeom prst="bentConnector3">
            <a:avLst>
              <a:gd name="adj1" fmla="val 200"/>
            </a:avLst>
          </a:prstGeom>
          <a:noFill/>
          <a:ln w="12700" cap="flat" cmpd="sng" algn="ctr">
            <a:solidFill>
              <a:srgbClr val="07233A"/>
            </a:solidFill>
            <a:prstDash val="sysDot"/>
            <a:miter lim="800000"/>
            <a:headEnd type="oval"/>
            <a:tailEnd type="triangle"/>
          </a:ln>
          <a:effectLst/>
        </p:spPr>
      </p:cxnSp>
      <p:cxnSp>
        <p:nvCxnSpPr>
          <p:cNvPr id="127" name="Elbow Connector 52"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a:extLst>
              <a:ext uri="{FF2B5EF4-FFF2-40B4-BE49-F238E27FC236}">
                <a16:creationId xmlns:a16="http://schemas.microsoft.com/office/drawing/2014/main" id="{FBE0F698-2647-49CC-971A-1CFFD1F63F77}"/>
              </a:ext>
            </a:extLst>
          </p:cNvPr>
          <p:cNvCxnSpPr/>
          <p:nvPr/>
        </p:nvCxnSpPr>
        <p:spPr>
          <a:xfrm rot="16200000" flipH="1">
            <a:off x="7596131" y="3887549"/>
            <a:ext cx="615058" cy="2143533"/>
          </a:xfrm>
          <a:prstGeom prst="bentConnector2">
            <a:avLst/>
          </a:prstGeom>
          <a:noFill/>
          <a:ln w="12700" cap="flat" cmpd="sng" algn="ctr">
            <a:solidFill>
              <a:srgbClr val="07233A"/>
            </a:solidFill>
            <a:prstDash val="sysDot"/>
            <a:miter lim="800000"/>
            <a:headEnd type="oval"/>
            <a:tailEnd type="triangle"/>
          </a:ln>
          <a:effectLst/>
        </p:spPr>
      </p:cxnSp>
      <p:grpSp>
        <p:nvGrpSpPr>
          <p:cNvPr id="128" name="组合 127"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a:extLst>
              <a:ext uri="{FF2B5EF4-FFF2-40B4-BE49-F238E27FC236}">
                <a16:creationId xmlns:a16="http://schemas.microsoft.com/office/drawing/2014/main" id="{9763D785-D18A-461D-AC93-5E3258E92B40}"/>
              </a:ext>
            </a:extLst>
          </p:cNvPr>
          <p:cNvGrpSpPr/>
          <p:nvPr/>
        </p:nvGrpSpPr>
        <p:grpSpPr>
          <a:xfrm>
            <a:off x="983969" y="1935979"/>
            <a:ext cx="2466407" cy="948714"/>
            <a:chOff x="6022726" y="2578722"/>
            <a:chExt cx="2466407" cy="948714"/>
          </a:xfrm>
        </p:grpSpPr>
        <p:sp>
          <p:nvSpPr>
            <p:cNvPr id="129" name="文本框 128">
              <a:extLst>
                <a:ext uri="{FF2B5EF4-FFF2-40B4-BE49-F238E27FC236}">
                  <a16:creationId xmlns:a16="http://schemas.microsoft.com/office/drawing/2014/main" id="{4E03A2D4-2D52-4D56-A52E-B810B406E27A}"/>
                </a:ext>
              </a:extLst>
            </p:cNvPr>
            <p:cNvSpPr txBox="1"/>
            <p:nvPr/>
          </p:nvSpPr>
          <p:spPr>
            <a:xfrm>
              <a:off x="6022726" y="2949363"/>
              <a:ext cx="2466407" cy="578073"/>
            </a:xfrm>
            <a:prstGeom prst="rect">
              <a:avLst/>
            </a:prstGeom>
          </p:spPr>
          <p:txBody>
            <a:bodyPr vert="horz" lIns="121807" tIns="60904" rIns="121807" bIns="60904"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gn="r">
                <a:lnSpc>
                  <a:spcPct val="120000"/>
                </a:lnSpc>
                <a:spcBef>
                  <a:spcPct val="0"/>
                </a:spcBef>
              </a:pPr>
              <a:r>
                <a:rPr lang="zh-CN" altLang="en-US" sz="16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推荐可能感兴趣的用户</a:t>
              </a:r>
              <a:endParaRPr altLang="en-US" sz="16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30" name="文本框 129">
              <a:extLst>
                <a:ext uri="{FF2B5EF4-FFF2-40B4-BE49-F238E27FC236}">
                  <a16:creationId xmlns:a16="http://schemas.microsoft.com/office/drawing/2014/main" id="{57D6FFCA-945B-41AD-82E2-8A5F0ED4DD18}"/>
                </a:ext>
              </a:extLst>
            </p:cNvPr>
            <p:cNvSpPr txBox="1"/>
            <p:nvPr/>
          </p:nvSpPr>
          <p:spPr>
            <a:xfrm>
              <a:off x="6669404" y="2578722"/>
              <a:ext cx="1819729" cy="420243"/>
            </a:xfrm>
            <a:prstGeom prst="rect">
              <a:avLst/>
            </a:prstGeom>
            <a:noFill/>
          </p:spPr>
          <p:txBody>
            <a:bodyPr wrap="none" rtlCol="0">
              <a:spAutoFit/>
            </a:bodyPr>
            <a:lstStyle/>
            <a:p>
              <a:pPr algn="r"/>
              <a:r>
                <a:rPr lang="zh-CN" altLang="en-US" sz="2131" b="1" dirty="0">
                  <a:solidFill>
                    <a:srgbClr val="202A36"/>
                  </a:solidFill>
                  <a:latin typeface="字魂105号-简雅黑" panose="00000500000000000000" pitchFamily="2" charset="-122"/>
                  <a:ea typeface="字魂105号-简雅黑" panose="00000500000000000000" pitchFamily="2" charset="-122"/>
                  <a:sym typeface="字魂105号-简雅黑" panose="00000500000000000000" pitchFamily="2" charset="-122"/>
                </a:rPr>
                <a:t>推荐领域应用</a:t>
              </a:r>
            </a:p>
          </p:txBody>
        </p:sp>
      </p:grpSp>
      <p:grpSp>
        <p:nvGrpSpPr>
          <p:cNvPr id="131" name="组合 130"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a:extLst>
              <a:ext uri="{FF2B5EF4-FFF2-40B4-BE49-F238E27FC236}">
                <a16:creationId xmlns:a16="http://schemas.microsoft.com/office/drawing/2014/main" id="{78B55E93-3C3A-4876-B397-237E1BD72308}"/>
              </a:ext>
            </a:extLst>
          </p:cNvPr>
          <p:cNvGrpSpPr/>
          <p:nvPr/>
        </p:nvGrpSpPr>
        <p:grpSpPr>
          <a:xfrm>
            <a:off x="405115" y="4739621"/>
            <a:ext cx="3046948" cy="1360237"/>
            <a:chOff x="5442186" y="2578722"/>
            <a:chExt cx="3046948" cy="1360237"/>
          </a:xfrm>
        </p:grpSpPr>
        <p:sp>
          <p:nvSpPr>
            <p:cNvPr id="132" name="文本框 131">
              <a:extLst>
                <a:ext uri="{FF2B5EF4-FFF2-40B4-BE49-F238E27FC236}">
                  <a16:creationId xmlns:a16="http://schemas.microsoft.com/office/drawing/2014/main" id="{04B27DFD-ED5E-4AEA-A7DC-584156E1D68D}"/>
                </a:ext>
              </a:extLst>
            </p:cNvPr>
            <p:cNvSpPr txBox="1"/>
            <p:nvPr/>
          </p:nvSpPr>
          <p:spPr>
            <a:xfrm>
              <a:off x="5442186" y="2949363"/>
              <a:ext cx="3046948" cy="989596"/>
            </a:xfrm>
            <a:prstGeom prst="rect">
              <a:avLst/>
            </a:prstGeom>
          </p:spPr>
          <p:txBody>
            <a:bodyPr vert="horz" lIns="121807" tIns="60904" rIns="121807" bIns="60904"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gn="r">
                <a:lnSpc>
                  <a:spcPct val="120000"/>
                </a:lnSpc>
                <a:spcBef>
                  <a:spcPct val="0"/>
                </a:spcBef>
              </a:pPr>
              <a:r>
                <a:rPr lang="zh-CN" altLang="en-US" sz="16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作为</a:t>
              </a:r>
              <a:r>
                <a:rPr lang="en-US" altLang="zh-CN" sz="16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SVM/LSTM</a:t>
              </a:r>
              <a:r>
                <a:rPr lang="zh-CN" altLang="en-US" sz="16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等模型的输入</a:t>
              </a:r>
              <a:endParaRPr altLang="en-US" sz="16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33" name="文本框 132">
              <a:extLst>
                <a:ext uri="{FF2B5EF4-FFF2-40B4-BE49-F238E27FC236}">
                  <a16:creationId xmlns:a16="http://schemas.microsoft.com/office/drawing/2014/main" id="{748CBA3A-6097-4287-89E2-443B9086E7D0}"/>
                </a:ext>
              </a:extLst>
            </p:cNvPr>
            <p:cNvSpPr txBox="1"/>
            <p:nvPr/>
          </p:nvSpPr>
          <p:spPr>
            <a:xfrm>
              <a:off x="5579362" y="2578722"/>
              <a:ext cx="2909771" cy="420243"/>
            </a:xfrm>
            <a:prstGeom prst="rect">
              <a:avLst/>
            </a:prstGeom>
            <a:noFill/>
          </p:spPr>
          <p:txBody>
            <a:bodyPr wrap="none" rtlCol="0">
              <a:spAutoFit/>
            </a:bodyPr>
            <a:lstStyle/>
            <a:p>
              <a:pPr algn="r"/>
              <a:r>
                <a:rPr lang="zh-CN" altLang="en-US" sz="2131" b="1" dirty="0">
                  <a:solidFill>
                    <a:srgbClr val="202A36"/>
                  </a:solidFill>
                  <a:latin typeface="字魂105号-简雅黑" panose="00000500000000000000" pitchFamily="2" charset="-122"/>
                  <a:ea typeface="字魂105号-简雅黑" panose="00000500000000000000" pitchFamily="2" charset="-122"/>
                  <a:sym typeface="字魂105号-简雅黑" panose="00000500000000000000" pitchFamily="2" charset="-122"/>
                </a:rPr>
                <a:t>作为另一个模型的输入</a:t>
              </a:r>
            </a:p>
          </p:txBody>
        </p:sp>
      </p:grpSp>
      <p:grpSp>
        <p:nvGrpSpPr>
          <p:cNvPr id="134" name="组合 133"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a:extLst>
              <a:ext uri="{FF2B5EF4-FFF2-40B4-BE49-F238E27FC236}">
                <a16:creationId xmlns:a16="http://schemas.microsoft.com/office/drawing/2014/main" id="{D46DB109-1897-40B8-830C-12D676A79220}"/>
              </a:ext>
            </a:extLst>
          </p:cNvPr>
          <p:cNvGrpSpPr/>
          <p:nvPr/>
        </p:nvGrpSpPr>
        <p:grpSpPr>
          <a:xfrm>
            <a:off x="9023944" y="1935979"/>
            <a:ext cx="2689636" cy="1011472"/>
            <a:chOff x="6022726" y="2578722"/>
            <a:chExt cx="2689636" cy="1011472"/>
          </a:xfrm>
        </p:grpSpPr>
        <p:sp>
          <p:nvSpPr>
            <p:cNvPr id="135" name="文本框 134">
              <a:extLst>
                <a:ext uri="{FF2B5EF4-FFF2-40B4-BE49-F238E27FC236}">
                  <a16:creationId xmlns:a16="http://schemas.microsoft.com/office/drawing/2014/main" id="{F66D120C-72D1-4DF4-86CB-C9225C8F218F}"/>
                </a:ext>
              </a:extLst>
            </p:cNvPr>
            <p:cNvSpPr txBox="1"/>
            <p:nvPr/>
          </p:nvSpPr>
          <p:spPr>
            <a:xfrm>
              <a:off x="6022726" y="2949363"/>
              <a:ext cx="2689636" cy="640831"/>
            </a:xfrm>
            <a:prstGeom prst="rect">
              <a:avLst/>
            </a:prstGeom>
          </p:spPr>
          <p:txBody>
            <a:bodyPr vert="horz" lIns="121807" tIns="60904" rIns="121807" bIns="60904"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nSpc>
                  <a:spcPct val="120000"/>
                </a:lnSpc>
                <a:spcBef>
                  <a:spcPct val="0"/>
                </a:spcBef>
              </a:pPr>
              <a:r>
                <a:rPr lang="zh-CN" altLang="en-US" sz="16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在商品推荐的场景中，竞品推荐和搭配推荐的时候都有可能需要计算任何两个商品的相似度</a:t>
              </a:r>
              <a:endParaRPr altLang="en-US" sz="16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36" name="文本框 135">
              <a:extLst>
                <a:ext uri="{FF2B5EF4-FFF2-40B4-BE49-F238E27FC236}">
                  <a16:creationId xmlns:a16="http://schemas.microsoft.com/office/drawing/2014/main" id="{FC1BB2AD-363A-4E5B-ACF5-55F53F80688B}"/>
                </a:ext>
              </a:extLst>
            </p:cNvPr>
            <p:cNvSpPr txBox="1"/>
            <p:nvPr/>
          </p:nvSpPr>
          <p:spPr>
            <a:xfrm>
              <a:off x="6022726" y="2578722"/>
              <a:ext cx="2449710" cy="420243"/>
            </a:xfrm>
            <a:prstGeom prst="rect">
              <a:avLst/>
            </a:prstGeom>
            <a:noFill/>
          </p:spPr>
          <p:txBody>
            <a:bodyPr wrap="none" rtlCol="0">
              <a:spAutoFit/>
            </a:bodyPr>
            <a:lstStyle/>
            <a:p>
              <a:r>
                <a:rPr lang="zh-CN" altLang="en-US" sz="2131" b="1" dirty="0">
                  <a:solidFill>
                    <a:srgbClr val="202A36"/>
                  </a:solidFill>
                  <a:latin typeface="字魂105号-简雅黑" panose="00000500000000000000" pitchFamily="2" charset="-122"/>
                  <a:ea typeface="字魂105号-简雅黑" panose="00000500000000000000" pitchFamily="2" charset="-122"/>
                  <a:sym typeface="字魂105号-简雅黑" panose="00000500000000000000" pitchFamily="2" charset="-122"/>
                </a:rPr>
                <a:t>计算商品的相似度</a:t>
              </a:r>
            </a:p>
          </p:txBody>
        </p:sp>
      </p:grpSp>
      <p:grpSp>
        <p:nvGrpSpPr>
          <p:cNvPr id="137" name="组合 136" descr="e7d195523061f1c02e66e4f24090f95771f2a25398b4c6a397210DEF3B34B42E7CAE3753A3E55670C5C5B393DCCD8D49F265F3A29442F2D10D421F974AABEA3384308323DA72972389F1817D14B0E600743FE404E944E728C7C05FBDA91ECF8BA9458BB317DAF71F426278CDBF45735D17D9168573546D7149FE2580E692492728B4DA1D5BAC5B914A38CB9177F128D2">
            <a:extLst>
              <a:ext uri="{FF2B5EF4-FFF2-40B4-BE49-F238E27FC236}">
                <a16:creationId xmlns:a16="http://schemas.microsoft.com/office/drawing/2014/main" id="{8430B903-E698-4CE6-9815-97170B695A7F}"/>
              </a:ext>
            </a:extLst>
          </p:cNvPr>
          <p:cNvGrpSpPr/>
          <p:nvPr/>
        </p:nvGrpSpPr>
        <p:grpSpPr>
          <a:xfrm>
            <a:off x="9007916" y="4739621"/>
            <a:ext cx="2778969" cy="1175042"/>
            <a:chOff x="6022726" y="2578722"/>
            <a:chExt cx="2778969" cy="1175042"/>
          </a:xfrm>
        </p:grpSpPr>
        <p:sp>
          <p:nvSpPr>
            <p:cNvPr id="138" name="文本框 137">
              <a:extLst>
                <a:ext uri="{FF2B5EF4-FFF2-40B4-BE49-F238E27FC236}">
                  <a16:creationId xmlns:a16="http://schemas.microsoft.com/office/drawing/2014/main" id="{F2DE9D0A-B30B-43F2-9417-6BEF829D38D3}"/>
                </a:ext>
              </a:extLst>
            </p:cNvPr>
            <p:cNvSpPr txBox="1"/>
            <p:nvPr/>
          </p:nvSpPr>
          <p:spPr>
            <a:xfrm>
              <a:off x="6022726" y="2949363"/>
              <a:ext cx="2778969" cy="804401"/>
            </a:xfrm>
            <a:prstGeom prst="rect">
              <a:avLst/>
            </a:prstGeom>
          </p:spPr>
          <p:txBody>
            <a:bodyPr vert="horz" lIns="121807" tIns="60904" rIns="121807" bIns="60904"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nSpc>
                  <a:spcPct val="120000"/>
                </a:lnSpc>
                <a:spcBef>
                  <a:spcPct val="0"/>
                </a:spcBef>
              </a:pPr>
              <a:r>
                <a:rPr lang="zh-CN" altLang="en-US" sz="16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通过客户评论，了解客户对各种商品的评价是好是坏</a:t>
              </a:r>
              <a:endParaRPr altLang="en-US" sz="16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39" name="文本框 138">
              <a:extLst>
                <a:ext uri="{FF2B5EF4-FFF2-40B4-BE49-F238E27FC236}">
                  <a16:creationId xmlns:a16="http://schemas.microsoft.com/office/drawing/2014/main" id="{5D9B9A7E-914D-447E-BA09-B40735FE9344}"/>
                </a:ext>
              </a:extLst>
            </p:cNvPr>
            <p:cNvSpPr txBox="1"/>
            <p:nvPr/>
          </p:nvSpPr>
          <p:spPr>
            <a:xfrm>
              <a:off x="6022726" y="2578722"/>
              <a:ext cx="1819729" cy="420243"/>
            </a:xfrm>
            <a:prstGeom prst="rect">
              <a:avLst/>
            </a:prstGeom>
            <a:noFill/>
          </p:spPr>
          <p:txBody>
            <a:bodyPr wrap="none" rtlCol="0">
              <a:spAutoFit/>
            </a:bodyPr>
            <a:lstStyle/>
            <a:p>
              <a:r>
                <a:rPr lang="zh-CN" altLang="en-US" sz="2131" b="1" dirty="0">
                  <a:solidFill>
                    <a:srgbClr val="202A36"/>
                  </a:solidFill>
                  <a:latin typeface="字魂105号-简雅黑" panose="00000500000000000000" pitchFamily="2" charset="-122"/>
                  <a:ea typeface="字魂105号-简雅黑" panose="00000500000000000000" pitchFamily="2" charset="-122"/>
                  <a:sym typeface="字魂105号-简雅黑" panose="00000500000000000000" pitchFamily="2" charset="-122"/>
                </a:rPr>
                <a:t>情感分析应用</a:t>
              </a:r>
            </a:p>
          </p:txBody>
        </p:sp>
      </p:grpSp>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37" name="文本框 36">
            <a:extLst>
              <a:ext uri="{FF2B5EF4-FFF2-40B4-BE49-F238E27FC236}">
                <a16:creationId xmlns:a16="http://schemas.microsoft.com/office/drawing/2014/main" id="{3555680C-5F1A-496E-AE21-6B16F6228B46}"/>
              </a:ext>
            </a:extLst>
          </p:cNvPr>
          <p:cNvSpPr txBox="1"/>
          <p:nvPr/>
        </p:nvSpPr>
        <p:spPr>
          <a:xfrm>
            <a:off x="1183861" y="2734144"/>
            <a:ext cx="4281401" cy="369332"/>
          </a:xfrm>
          <a:prstGeom prst="rect">
            <a:avLst/>
          </a:prstGeom>
          <a:noFill/>
        </p:spPr>
        <p:txBody>
          <a:bodyPr wrap="square">
            <a:spAutoFit/>
          </a:bodyPr>
          <a:lstStyle/>
          <a:p>
            <a:r>
              <a:rPr lang="zh-CN" altLang="en-US" u="sng">
                <a:solidFill>
                  <a:schemeClr val="accent1"/>
                </a:solidFill>
              </a:rPr>
              <a:t>https://zhuanlan.zhihu.com/p/352169069</a:t>
            </a:r>
            <a:endParaRPr lang="zh-CN" altLang="en-US" u="sng" dirty="0">
              <a:solidFill>
                <a:schemeClr val="accent1"/>
              </a:solidFill>
            </a:endParaRPr>
          </a:p>
        </p:txBody>
      </p:sp>
      <p:sp>
        <p:nvSpPr>
          <p:cNvPr id="40" name="文本框 39">
            <a:extLst>
              <a:ext uri="{FF2B5EF4-FFF2-40B4-BE49-F238E27FC236}">
                <a16:creationId xmlns:a16="http://schemas.microsoft.com/office/drawing/2014/main" id="{8480126F-B4FF-4663-8817-A0091FEFF6F5}"/>
              </a:ext>
            </a:extLst>
          </p:cNvPr>
          <p:cNvSpPr txBox="1"/>
          <p:nvPr/>
        </p:nvSpPr>
        <p:spPr>
          <a:xfrm>
            <a:off x="7434166" y="5820302"/>
            <a:ext cx="6097554" cy="369332"/>
          </a:xfrm>
          <a:prstGeom prst="rect">
            <a:avLst/>
          </a:prstGeom>
          <a:noFill/>
        </p:spPr>
        <p:txBody>
          <a:bodyPr wrap="square">
            <a:spAutoFit/>
          </a:bodyPr>
          <a:lstStyle/>
          <a:p>
            <a:r>
              <a:rPr lang="zh-CN" altLang="en-US" u="sng" dirty="0">
                <a:solidFill>
                  <a:schemeClr val="accent1"/>
                </a:solidFill>
              </a:rPr>
              <a:t>https://zhuanlan.zhihu.com/p/388673901</a:t>
            </a:r>
          </a:p>
        </p:txBody>
      </p:sp>
      <p:sp>
        <p:nvSpPr>
          <p:cNvPr id="39" name="矩形 38"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D7004318-4DD6-49AD-8A17-935F61A345C8}"/>
              </a:ext>
            </a:extLst>
          </p:cNvPr>
          <p:cNvSpPr/>
          <p:nvPr/>
        </p:nvSpPr>
        <p:spPr>
          <a:xfrm>
            <a:off x="1" y="0"/>
            <a:ext cx="571060" cy="546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05</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Tree>
    <p:extLst>
      <p:ext uri="{BB962C8B-B14F-4D97-AF65-F5344CB8AC3E}">
        <p14:creationId xmlns:p14="http://schemas.microsoft.com/office/powerpoint/2010/main" val="57752318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0E42871-69DA-4227-B6CE-DF5783E6D413}"/>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01</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3" name="矩形 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856BC6C-975E-4405-A721-9AFA1CAA511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word2vec</a:t>
            </a: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的背景介绍</a:t>
            </a:r>
          </a:p>
        </p:txBody>
      </p:sp>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53" name="文本框 52">
            <a:extLst>
              <a:ext uri="{FF2B5EF4-FFF2-40B4-BE49-F238E27FC236}">
                <a16:creationId xmlns:a16="http://schemas.microsoft.com/office/drawing/2014/main" id="{2AE39E8E-8C22-40B5-A36E-9A28C365CC3C}"/>
              </a:ext>
            </a:extLst>
          </p:cNvPr>
          <p:cNvSpPr txBox="1"/>
          <p:nvPr/>
        </p:nvSpPr>
        <p:spPr>
          <a:xfrm>
            <a:off x="147032" y="717719"/>
            <a:ext cx="8056682" cy="584775"/>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443C3A"/>
                </a:solidFill>
                <a:effectLst/>
                <a:uLnTx/>
                <a:uFillTx/>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独热编码 </a:t>
            </a:r>
            <a:r>
              <a:rPr kumimoji="0" lang="en-US" altLang="zh-CN" sz="3200" b="1" i="0" u="none" strike="noStrike" kern="1200" cap="none" spc="0" normalizeH="0" baseline="0" noProof="0" dirty="0">
                <a:ln>
                  <a:noFill/>
                </a:ln>
                <a:solidFill>
                  <a:srgbClr val="443C3A"/>
                </a:solidFill>
                <a:effectLst/>
                <a:uLnTx/>
                <a:uFillTx/>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 one-hot representation</a:t>
            </a:r>
            <a:endParaRPr kumimoji="0" lang="zh-CN" altLang="en-US" sz="1600" b="1" i="0" u="none" strike="noStrike" kern="1200" cap="none" spc="0" normalizeH="0" baseline="0" noProof="0" dirty="0">
              <a:ln>
                <a:noFill/>
              </a:ln>
              <a:solidFill>
                <a:srgbClr val="443C3A"/>
              </a:solidFill>
              <a:effectLst/>
              <a:uLnTx/>
              <a:uFillTx/>
              <a:latin typeface="字魂105号-简雅黑" panose="00000500000000000000" pitchFamily="2" charset="-122"/>
              <a:ea typeface="字魂105号-简雅黑" panose="00000500000000000000" pitchFamily="2" charset="-122"/>
              <a:cs typeface="+mn-cs"/>
              <a:sym typeface="字魂105号-简雅黑" panose="00000500000000000000" pitchFamily="2" charset="-122"/>
            </a:endParaRPr>
          </a:p>
        </p:txBody>
      </p:sp>
      <p:sp>
        <p:nvSpPr>
          <p:cNvPr id="11" name="文本框 10">
            <a:extLst>
              <a:ext uri="{FF2B5EF4-FFF2-40B4-BE49-F238E27FC236}">
                <a16:creationId xmlns:a16="http://schemas.microsoft.com/office/drawing/2014/main" id="{CA69447A-F072-4C1F-9BF1-BF9CCE0DDE1E}"/>
              </a:ext>
            </a:extLst>
          </p:cNvPr>
          <p:cNvSpPr txBox="1"/>
          <p:nvPr/>
        </p:nvSpPr>
        <p:spPr>
          <a:xfrm>
            <a:off x="718092" y="1552330"/>
            <a:ext cx="10220325" cy="830997"/>
          </a:xfrm>
          <a:prstGeom prst="rect">
            <a:avLst/>
          </a:prstGeom>
          <a:noFill/>
        </p:spPr>
        <p:txBody>
          <a:bodyPr wrap="square" rtlCol="0">
            <a:spAutoFit/>
          </a:bodyPr>
          <a:lstStyle/>
          <a:p>
            <a:r>
              <a:rPr lang="zh-CN" altLang="en-US" sz="2400" dirty="0">
                <a:solidFill>
                  <a:srgbClr val="443C3A"/>
                </a:solidFill>
                <a:ea typeface="字魂105号-简雅黑" panose="00000500000000000000" pitchFamily="2" charset="-122"/>
                <a:cs typeface="Arial" panose="020B0604020202020204" pitchFamily="34" charset="0"/>
              </a:rPr>
              <a:t>假如我们要计算的文本中一共出现了</a:t>
            </a:r>
            <a:r>
              <a:rPr lang="en-US" altLang="zh-CN" sz="2400" dirty="0">
                <a:solidFill>
                  <a:srgbClr val="443C3A"/>
                </a:solidFill>
                <a:ea typeface="字魂105号-简雅黑" panose="00000500000000000000" pitchFamily="2" charset="-122"/>
                <a:cs typeface="Arial" panose="020B0604020202020204" pitchFamily="34" charset="0"/>
              </a:rPr>
              <a:t>4</a:t>
            </a:r>
            <a:r>
              <a:rPr lang="zh-CN" altLang="en-US" sz="2400" dirty="0">
                <a:solidFill>
                  <a:srgbClr val="443C3A"/>
                </a:solidFill>
                <a:ea typeface="字魂105号-简雅黑" panose="00000500000000000000" pitchFamily="2" charset="-122"/>
                <a:cs typeface="Arial" panose="020B0604020202020204" pitchFamily="34" charset="0"/>
              </a:rPr>
              <a:t>个词：猫、狗、牛、羊。</a:t>
            </a:r>
            <a:endParaRPr lang="en-US" altLang="zh-CN" sz="2400" dirty="0">
              <a:solidFill>
                <a:srgbClr val="443C3A"/>
              </a:solidFill>
              <a:ea typeface="字魂105号-简雅黑" panose="00000500000000000000" pitchFamily="2" charset="-122"/>
              <a:cs typeface="Arial" panose="020B0604020202020204" pitchFamily="34" charset="0"/>
            </a:endParaRPr>
          </a:p>
          <a:p>
            <a:r>
              <a:rPr lang="zh-CN" altLang="en-US" sz="2400" dirty="0">
                <a:solidFill>
                  <a:srgbClr val="443C3A"/>
                </a:solidFill>
                <a:ea typeface="字魂105号-简雅黑" panose="00000500000000000000" pitchFamily="2" charset="-122"/>
                <a:cs typeface="Arial" panose="020B0604020202020204" pitchFamily="34" charset="0"/>
              </a:rPr>
              <a:t>向量里每一个位置都代表一个词。所以用 </a:t>
            </a:r>
            <a:r>
              <a:rPr lang="en-US" altLang="zh-CN" sz="2400" dirty="0">
                <a:solidFill>
                  <a:srgbClr val="443C3A"/>
                </a:solidFill>
                <a:ea typeface="字魂105号-简雅黑" panose="00000500000000000000" pitchFamily="2" charset="-122"/>
                <a:cs typeface="Arial" panose="020B0604020202020204" pitchFamily="34" charset="0"/>
              </a:rPr>
              <a:t>one-hot </a:t>
            </a:r>
            <a:r>
              <a:rPr lang="zh-CN" altLang="en-US" sz="2400" dirty="0">
                <a:solidFill>
                  <a:srgbClr val="443C3A"/>
                </a:solidFill>
                <a:ea typeface="字魂105号-简雅黑" panose="00000500000000000000" pitchFamily="2" charset="-122"/>
                <a:cs typeface="Arial" panose="020B0604020202020204" pitchFamily="34" charset="0"/>
              </a:rPr>
              <a:t>来表示就是：</a:t>
            </a:r>
          </a:p>
        </p:txBody>
      </p:sp>
      <p:pic>
        <p:nvPicPr>
          <p:cNvPr id="12" name="图片 11">
            <a:extLst>
              <a:ext uri="{FF2B5EF4-FFF2-40B4-BE49-F238E27FC236}">
                <a16:creationId xmlns:a16="http://schemas.microsoft.com/office/drawing/2014/main" id="{3B8D9E96-59C2-4DB5-A1E6-6E6F0E9A3137}"/>
              </a:ext>
            </a:extLst>
          </p:cNvPr>
          <p:cNvPicPr>
            <a:picLocks noChangeAspect="1"/>
          </p:cNvPicPr>
          <p:nvPr/>
        </p:nvPicPr>
        <p:blipFill>
          <a:blip r:embed="rId4"/>
          <a:stretch>
            <a:fillRect/>
          </a:stretch>
        </p:blipFill>
        <p:spPr>
          <a:xfrm>
            <a:off x="923925" y="2633163"/>
            <a:ext cx="7803352" cy="3324228"/>
          </a:xfrm>
          <a:prstGeom prst="rect">
            <a:avLst/>
          </a:prstGeom>
        </p:spPr>
      </p:pic>
      <p:sp>
        <p:nvSpPr>
          <p:cNvPr id="13" name="文本框 12">
            <a:extLst>
              <a:ext uri="{FF2B5EF4-FFF2-40B4-BE49-F238E27FC236}">
                <a16:creationId xmlns:a16="http://schemas.microsoft.com/office/drawing/2014/main" id="{3677C228-5F3D-4CF6-B2A5-0B01E62A0738}"/>
              </a:ext>
            </a:extLst>
          </p:cNvPr>
          <p:cNvSpPr txBox="1"/>
          <p:nvPr/>
        </p:nvSpPr>
        <p:spPr>
          <a:xfrm>
            <a:off x="9080141" y="3112153"/>
            <a:ext cx="2672367" cy="2677656"/>
          </a:xfrm>
          <a:prstGeom prst="rect">
            <a:avLst/>
          </a:prstGeom>
          <a:noFill/>
        </p:spPr>
        <p:txBody>
          <a:bodyPr wrap="square" rtlCol="0">
            <a:spAutoFit/>
          </a:bodyPr>
          <a:lstStyle/>
          <a:p>
            <a:r>
              <a:rPr lang="zh-CN" altLang="en-US" sz="2400" dirty="0">
                <a:solidFill>
                  <a:srgbClr val="443C3A"/>
                </a:solidFill>
                <a:ea typeface="字魂105号-简雅黑" panose="00000500000000000000" pitchFamily="2" charset="-122"/>
                <a:cs typeface="Arial" panose="020B0604020202020204" pitchFamily="34" charset="0"/>
              </a:rPr>
              <a:t>缺点如下：</a:t>
            </a:r>
          </a:p>
          <a:p>
            <a:pPr marL="342900" indent="-342900">
              <a:buFont typeface="Arial" panose="020B0604020202020204" pitchFamily="34" charset="0"/>
              <a:buChar char="•"/>
            </a:pPr>
            <a:r>
              <a:rPr lang="zh-CN" altLang="en-US" sz="2400" dirty="0">
                <a:solidFill>
                  <a:srgbClr val="443C3A"/>
                </a:solidFill>
                <a:ea typeface="字魂105号-简雅黑" panose="00000500000000000000" pitchFamily="2" charset="-122"/>
                <a:cs typeface="Arial" panose="020B0604020202020204" pitchFamily="34" charset="0"/>
              </a:rPr>
              <a:t>无法表达词语之间的关系</a:t>
            </a:r>
          </a:p>
          <a:p>
            <a:pPr marL="342900" indent="-342900">
              <a:buFont typeface="Arial" panose="020B0604020202020204" pitchFamily="34" charset="0"/>
              <a:buChar char="•"/>
            </a:pPr>
            <a:r>
              <a:rPr lang="zh-CN" altLang="en-US" sz="2400" dirty="0">
                <a:solidFill>
                  <a:srgbClr val="443C3A"/>
                </a:solidFill>
                <a:ea typeface="字魂105号-简雅黑" panose="00000500000000000000" pitchFamily="2" charset="-122"/>
                <a:cs typeface="Arial" panose="020B0604020202020204" pitchFamily="34" charset="0"/>
              </a:rPr>
              <a:t>这种过于稀疏的向量，导致计算和存储的效率都不高</a:t>
            </a:r>
          </a:p>
        </p:txBody>
      </p:sp>
    </p:spTree>
    <p:extLst>
      <p:ext uri="{BB962C8B-B14F-4D97-AF65-F5344CB8AC3E}">
        <p14:creationId xmlns:p14="http://schemas.microsoft.com/office/powerpoint/2010/main" val="305119691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40">
            <a:extLst>
              <a:ext uri="{FF2B5EF4-FFF2-40B4-BE49-F238E27FC236}">
                <a16:creationId xmlns:a16="http://schemas.microsoft.com/office/drawing/2014/main" id="{2A64A3DD-D0F3-49A4-B08B-2EF8CD7DB80E}"/>
              </a:ext>
            </a:extLst>
          </p:cNvPr>
          <p:cNvSpPr txBox="1"/>
          <p:nvPr/>
        </p:nvSpPr>
        <p:spPr>
          <a:xfrm>
            <a:off x="2518550" y="3486942"/>
            <a:ext cx="7154899" cy="1015663"/>
          </a:xfrm>
          <a:prstGeom prst="rect">
            <a:avLst/>
          </a:prstGeom>
          <a:noFill/>
        </p:spPr>
        <p:txBody>
          <a:bodyPr wrap="square" rtlCol="0">
            <a:spAutoFit/>
          </a:bodyPr>
          <a:lstStyle/>
          <a:p>
            <a:pPr algn="ctr"/>
            <a:r>
              <a:rPr lang="zh-CN" altLang="en-US" sz="60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ongolian Baiti" panose="03000500000000000000" pitchFamily="66" charset="0"/>
                <a:sym typeface="字魂105号-简雅黑" panose="00000500000000000000" pitchFamily="2" charset="-122"/>
              </a:rPr>
              <a:t>请老师批评指正！</a:t>
            </a: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4314" y="1617468"/>
            <a:ext cx="1423372" cy="1423372"/>
          </a:xfrm>
          <a:prstGeom prst="rect">
            <a:avLst/>
          </a:prstGeom>
        </p:spPr>
      </p:pic>
    </p:spTree>
    <p:extLst>
      <p:ext uri="{BB962C8B-B14F-4D97-AF65-F5344CB8AC3E}">
        <p14:creationId xmlns:p14="http://schemas.microsoft.com/office/powerpoint/2010/main" val="296993023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50E42871-69DA-4227-B6CE-DF5783E6D413}"/>
              </a:ext>
            </a:extLst>
          </p:cNvPr>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01</a:t>
            </a:r>
            <a:endParaRPr kumimoji="0" lang="zh-CN" altLang="en-US" sz="1600" b="1" i="0" u="none" strike="noStrike" kern="1200" cap="none" spc="0" normalizeH="0" baseline="0" noProof="0" dirty="0">
              <a:ln>
                <a:noFill/>
              </a:ln>
              <a:solidFill>
                <a:prstClr val="white"/>
              </a:solidFill>
              <a:effectLst/>
              <a:uLnTx/>
              <a:uFillTx/>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endParaRPr>
          </a:p>
        </p:txBody>
      </p:sp>
      <p:sp>
        <p:nvSpPr>
          <p:cNvPr id="3" name="矩形 2" descr="e7d195523061f1c0f0ec610a92cff745ee13794c7b8d98f8E73673273C9E8BE17CC3D63B9B1D6426C348A354AD505654C28F453CD7C8F90EADD06C08281DAED7140E5AAAED5880ECE414DFB6A93B82BE163F12A16A2F7E5CA866BD8D1BE2DF3D0FFB12D23FAF5821CB9F1F392B7320627FA8E703253ECABD4FC5D80B64DCF9CDC1037D297C7DC636">
            <a:extLst>
              <a:ext uri="{FF2B5EF4-FFF2-40B4-BE49-F238E27FC236}">
                <a16:creationId xmlns:a16="http://schemas.microsoft.com/office/drawing/2014/main" id="{E856BC6C-975E-4405-A721-9AFA1CAA5118}"/>
              </a:ext>
            </a:extLst>
          </p:cNvPr>
          <p:cNvSpPr/>
          <p:nvPr/>
        </p:nvSpPr>
        <p:spPr>
          <a:xfrm>
            <a:off x="571061" y="0"/>
            <a:ext cx="11620939" cy="54693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word2vec</a:t>
            </a:r>
            <a:r>
              <a:rPr lang="zh-CN" altLang="en-US" sz="2400" dirty="0">
                <a:solidFill>
                  <a:srgbClr val="005DA2"/>
                </a:solidFill>
                <a:latin typeface="字魂105号-简雅黑" panose="00000500000000000000" pitchFamily="2" charset="-122"/>
                <a:ea typeface="字魂105号-简雅黑" panose="00000500000000000000" pitchFamily="2" charset="-122"/>
                <a:cs typeface="Meiryo UI" panose="020B0604030504040204" pitchFamily="34" charset="-128"/>
                <a:sym typeface="字魂105号-简雅黑" panose="00000500000000000000" pitchFamily="2" charset="-122"/>
              </a:rPr>
              <a:t>的背景介绍</a:t>
            </a:r>
          </a:p>
        </p:txBody>
      </p:sp>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86" y="6357141"/>
            <a:ext cx="422090" cy="422090"/>
          </a:xfrm>
          <a:prstGeom prst="rect">
            <a:avLst/>
          </a:prstGeom>
        </p:spPr>
      </p:pic>
      <p:sp>
        <p:nvSpPr>
          <p:cNvPr id="53" name="文本框 52">
            <a:extLst>
              <a:ext uri="{FF2B5EF4-FFF2-40B4-BE49-F238E27FC236}">
                <a16:creationId xmlns:a16="http://schemas.microsoft.com/office/drawing/2014/main" id="{2AE39E8E-8C22-40B5-A36E-9A28C365CC3C}"/>
              </a:ext>
            </a:extLst>
          </p:cNvPr>
          <p:cNvSpPr txBox="1"/>
          <p:nvPr/>
        </p:nvSpPr>
        <p:spPr>
          <a:xfrm>
            <a:off x="-205661" y="735227"/>
            <a:ext cx="3824121" cy="584775"/>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443C3A"/>
                </a:solidFill>
                <a:effectLst/>
                <a:uLnTx/>
                <a:uFillTx/>
                <a:latin typeface="字魂105号-简雅黑" panose="00000500000000000000" pitchFamily="2" charset="-122"/>
                <a:ea typeface="字魂105号-简雅黑" panose="00000500000000000000" pitchFamily="2" charset="-122"/>
                <a:cs typeface="Arial" panose="020B0604020202020204" pitchFamily="34" charset="0"/>
                <a:sym typeface="字魂105号-简雅黑" panose="00000500000000000000" pitchFamily="2" charset="-122"/>
              </a:rPr>
              <a:t>整数编码</a:t>
            </a:r>
            <a:endParaRPr kumimoji="0" lang="zh-CN" altLang="en-US" sz="1600" b="1" i="0" u="none" strike="noStrike" kern="1200" cap="none" spc="0" normalizeH="0" baseline="0" noProof="0" dirty="0">
              <a:ln>
                <a:noFill/>
              </a:ln>
              <a:solidFill>
                <a:srgbClr val="443C3A"/>
              </a:solidFill>
              <a:effectLst/>
              <a:uLnTx/>
              <a:uFillTx/>
              <a:latin typeface="字魂105号-简雅黑" panose="00000500000000000000" pitchFamily="2" charset="-122"/>
              <a:ea typeface="字魂105号-简雅黑" panose="00000500000000000000" pitchFamily="2" charset="-122"/>
              <a:cs typeface="+mn-cs"/>
              <a:sym typeface="字魂105号-简雅黑" panose="00000500000000000000" pitchFamily="2" charset="-122"/>
            </a:endParaRPr>
          </a:p>
        </p:txBody>
      </p:sp>
      <p:sp>
        <p:nvSpPr>
          <p:cNvPr id="11" name="文本框 10">
            <a:extLst>
              <a:ext uri="{FF2B5EF4-FFF2-40B4-BE49-F238E27FC236}">
                <a16:creationId xmlns:a16="http://schemas.microsoft.com/office/drawing/2014/main" id="{CA69447A-F072-4C1F-9BF1-BF9CCE0DDE1E}"/>
              </a:ext>
            </a:extLst>
          </p:cNvPr>
          <p:cNvSpPr txBox="1"/>
          <p:nvPr/>
        </p:nvSpPr>
        <p:spPr>
          <a:xfrm>
            <a:off x="718092" y="1494328"/>
            <a:ext cx="10220325" cy="461665"/>
          </a:xfrm>
          <a:prstGeom prst="rect">
            <a:avLst/>
          </a:prstGeom>
          <a:noFill/>
        </p:spPr>
        <p:txBody>
          <a:bodyPr wrap="square" rtlCol="0">
            <a:spAutoFit/>
          </a:bodyPr>
          <a:lstStyle/>
          <a:p>
            <a:r>
              <a:rPr lang="zh-CN" altLang="en-US" sz="2400" dirty="0">
                <a:solidFill>
                  <a:srgbClr val="443C3A"/>
                </a:solidFill>
                <a:ea typeface="字魂105号-简雅黑" panose="00000500000000000000" pitchFamily="2" charset="-122"/>
                <a:cs typeface="Arial" panose="020B0604020202020204" pitchFamily="34" charset="0"/>
              </a:rPr>
              <a:t>这种方式也非常好理解，用一种数字来代表一个词，上面的例子则是：</a:t>
            </a:r>
          </a:p>
        </p:txBody>
      </p:sp>
      <p:sp>
        <p:nvSpPr>
          <p:cNvPr id="13" name="文本框 12">
            <a:extLst>
              <a:ext uri="{FF2B5EF4-FFF2-40B4-BE49-F238E27FC236}">
                <a16:creationId xmlns:a16="http://schemas.microsoft.com/office/drawing/2014/main" id="{3677C228-5F3D-4CF6-B2A5-0B01E62A0738}"/>
              </a:ext>
            </a:extLst>
          </p:cNvPr>
          <p:cNvSpPr txBox="1"/>
          <p:nvPr/>
        </p:nvSpPr>
        <p:spPr>
          <a:xfrm>
            <a:off x="8984891" y="2663466"/>
            <a:ext cx="2672367" cy="2308324"/>
          </a:xfrm>
          <a:prstGeom prst="rect">
            <a:avLst/>
          </a:prstGeom>
          <a:noFill/>
        </p:spPr>
        <p:txBody>
          <a:bodyPr wrap="square" rtlCol="0">
            <a:spAutoFit/>
          </a:bodyPr>
          <a:lstStyle/>
          <a:p>
            <a:r>
              <a:rPr lang="zh-CN" altLang="en-US" sz="2400" dirty="0">
                <a:solidFill>
                  <a:srgbClr val="443C3A"/>
                </a:solidFill>
                <a:ea typeface="字魂105号-简雅黑" panose="00000500000000000000" pitchFamily="2" charset="-122"/>
                <a:cs typeface="Arial" panose="020B0604020202020204" pitchFamily="34" charset="0"/>
              </a:rPr>
              <a:t>缺点如下：</a:t>
            </a:r>
          </a:p>
          <a:p>
            <a:pPr marL="342900" indent="-342900">
              <a:buFont typeface="Arial" panose="020B0604020202020204" pitchFamily="34" charset="0"/>
              <a:buChar char="•"/>
            </a:pPr>
            <a:r>
              <a:rPr lang="zh-CN" altLang="en-US" sz="2400" dirty="0">
                <a:solidFill>
                  <a:srgbClr val="443C3A"/>
                </a:solidFill>
                <a:ea typeface="字魂105号-简雅黑" panose="00000500000000000000" pitchFamily="2" charset="-122"/>
                <a:cs typeface="Arial" panose="020B0604020202020204" pitchFamily="34" charset="0"/>
              </a:rPr>
              <a:t>无法表达词语之间的关系</a:t>
            </a:r>
          </a:p>
          <a:p>
            <a:pPr marL="342900" indent="-342900">
              <a:buFont typeface="Arial" panose="020B0604020202020204" pitchFamily="34" charset="0"/>
              <a:buChar char="•"/>
            </a:pPr>
            <a:r>
              <a:rPr lang="zh-CN" altLang="en-US" sz="2400" dirty="0">
                <a:solidFill>
                  <a:srgbClr val="443C3A"/>
                </a:solidFill>
                <a:ea typeface="字魂105号-简雅黑" panose="00000500000000000000" pitchFamily="2" charset="-122"/>
                <a:cs typeface="Arial" panose="020B0604020202020204" pitchFamily="34" charset="0"/>
              </a:rPr>
              <a:t>对于模型解释而言，整数编码可能具有挑战性。</a:t>
            </a:r>
          </a:p>
        </p:txBody>
      </p:sp>
      <p:pic>
        <p:nvPicPr>
          <p:cNvPr id="14" name="图片 13">
            <a:extLst>
              <a:ext uri="{FF2B5EF4-FFF2-40B4-BE49-F238E27FC236}">
                <a16:creationId xmlns:a16="http://schemas.microsoft.com/office/drawing/2014/main" id="{A8C5E728-0202-40AE-97A1-01FC89073D4D}"/>
              </a:ext>
            </a:extLst>
          </p:cNvPr>
          <p:cNvPicPr>
            <a:picLocks noChangeAspect="1"/>
          </p:cNvPicPr>
          <p:nvPr/>
        </p:nvPicPr>
        <p:blipFill>
          <a:blip r:embed="rId4"/>
          <a:stretch>
            <a:fillRect/>
          </a:stretch>
        </p:blipFill>
        <p:spPr>
          <a:xfrm>
            <a:off x="923925" y="2176457"/>
            <a:ext cx="7803352" cy="3324228"/>
          </a:xfrm>
          <a:prstGeom prst="rect">
            <a:avLst/>
          </a:prstGeom>
        </p:spPr>
      </p:pic>
      <p:sp>
        <p:nvSpPr>
          <p:cNvPr id="15" name="文本框 14">
            <a:extLst>
              <a:ext uri="{FF2B5EF4-FFF2-40B4-BE49-F238E27FC236}">
                <a16:creationId xmlns:a16="http://schemas.microsoft.com/office/drawing/2014/main" id="{01E77978-5AF6-4809-9A13-C1C70EC423C2}"/>
              </a:ext>
            </a:extLst>
          </p:cNvPr>
          <p:cNvSpPr txBox="1"/>
          <p:nvPr/>
        </p:nvSpPr>
        <p:spPr>
          <a:xfrm>
            <a:off x="923925" y="5807468"/>
            <a:ext cx="7324725" cy="461665"/>
          </a:xfrm>
          <a:prstGeom prst="rect">
            <a:avLst/>
          </a:prstGeom>
          <a:noFill/>
        </p:spPr>
        <p:txBody>
          <a:bodyPr wrap="square" rtlCol="0">
            <a:spAutoFit/>
          </a:bodyPr>
          <a:lstStyle/>
          <a:p>
            <a:r>
              <a:rPr lang="zh-CN" altLang="en-US" sz="2400" dirty="0">
                <a:solidFill>
                  <a:srgbClr val="443C3A"/>
                </a:solidFill>
                <a:ea typeface="字魂105号-简雅黑" panose="00000500000000000000" pitchFamily="2" charset="-122"/>
                <a:cs typeface="Arial" panose="020B0604020202020204" pitchFamily="34" charset="0"/>
              </a:rPr>
              <a:t>将句子里的每个词拼起来就是可以表示一句话的向量。</a:t>
            </a:r>
          </a:p>
        </p:txBody>
      </p:sp>
    </p:spTree>
    <p:extLst>
      <p:ext uri="{BB962C8B-B14F-4D97-AF65-F5344CB8AC3E}">
        <p14:creationId xmlns:p14="http://schemas.microsoft.com/office/powerpoint/2010/main" val="121248817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1440</TotalTime>
  <Words>3453</Words>
  <Application>Microsoft Office PowerPoint</Application>
  <PresentationFormat>宽屏</PresentationFormat>
  <Paragraphs>614</Paragraphs>
  <Slides>80</Slides>
  <Notes>80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80</vt:i4>
      </vt:variant>
    </vt:vector>
  </HeadingPairs>
  <TitlesOfParts>
    <vt:vector size="89" baseType="lpstr">
      <vt:lpstr>方正楷体_GB2312</vt:lpstr>
      <vt:lpstr>字魂105号-简雅黑</vt:lpstr>
      <vt:lpstr>Arial</vt:lpstr>
      <vt:lpstr>Cambria</vt:lpstr>
      <vt:lpstr>Cambria Math</vt:lpstr>
      <vt:lpstr>等线</vt:lpstr>
      <vt:lpstr>等线 Light</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纯玲 林</dc:creator>
  <cp:lastModifiedBy>纯玲 林</cp:lastModifiedBy>
  <cp:revision>18</cp:revision>
  <dcterms:created xsi:type="dcterms:W3CDTF">2021-12-22T08:28:19Z</dcterms:created>
  <dcterms:modified xsi:type="dcterms:W3CDTF">2021-12-23T09:08:10Z</dcterms:modified>
</cp:coreProperties>
</file>